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9" r:id="rId4"/>
    <p:sldId id="263" r:id="rId5"/>
    <p:sldId id="264" r:id="rId6"/>
    <p:sldId id="266" r:id="rId7"/>
    <p:sldId id="267" r:id="rId8"/>
    <p:sldId id="268" r:id="rId9"/>
    <p:sldId id="261" r:id="rId10"/>
    <p:sldId id="275" r:id="rId11"/>
    <p:sldId id="270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attersonj@usd308.com" TargetMode="External"/><Relationship Id="rId2" Type="http://schemas.openxmlformats.org/officeDocument/2006/relationships/hyperlink" Target="mailto:geichman1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ccountingpilot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ikispaces.com/accountingpilo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1" y="381000"/>
            <a:ext cx="8458200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n-US" dirty="0" smtClean="0"/>
              <a:t>Accounting Pilot &amp; Bridge Project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1463824" y="2971800"/>
            <a:ext cx="6156176" cy="30868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2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512511" cy="9906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</a:t>
            </a:r>
            <a:r>
              <a:rPr lang="en-US" dirty="0"/>
              <a:t> </a:t>
            </a:r>
            <a:r>
              <a:rPr lang="en-US" dirty="0" smtClean="0"/>
              <a:t>Wiki Site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3" t="14167" r="16875" b="4790"/>
          <a:stretch/>
        </p:blipFill>
        <p:spPr bwMode="auto">
          <a:xfrm>
            <a:off x="152400" y="1371600"/>
            <a:ext cx="8686800" cy="5327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133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705600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 Trainee FAQ’s</a:t>
            </a:r>
            <a:endParaRPr lang="en-US" sz="40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76200" y="1230086"/>
            <a:ext cx="8991600" cy="5627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2" indent="0">
              <a:buNone/>
            </a:pPr>
            <a:r>
              <a:rPr lang="en-US" sz="2600" dirty="0" smtClean="0"/>
              <a:t>What Kansas colleges accept the credit?</a:t>
            </a:r>
          </a:p>
          <a:p>
            <a:pPr marL="45720" lvl="2" indent="0">
              <a:buNone/>
            </a:pPr>
            <a:endParaRPr lang="en-US" sz="2600" dirty="0"/>
          </a:p>
          <a:p>
            <a:pPr marL="45720" lvl="2" indent="0">
              <a:buNone/>
            </a:pPr>
            <a:r>
              <a:rPr lang="en-US" sz="2600" dirty="0" smtClean="0"/>
              <a:t>Kansas State University</a:t>
            </a:r>
          </a:p>
          <a:p>
            <a:pPr marL="45720" lvl="2" indent="0">
              <a:buNone/>
            </a:pPr>
            <a:r>
              <a:rPr lang="en-US" sz="2600" dirty="0" smtClean="0"/>
              <a:t>Wichita State University</a:t>
            </a:r>
          </a:p>
          <a:p>
            <a:pPr marL="45720" lvl="2" indent="0">
              <a:buNone/>
            </a:pPr>
            <a:r>
              <a:rPr lang="en-US" sz="2600" dirty="0" smtClean="0"/>
              <a:t>Pittsburg State University</a:t>
            </a:r>
          </a:p>
          <a:p>
            <a:pPr marL="45720" lvl="2" indent="0">
              <a:buNone/>
            </a:pPr>
            <a:r>
              <a:rPr lang="en-US" sz="2600" dirty="0" smtClean="0"/>
              <a:t>Emporia State University</a:t>
            </a:r>
          </a:p>
          <a:p>
            <a:pPr marL="45720" lvl="2" indent="0">
              <a:buNone/>
            </a:pPr>
            <a:r>
              <a:rPr lang="en-US" sz="2600" dirty="0" smtClean="0"/>
              <a:t>Sterling College</a:t>
            </a:r>
          </a:p>
          <a:p>
            <a:pPr marL="45720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2495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705600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 </a:t>
            </a:r>
            <a:r>
              <a:rPr lang="en-US" dirty="0" smtClean="0"/>
              <a:t>Training</a:t>
            </a:r>
            <a:endParaRPr lang="en-US" sz="40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76200" y="1230086"/>
            <a:ext cx="8991600" cy="5627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2" indent="0">
              <a:buNone/>
            </a:pPr>
            <a:r>
              <a:rPr lang="en-US" sz="2600" dirty="0" smtClean="0"/>
              <a:t>Upcoming Training Opportunities</a:t>
            </a:r>
            <a:endParaRPr lang="en-US" sz="2600" dirty="0" smtClean="0"/>
          </a:p>
          <a:p>
            <a:pPr marL="45720" lvl="2" indent="0">
              <a:buNone/>
            </a:pPr>
            <a:endParaRPr lang="en-US" sz="2600" dirty="0"/>
          </a:p>
          <a:p>
            <a:pPr marL="45720" lvl="2" indent="0">
              <a:buNone/>
            </a:pPr>
            <a:r>
              <a:rPr lang="en-US" sz="2600" dirty="0" smtClean="0"/>
              <a:t>NBEA – April 14-16, Atlanta, GA</a:t>
            </a:r>
          </a:p>
          <a:p>
            <a:pPr marL="45720" lvl="2" indent="0">
              <a:buNone/>
            </a:pPr>
            <a:r>
              <a:rPr lang="en-US" sz="2600" dirty="0" smtClean="0"/>
              <a:t>Wichita – June 4-6</a:t>
            </a:r>
            <a:endParaRPr lang="en-US" sz="2600" dirty="0" smtClean="0"/>
          </a:p>
          <a:p>
            <a:pPr marL="45720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1004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Need more info?</a:t>
            </a:r>
          </a:p>
          <a:p>
            <a:r>
              <a:rPr lang="en-US" dirty="0" smtClean="0"/>
              <a:t>Glenda </a:t>
            </a:r>
            <a:r>
              <a:rPr lang="en-US" dirty="0" err="1" smtClean="0"/>
              <a:t>Eichman</a:t>
            </a:r>
            <a:r>
              <a:rPr lang="en-US" dirty="0"/>
              <a:t>, </a:t>
            </a:r>
            <a:r>
              <a:rPr lang="en-US" dirty="0" smtClean="0"/>
              <a:t>Manhattan HS </a:t>
            </a:r>
            <a:r>
              <a:rPr lang="en-US" dirty="0" smtClean="0">
                <a:hlinkClick r:id="rId2"/>
              </a:rPr>
              <a:t>geichman1@gmail.com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Janie Patterson, Hutchinson </a:t>
            </a:r>
            <a:r>
              <a:rPr lang="en-US" smtClean="0"/>
              <a:t>HS </a:t>
            </a:r>
            <a:r>
              <a:rPr lang="en-US" smtClean="0">
                <a:hlinkClick r:id="rId3"/>
              </a:rPr>
              <a:t>pattersonj@usd308.com</a:t>
            </a:r>
            <a:r>
              <a:rPr lang="en-US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3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512511" cy="9906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752600"/>
            <a:ext cx="6931384" cy="48768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4000" b="1" dirty="0" smtClean="0"/>
              <a:t>Training Team</a:t>
            </a:r>
          </a:p>
          <a:p>
            <a:pPr marL="45720" indent="0">
              <a:buNone/>
            </a:pPr>
            <a:r>
              <a:rPr lang="en-US" b="1" dirty="0" smtClean="0"/>
              <a:t>Glenda </a:t>
            </a:r>
            <a:r>
              <a:rPr lang="en-US" b="1" dirty="0" err="1" smtClean="0"/>
              <a:t>Eichman</a:t>
            </a:r>
            <a:endParaRPr lang="en-US" b="1" dirty="0" smtClean="0"/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sz="1900" dirty="0" smtClean="0"/>
              <a:t>Manhattan High School - Manhattan, KS</a:t>
            </a:r>
          </a:p>
          <a:p>
            <a:pPr marL="45720" indent="0">
              <a:buNone/>
            </a:pPr>
            <a:r>
              <a:rPr lang="en-US" b="1" dirty="0"/>
              <a:t>Joe </a:t>
            </a:r>
            <a:r>
              <a:rPr lang="en-US" b="1" dirty="0" err="1"/>
              <a:t>Navickas</a:t>
            </a:r>
            <a:endParaRPr lang="en-US" b="1" dirty="0"/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sz="1900" dirty="0"/>
              <a:t>Deerfield High School – Deerfield, IL</a:t>
            </a:r>
          </a:p>
          <a:p>
            <a:pPr marL="45720" indent="0">
              <a:buNone/>
            </a:pPr>
            <a:r>
              <a:rPr lang="en-US" b="1" dirty="0" smtClean="0"/>
              <a:t>Janie Patterson</a:t>
            </a:r>
          </a:p>
          <a:p>
            <a:pPr marL="45720" indent="0">
              <a:buNone/>
            </a:pPr>
            <a:r>
              <a:rPr lang="en-US" dirty="0" smtClean="0"/>
              <a:t>	</a:t>
            </a:r>
            <a:r>
              <a:rPr lang="en-US" sz="1900" dirty="0" smtClean="0"/>
              <a:t>Hutchinson High School - Hutchinson, KS</a:t>
            </a:r>
          </a:p>
          <a:p>
            <a:pPr marL="45720" indent="0">
              <a:buNone/>
            </a:pPr>
            <a:r>
              <a:rPr lang="en-US" b="1" dirty="0" smtClean="0"/>
              <a:t>Sean </a:t>
            </a:r>
            <a:r>
              <a:rPr lang="en-US" b="1" dirty="0" err="1" smtClean="0"/>
              <a:t>Crevier</a:t>
            </a:r>
            <a:endParaRPr lang="en-US" b="1" dirty="0" smtClean="0"/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sz="1900" dirty="0" smtClean="0"/>
              <a:t>Vernon Hills High School – Vernon Hills, IL</a:t>
            </a:r>
          </a:p>
          <a:p>
            <a:pPr marL="45720" indent="0">
              <a:buNone/>
            </a:pPr>
            <a:r>
              <a:rPr lang="en-US" b="1" dirty="0"/>
              <a:t>Allison </a:t>
            </a:r>
            <a:r>
              <a:rPr lang="en-US" b="1" dirty="0" smtClean="0"/>
              <a:t>Nord</a:t>
            </a:r>
          </a:p>
          <a:p>
            <a:pPr marL="45720" indent="0">
              <a:buNone/>
            </a:pPr>
            <a:r>
              <a:rPr lang="en-US" b="1" dirty="0"/>
              <a:t>	</a:t>
            </a:r>
            <a:r>
              <a:rPr lang="en-US" sz="1900" dirty="0"/>
              <a:t>Comstock High </a:t>
            </a:r>
            <a:r>
              <a:rPr lang="en-US" sz="1900" dirty="0" smtClean="0"/>
              <a:t>School - Kalamazoo</a:t>
            </a:r>
            <a:r>
              <a:rPr lang="en-US" sz="1900" dirty="0"/>
              <a:t>, MI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59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512511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</a:t>
            </a:r>
            <a:r>
              <a:rPr lang="en-US" dirty="0"/>
              <a:t> </a:t>
            </a:r>
            <a:r>
              <a:rPr lang="en-US" dirty="0" smtClean="0"/>
              <a:t>How it Began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524000"/>
            <a:ext cx="8153399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/>
              <a:t>Market demand for accounting majors</a:t>
            </a:r>
          </a:p>
          <a:p>
            <a:r>
              <a:rPr lang="en-US" sz="4000" dirty="0"/>
              <a:t>High </a:t>
            </a:r>
            <a:r>
              <a:rPr lang="en-US" sz="4000" dirty="0" smtClean="0"/>
              <a:t>School student/parents looking for college </a:t>
            </a:r>
            <a:r>
              <a:rPr lang="en-US" sz="4000" dirty="0"/>
              <a:t>credit </a:t>
            </a:r>
            <a:r>
              <a:rPr lang="en-US" sz="4000" dirty="0" smtClean="0"/>
              <a:t>courses</a:t>
            </a:r>
            <a:endParaRPr lang="en-US" sz="4000" dirty="0"/>
          </a:p>
          <a:p>
            <a:r>
              <a:rPr lang="en-US" sz="4000" dirty="0"/>
              <a:t>Need for bridge between high schools and colleges</a:t>
            </a:r>
          </a:p>
          <a:p>
            <a:r>
              <a:rPr lang="en-US" sz="4000" dirty="0"/>
              <a:t>Popularity of AP courses in high schools makes it a desirable form for handling the </a:t>
            </a:r>
            <a:r>
              <a:rPr lang="en-US" sz="4000" dirty="0" smtClean="0"/>
              <a:t>problem</a:t>
            </a:r>
          </a:p>
          <a:p>
            <a:r>
              <a:rPr lang="en-US" sz="4000" dirty="0" smtClean="0"/>
              <a:t>Profession wants access to top students at high school level</a:t>
            </a:r>
            <a:endParaRPr lang="en-US" sz="40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9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512511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</a:t>
            </a:r>
            <a:r>
              <a:rPr lang="en-US" dirty="0"/>
              <a:t>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524000"/>
            <a:ext cx="8077200" cy="48768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hlinkClick r:id="rId2"/>
              </a:rPr>
              <a:t>www.accountingpilot.com</a:t>
            </a:r>
            <a:r>
              <a:rPr lang="en-US" sz="3400" dirty="0" smtClean="0"/>
              <a:t> </a:t>
            </a:r>
            <a:endParaRPr lang="en-US" sz="3400" dirty="0" smtClean="0"/>
          </a:p>
          <a:p>
            <a:r>
              <a:rPr lang="en-US" sz="3400" dirty="0" smtClean="0"/>
              <a:t>Name of </a:t>
            </a:r>
            <a:r>
              <a:rPr lang="en-US" sz="3400" dirty="0"/>
              <a:t>course, course description, no </a:t>
            </a:r>
            <a:r>
              <a:rPr lang="en-US" sz="3400" dirty="0" smtClean="0"/>
              <a:t>prerequisite</a:t>
            </a:r>
            <a:endParaRPr lang="en-US" sz="3400" dirty="0"/>
          </a:p>
          <a:p>
            <a:r>
              <a:rPr lang="en-US" sz="3400" dirty="0"/>
              <a:t>Talk to your administrators, counselors, gifted facilitators, AP coordinator, students, parents</a:t>
            </a:r>
          </a:p>
          <a:p>
            <a:r>
              <a:rPr lang="en-US" sz="3400" dirty="0"/>
              <a:t>Get approved for weighted </a:t>
            </a:r>
            <a:r>
              <a:rPr lang="en-US" sz="3400" dirty="0" smtClean="0"/>
              <a:t>grade</a:t>
            </a:r>
            <a:endParaRPr lang="en-US" sz="34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7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477000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</a:t>
            </a:r>
            <a:r>
              <a:rPr lang="en-US" dirty="0"/>
              <a:t> </a:t>
            </a:r>
            <a:r>
              <a:rPr lang="en-US" dirty="0" smtClean="0"/>
              <a:t>Materials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848600" cy="5715000"/>
          </a:xfrm>
        </p:spPr>
        <p:txBody>
          <a:bodyPr>
            <a:noAutofit/>
          </a:bodyPr>
          <a:lstStyle/>
          <a:p>
            <a:r>
              <a:rPr lang="en-US" sz="3400" dirty="0"/>
              <a:t>Textbook website</a:t>
            </a:r>
          </a:p>
          <a:p>
            <a:pPr lvl="1"/>
            <a:r>
              <a:rPr lang="en-US" sz="3400" dirty="0"/>
              <a:t>www.mhhe.com/ainsworth6e</a:t>
            </a:r>
          </a:p>
          <a:p>
            <a:r>
              <a:rPr lang="en-US" sz="3400" dirty="0" err="1"/>
              <a:t>Wikispaces</a:t>
            </a:r>
            <a:endParaRPr lang="en-US" sz="3400" dirty="0"/>
          </a:p>
          <a:p>
            <a:pPr lvl="1"/>
            <a:r>
              <a:rPr lang="en-US" sz="3400" dirty="0"/>
              <a:t>T</a:t>
            </a:r>
            <a:r>
              <a:rPr lang="en-US" sz="3400" dirty="0" smtClean="0"/>
              <a:t>rainees </a:t>
            </a:r>
            <a:r>
              <a:rPr lang="en-US" sz="3400" dirty="0"/>
              <a:t>invited to the project wiki</a:t>
            </a:r>
          </a:p>
          <a:p>
            <a:pPr lvl="1"/>
            <a:r>
              <a:rPr lang="en-US" sz="3400" dirty="0" smtClean="0"/>
              <a:t>All </a:t>
            </a:r>
            <a:r>
              <a:rPr lang="en-US" sz="3400" dirty="0"/>
              <a:t>training materials available</a:t>
            </a:r>
          </a:p>
          <a:p>
            <a:r>
              <a:rPr lang="en-US" sz="3400" dirty="0"/>
              <a:t>Distributed at training</a:t>
            </a:r>
          </a:p>
          <a:p>
            <a:pPr lvl="1"/>
            <a:r>
              <a:rPr lang="en-US" sz="3400" dirty="0"/>
              <a:t>Training notebook </a:t>
            </a:r>
            <a:r>
              <a:rPr lang="en-US" sz="3400" dirty="0" smtClean="0"/>
              <a:t>and USB </a:t>
            </a:r>
            <a:r>
              <a:rPr lang="en-US" sz="3400" dirty="0"/>
              <a:t>drive if trainee desires that form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8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477000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</a:t>
            </a:r>
            <a:r>
              <a:rPr lang="en-US" dirty="0"/>
              <a:t> </a:t>
            </a:r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600200"/>
            <a:ext cx="7772400" cy="4953000"/>
          </a:xfrm>
        </p:spPr>
        <p:txBody>
          <a:bodyPr>
            <a:noAutofit/>
          </a:bodyPr>
          <a:lstStyle/>
          <a:p>
            <a:r>
              <a:rPr lang="en-US" sz="3400" dirty="0"/>
              <a:t>All students take the comprehensive exam as final in the course</a:t>
            </a:r>
          </a:p>
          <a:p>
            <a:r>
              <a:rPr lang="en-US" sz="3400" dirty="0"/>
              <a:t>This also acts as a review for those intending to take the qualifying exam</a:t>
            </a:r>
          </a:p>
          <a:p>
            <a:r>
              <a:rPr lang="en-US" sz="3400" dirty="0"/>
              <a:t>Teacher grades the comprehensive</a:t>
            </a:r>
          </a:p>
          <a:p>
            <a:r>
              <a:rPr lang="en-US" sz="3400" dirty="0"/>
              <a:t>KSU grades the qualifying and reports the score to you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37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477000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</a:t>
            </a:r>
            <a:r>
              <a:rPr lang="en-US" dirty="0"/>
              <a:t> </a:t>
            </a:r>
            <a:r>
              <a:rPr lang="en-US" dirty="0" smtClean="0"/>
              <a:t>Qualifying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143000"/>
            <a:ext cx="8833570" cy="5638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You determine test date</a:t>
            </a:r>
          </a:p>
          <a:p>
            <a:r>
              <a:rPr lang="en-US" sz="3200" dirty="0" smtClean="0"/>
              <a:t>3 </a:t>
            </a:r>
            <a:r>
              <a:rPr lang="en-US" sz="3200" dirty="0"/>
              <a:t>hours </a:t>
            </a:r>
            <a:r>
              <a:rPr lang="en-US" sz="3200" dirty="0" smtClean="0"/>
              <a:t>for test</a:t>
            </a:r>
            <a:endParaRPr lang="en-US" sz="3200" dirty="0"/>
          </a:p>
          <a:p>
            <a:r>
              <a:rPr lang="en-US" sz="3200" dirty="0"/>
              <a:t>Notify KSU (Dr. </a:t>
            </a:r>
            <a:r>
              <a:rPr lang="en-US" sz="3200" dirty="0" err="1"/>
              <a:t>Deines</a:t>
            </a:r>
            <a:r>
              <a:rPr lang="en-US" sz="3200" dirty="0"/>
              <a:t>) of date, send check for $86 from each student, and request test</a:t>
            </a:r>
          </a:p>
          <a:p>
            <a:r>
              <a:rPr lang="en-US" sz="3200" dirty="0"/>
              <a:t>Provide a strict test administration atmosphere</a:t>
            </a:r>
          </a:p>
          <a:p>
            <a:pPr marL="45720" indent="0">
              <a:buNone/>
            </a:pPr>
            <a:endParaRPr lang="en-US" sz="32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7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477000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</a:t>
            </a:r>
            <a:r>
              <a:rPr lang="en-US" dirty="0"/>
              <a:t>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676400"/>
            <a:ext cx="8833570" cy="2667000"/>
          </a:xfrm>
        </p:spPr>
        <p:txBody>
          <a:bodyPr>
            <a:noAutofit/>
          </a:bodyPr>
          <a:lstStyle/>
          <a:p>
            <a:r>
              <a:rPr lang="en-US" sz="3200" dirty="0"/>
              <a:t>Teachers transfer module and comprehensive exam scores to KSU as requested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://blog.pointroll.com/wp-content/uploads/2012/04/Data-3-2_21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293" y="4234543"/>
            <a:ext cx="2793507" cy="20967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4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512511" cy="9906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APBP:</a:t>
            </a:r>
            <a:r>
              <a:rPr lang="en-US" dirty="0"/>
              <a:t> </a:t>
            </a:r>
            <a:r>
              <a:rPr lang="en-US" dirty="0" smtClean="0"/>
              <a:t>Project Wiki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905000"/>
            <a:ext cx="8534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>
                <a:hlinkClick r:id="rId2"/>
              </a:rPr>
              <a:t>www.wikispaces.com/accountingpilot</a:t>
            </a:r>
            <a:endParaRPr lang="en-US" sz="3600" dirty="0"/>
          </a:p>
          <a:p>
            <a:r>
              <a:rPr lang="en-US" sz="3600" b="1" dirty="0" smtClean="0"/>
              <a:t>Growth of project demanded centralized communication</a:t>
            </a:r>
          </a:p>
          <a:p>
            <a:r>
              <a:rPr lang="en-US" sz="3600" b="1" dirty="0" smtClean="0"/>
              <a:t>Provides trainees</a:t>
            </a:r>
          </a:p>
          <a:p>
            <a:pPr lvl="1"/>
            <a:r>
              <a:rPr lang="en-US" sz="3400" b="1" dirty="0" smtClean="0"/>
              <a:t>Training files</a:t>
            </a:r>
          </a:p>
          <a:p>
            <a:pPr lvl="1"/>
            <a:r>
              <a:rPr lang="en-US" sz="3400" b="1" dirty="0" smtClean="0"/>
              <a:t>Module exams</a:t>
            </a:r>
          </a:p>
          <a:p>
            <a:pPr lvl="1"/>
            <a:r>
              <a:rPr lang="en-US" sz="3400" b="1" dirty="0" smtClean="0"/>
              <a:t>Q&amp;A</a:t>
            </a:r>
            <a:endParaRPr lang="en-US" sz="3400" b="1" dirty="0"/>
          </a:p>
          <a:p>
            <a:pPr lvl="1"/>
            <a:r>
              <a:rPr lang="en-US" sz="3400" b="1" dirty="0" smtClean="0"/>
              <a:t>Teaching ideas / strategies</a:t>
            </a:r>
          </a:p>
          <a:p>
            <a:pPr lvl="1"/>
            <a:r>
              <a:rPr lang="en-US" sz="3400" b="1" dirty="0" smtClean="0"/>
              <a:t>Project updates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t="21947" r="69693" b="59087"/>
          <a:stretch/>
        </p:blipFill>
        <p:spPr bwMode="auto">
          <a:xfrm>
            <a:off x="7010400" y="152400"/>
            <a:ext cx="197557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59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3622</TotalTime>
  <Words>312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Slipstream</vt:lpstr>
      <vt:lpstr>Accounting Pilot &amp; Bridge Project</vt:lpstr>
      <vt:lpstr>APBP: Introduction</vt:lpstr>
      <vt:lpstr>APBP: How it Began</vt:lpstr>
      <vt:lpstr>APBP: Implementation</vt:lpstr>
      <vt:lpstr>APBP: Materials Access</vt:lpstr>
      <vt:lpstr>APBP: Exams</vt:lpstr>
      <vt:lpstr>APBP: Qualifying Exam</vt:lpstr>
      <vt:lpstr>APBP: Data</vt:lpstr>
      <vt:lpstr>APBP: Project Wiki</vt:lpstr>
      <vt:lpstr>APBP: Wiki Site</vt:lpstr>
      <vt:lpstr>APBP: Trainee FAQ’s</vt:lpstr>
      <vt:lpstr>APBP: Training</vt:lpstr>
      <vt:lpstr>PowerPoint Presentation</vt:lpstr>
    </vt:vector>
  </TitlesOfParts>
  <Company>D128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Pilot &amp; Bridge Project</dc:title>
  <dc:creator>VHHS</dc:creator>
  <cp:lastModifiedBy>Administrator</cp:lastModifiedBy>
  <cp:revision>31</cp:revision>
  <dcterms:created xsi:type="dcterms:W3CDTF">2012-08-01T21:07:27Z</dcterms:created>
  <dcterms:modified xsi:type="dcterms:W3CDTF">2013-02-08T01:24:21Z</dcterms:modified>
</cp:coreProperties>
</file>