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73" r:id="rId2"/>
    <p:sldId id="257" r:id="rId3"/>
    <p:sldId id="286" r:id="rId4"/>
    <p:sldId id="258" r:id="rId5"/>
    <p:sldId id="260" r:id="rId6"/>
    <p:sldId id="284" r:id="rId7"/>
    <p:sldId id="285" r:id="rId8"/>
    <p:sldId id="287" r:id="rId9"/>
    <p:sldId id="288" r:id="rId10"/>
    <p:sldId id="282" r:id="rId11"/>
    <p:sldId id="289" r:id="rId12"/>
    <p:sldId id="279" r:id="rId13"/>
    <p:sldId id="276" r:id="rId14"/>
    <p:sldId id="278" r:id="rId15"/>
    <p:sldId id="264" r:id="rId16"/>
    <p:sldId id="270" r:id="rId17"/>
  </p:sldIdLst>
  <p:sldSz cx="9144000" cy="6858000" type="screen4x3"/>
  <p:notesSz cx="7053263" cy="93091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18AC04"/>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6548" autoAdjust="0"/>
  </p:normalViewPr>
  <p:slideViewPr>
    <p:cSldViewPr>
      <p:cViewPr varScale="1">
        <p:scale>
          <a:sx n="62" d="100"/>
          <a:sy n="62" d="100"/>
        </p:scale>
        <p:origin x="-2388"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777312992125985"/>
          <c:y val="0.23711069621451961"/>
          <c:w val="0.65173064304461947"/>
          <c:h val="0.49769529453148253"/>
        </c:manualLayout>
      </c:layout>
      <c:barChart>
        <c:barDir val="col"/>
        <c:grouping val="clustered"/>
        <c:varyColors val="0"/>
        <c:ser>
          <c:idx val="0"/>
          <c:order val="0"/>
          <c:tx>
            <c:strRef>
              <c:f>Sheet1!$A$8</c:f>
              <c:strCache>
                <c:ptCount val="1"/>
                <c:pt idx="0">
                  <c:v>National (up to age 24)</c:v>
                </c:pt>
              </c:strCache>
            </c:strRef>
          </c:tx>
          <c:invertIfNegative val="0"/>
          <c:dLbls>
            <c:txPr>
              <a:bodyPr/>
              <a:lstStyle/>
              <a:p>
                <a:pPr>
                  <a:defRPr sz="1800"/>
                </a:pPr>
                <a:endParaRPr lang="en-US"/>
              </a:p>
            </c:txPr>
            <c:showLegendKey val="0"/>
            <c:showVal val="1"/>
            <c:showCatName val="0"/>
            <c:showSerName val="0"/>
            <c:showPercent val="0"/>
            <c:showBubbleSize val="0"/>
            <c:showLeaderLines val="0"/>
          </c:dLbls>
          <c:cat>
            <c:strRef>
              <c:f>Sheet1!$B$7:$E$7</c:f>
              <c:strCache>
                <c:ptCount val="4"/>
                <c:pt idx="0">
                  <c:v>Enrolled in Post Secondary Ed</c:v>
                </c:pt>
                <c:pt idx="1">
                  <c:v>Started a business</c:v>
                </c:pt>
                <c:pt idx="2">
                  <c:v>Employed</c:v>
                </c:pt>
                <c:pt idx="3">
                  <c:v>Believe school course(s) have any bearing on future success</c:v>
                </c:pt>
              </c:strCache>
            </c:strRef>
          </c:cat>
          <c:val>
            <c:numRef>
              <c:f>Sheet1!$B$8:$E$8</c:f>
              <c:numCache>
                <c:formatCode>0.0%</c:formatCode>
                <c:ptCount val="4"/>
                <c:pt idx="0" formatCode="0%">
                  <c:v>0.42</c:v>
                </c:pt>
                <c:pt idx="1">
                  <c:v>3.0000000000000001E-3</c:v>
                </c:pt>
                <c:pt idx="2" formatCode="0%">
                  <c:v>0.25</c:v>
                </c:pt>
                <c:pt idx="3" formatCode="0%">
                  <c:v>0.39</c:v>
                </c:pt>
              </c:numCache>
            </c:numRef>
          </c:val>
        </c:ser>
        <c:ser>
          <c:idx val="1"/>
          <c:order val="1"/>
          <c:tx>
            <c:strRef>
              <c:f>Sheet1!$A$9</c:f>
              <c:strCache>
                <c:ptCount val="1"/>
                <c:pt idx="0">
                  <c:v>Current YE Students</c:v>
                </c:pt>
              </c:strCache>
            </c:strRef>
          </c:tx>
          <c:invertIfNegative val="0"/>
          <c:dLbls>
            <c:txPr>
              <a:bodyPr/>
              <a:lstStyle/>
              <a:p>
                <a:pPr>
                  <a:defRPr sz="1800"/>
                </a:pPr>
                <a:endParaRPr lang="en-US"/>
              </a:p>
            </c:txPr>
            <c:showLegendKey val="0"/>
            <c:showVal val="1"/>
            <c:showCatName val="0"/>
            <c:showSerName val="0"/>
            <c:showPercent val="0"/>
            <c:showBubbleSize val="0"/>
            <c:showLeaderLines val="0"/>
          </c:dLbls>
          <c:cat>
            <c:strRef>
              <c:f>Sheet1!$B$7:$E$7</c:f>
              <c:strCache>
                <c:ptCount val="4"/>
                <c:pt idx="0">
                  <c:v>Enrolled in Post Secondary Ed</c:v>
                </c:pt>
                <c:pt idx="1">
                  <c:v>Started a business</c:v>
                </c:pt>
                <c:pt idx="2">
                  <c:v>Employed</c:v>
                </c:pt>
                <c:pt idx="3">
                  <c:v>Believe school course(s) have any bearing on future success</c:v>
                </c:pt>
              </c:strCache>
            </c:strRef>
          </c:cat>
          <c:val>
            <c:numRef>
              <c:f>Sheet1!$B$9:$E$9</c:f>
              <c:numCache>
                <c:formatCode>0%</c:formatCode>
                <c:ptCount val="4"/>
                <c:pt idx="1">
                  <c:v>0.11</c:v>
                </c:pt>
                <c:pt idx="2">
                  <c:v>0.43</c:v>
                </c:pt>
                <c:pt idx="3">
                  <c:v>0.97</c:v>
                </c:pt>
              </c:numCache>
            </c:numRef>
          </c:val>
        </c:ser>
        <c:ser>
          <c:idx val="2"/>
          <c:order val="2"/>
          <c:tx>
            <c:strRef>
              <c:f>Sheet1!$A$10</c:f>
              <c:strCache>
                <c:ptCount val="1"/>
                <c:pt idx="0">
                  <c:v>YE Alumni (80% age 22 and under)</c:v>
                </c:pt>
              </c:strCache>
            </c:strRef>
          </c:tx>
          <c:invertIfNegative val="0"/>
          <c:dLbls>
            <c:dLbl>
              <c:idx val="3"/>
              <c:layout>
                <c:manualLayout>
                  <c:x val="1.5503875968992166E-2"/>
                  <c:y val="-3.5133953037247245E-3"/>
                </c:manualLayout>
              </c:layout>
              <c:showLegendKey val="0"/>
              <c:showVal val="1"/>
              <c:showCatName val="0"/>
              <c:showSerName val="0"/>
              <c:showPercent val="0"/>
              <c:showBubbleSize val="0"/>
            </c:dLbl>
            <c:txPr>
              <a:bodyPr/>
              <a:lstStyle/>
              <a:p>
                <a:pPr>
                  <a:defRPr sz="1800"/>
                </a:pPr>
                <a:endParaRPr lang="en-US"/>
              </a:p>
            </c:txPr>
            <c:showLegendKey val="0"/>
            <c:showVal val="1"/>
            <c:showCatName val="0"/>
            <c:showSerName val="0"/>
            <c:showPercent val="0"/>
            <c:showBubbleSize val="0"/>
            <c:showLeaderLines val="0"/>
          </c:dLbls>
          <c:cat>
            <c:strRef>
              <c:f>Sheet1!$B$7:$E$7</c:f>
              <c:strCache>
                <c:ptCount val="4"/>
                <c:pt idx="0">
                  <c:v>Enrolled in Post Secondary Ed</c:v>
                </c:pt>
                <c:pt idx="1">
                  <c:v>Started a business</c:v>
                </c:pt>
                <c:pt idx="2">
                  <c:v>Employed</c:v>
                </c:pt>
                <c:pt idx="3">
                  <c:v>Believe school course(s) have any bearing on future success</c:v>
                </c:pt>
              </c:strCache>
            </c:strRef>
          </c:cat>
          <c:val>
            <c:numRef>
              <c:f>Sheet1!$B$10:$E$10</c:f>
              <c:numCache>
                <c:formatCode>0%</c:formatCode>
                <c:ptCount val="4"/>
                <c:pt idx="0">
                  <c:v>0.93</c:v>
                </c:pt>
                <c:pt idx="1">
                  <c:v>0.22</c:v>
                </c:pt>
                <c:pt idx="2">
                  <c:v>0.6</c:v>
                </c:pt>
                <c:pt idx="3">
                  <c:v>0.98</c:v>
                </c:pt>
              </c:numCache>
            </c:numRef>
          </c:val>
        </c:ser>
        <c:dLbls>
          <c:showLegendKey val="0"/>
          <c:showVal val="0"/>
          <c:showCatName val="0"/>
          <c:showSerName val="0"/>
          <c:showPercent val="0"/>
          <c:showBubbleSize val="0"/>
        </c:dLbls>
        <c:gapWidth val="150"/>
        <c:axId val="112663936"/>
        <c:axId val="112669824"/>
      </c:barChart>
      <c:catAx>
        <c:axId val="112663936"/>
        <c:scaling>
          <c:orientation val="minMax"/>
        </c:scaling>
        <c:delete val="0"/>
        <c:axPos val="b"/>
        <c:majorTickMark val="out"/>
        <c:minorTickMark val="none"/>
        <c:tickLblPos val="nextTo"/>
        <c:txPr>
          <a:bodyPr/>
          <a:lstStyle/>
          <a:p>
            <a:pPr>
              <a:defRPr sz="1800"/>
            </a:pPr>
            <a:endParaRPr lang="en-US"/>
          </a:p>
        </c:txPr>
        <c:crossAx val="112669824"/>
        <c:crosses val="autoZero"/>
        <c:auto val="1"/>
        <c:lblAlgn val="ctr"/>
        <c:lblOffset val="100"/>
        <c:noMultiLvlLbl val="0"/>
      </c:catAx>
      <c:valAx>
        <c:axId val="112669824"/>
        <c:scaling>
          <c:orientation val="minMax"/>
          <c:max val="1"/>
        </c:scaling>
        <c:delete val="0"/>
        <c:axPos val="l"/>
        <c:majorGridlines/>
        <c:numFmt formatCode="0%" sourceLinked="1"/>
        <c:majorTickMark val="out"/>
        <c:minorTickMark val="none"/>
        <c:tickLblPos val="nextTo"/>
        <c:txPr>
          <a:bodyPr/>
          <a:lstStyle/>
          <a:p>
            <a:pPr>
              <a:defRPr sz="1800"/>
            </a:pPr>
            <a:endParaRPr lang="en-US"/>
          </a:p>
        </c:txPr>
        <c:crossAx val="112663936"/>
        <c:crosses val="autoZero"/>
        <c:crossBetween val="between"/>
      </c:valAx>
    </c:plotArea>
    <c:legend>
      <c:legendPos val="r"/>
      <c:layout>
        <c:manualLayout>
          <c:xMode val="edge"/>
          <c:yMode val="edge"/>
          <c:x val="0.81183282322267858"/>
          <c:y val="0.31266507079214889"/>
          <c:w val="0.17593022747156606"/>
          <c:h val="0.42976736620119249"/>
        </c:manualLayout>
      </c:layout>
      <c:overlay val="0"/>
      <c:txPr>
        <a:bodyPr/>
        <a:lstStyle/>
        <a:p>
          <a:pPr>
            <a:defRPr sz="1800"/>
          </a:pPr>
          <a:endParaRPr lang="en-US"/>
        </a:p>
      </c:txPr>
    </c:legend>
    <c:plotVisOnly val="1"/>
    <c:dispBlanksAs val="gap"/>
    <c:showDLblsOverMax val="0"/>
  </c:chart>
  <c:txPr>
    <a:bodyPr/>
    <a:lstStyle/>
    <a:p>
      <a:pPr>
        <a:defRPr baseline="0">
          <a:solidFill>
            <a:schemeClr val="bg1"/>
          </a:solidFill>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0.01111</cdr:x>
      <cdr:y>0.05277</cdr:y>
    </cdr:from>
    <cdr:to>
      <cdr:x>0.92912</cdr:x>
      <cdr:y>0.16601</cdr:y>
    </cdr:to>
    <cdr:sp macro="" textlink="">
      <cdr:nvSpPr>
        <cdr:cNvPr id="2" name="TextBox 1"/>
        <cdr:cNvSpPr txBox="1"/>
      </cdr:nvSpPr>
      <cdr:spPr>
        <a:xfrm xmlns:a="http://schemas.openxmlformats.org/drawingml/2006/main">
          <a:off x="63712" y="190766"/>
          <a:ext cx="5263934" cy="40931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a:t>YE</a:t>
          </a:r>
          <a:r>
            <a:rPr lang="en-US" sz="1400" b="1" baseline="0"/>
            <a:t> Student and Alumni Outcomes Compared to National Average</a:t>
          </a:r>
          <a:endParaRPr lang="en-US" sz="1400" b="1"/>
        </a:p>
      </cdr:txBody>
    </cdr:sp>
  </cdr:relSizeAnchor>
  <cdr:relSizeAnchor xmlns:cdr="http://schemas.openxmlformats.org/drawingml/2006/chartDrawing">
    <cdr:from>
      <cdr:x>0.09896</cdr:x>
      <cdr:y>0.02749</cdr:y>
    </cdr:from>
    <cdr:to>
      <cdr:x>1</cdr:x>
      <cdr:y>0.18213</cdr:y>
    </cdr:to>
    <cdr:sp macro="" textlink="">
      <cdr:nvSpPr>
        <cdr:cNvPr id="3" name="Rectangle 2"/>
        <cdr:cNvSpPr>
          <a:spLocks xmlns:a="http://schemas.openxmlformats.org/drawingml/2006/main" noGrp="1" noChangeArrowheads="1"/>
        </cdr:cNvSpPr>
      </cdr:nvSpPr>
      <cdr:spPr>
        <a:xfrm xmlns:a="http://schemas.openxmlformats.org/drawingml/2006/main">
          <a:off x="965200" y="203200"/>
          <a:ext cx="8788400" cy="1143000"/>
        </a:xfrm>
        <a:prstGeom xmlns:a="http://schemas.openxmlformats.org/drawingml/2006/main" prst="rect">
          <a:avLst/>
        </a:prstGeom>
      </cdr:spPr>
      <cdr:txBody>
        <a:bodyPr xmlns:a="http://schemas.openxmlformats.org/drawingml/2006/main" vert="horz" lIns="91440" tIns="45720" rIns="91440" bIns="45720" rtlCol="0" anchor="ctr">
          <a:normAutofit/>
        </a:bodyPr>
        <a:lstStyle xmlns:a="http://schemas.openxmlformats.org/drawingml/2006/main">
          <a:lvl1pPr algn="ctr" defTabSz="914400" rtl="0" eaLnBrk="1" latinLnBrk="0" hangingPunct="1">
            <a:spcBef>
              <a:spcPct val="0"/>
            </a:spcBef>
            <a:buNone/>
            <a:defRPr sz="4400" kern="1200">
              <a:solidFill>
                <a:schemeClr val="tx1"/>
              </a:solidFill>
              <a:latin typeface="+mj-lt"/>
              <a:ea typeface="+mj-ea"/>
              <a:cs typeface="+mj-cs"/>
            </a:defRPr>
          </a:lvl1pPr>
        </a:lstStyle>
        <a:p xmlns:a="http://schemas.openxmlformats.org/drawingml/2006/main">
          <a:pPr algn="r" eaLnBrk="1" hangingPunct="1"/>
          <a:r>
            <a:rPr lang="en-US" sz="6000" b="1" spc="600" dirty="0" smtClean="0">
              <a:solidFill>
                <a:schemeClr val="bg1"/>
              </a:solidFill>
              <a:latin typeface="Futura Lt BT" pitchFamily="34" charset="0"/>
            </a:rPr>
            <a:t>        Outcomes</a:t>
          </a:r>
        </a:p>
      </cdr:txBody>
    </cdr:sp>
  </cdr:relSizeAnchor>
  <cdr:relSizeAnchor xmlns:cdr="http://schemas.openxmlformats.org/drawingml/2006/chartDrawing">
    <cdr:from>
      <cdr:x>0.41406</cdr:x>
      <cdr:y>0.17526</cdr:y>
    </cdr:from>
    <cdr:to>
      <cdr:x>1</cdr:x>
      <cdr:y>0.17526</cdr:y>
    </cdr:to>
    <cdr:sp macro="" textlink="">
      <cdr:nvSpPr>
        <cdr:cNvPr id="5" name="Line 5"/>
        <cdr:cNvSpPr>
          <a:spLocks xmlns:a="http://schemas.openxmlformats.org/drawingml/2006/main" noChangeShapeType="1"/>
        </cdr:cNvSpPr>
      </cdr:nvSpPr>
      <cdr:spPr bwMode="auto">
        <a:xfrm xmlns:a="http://schemas.openxmlformats.org/drawingml/2006/main">
          <a:off x="4038600" y="1295400"/>
          <a:ext cx="5715000" cy="0"/>
        </a:xfrm>
        <a:prstGeom xmlns:a="http://schemas.openxmlformats.org/drawingml/2006/main" prst="line">
          <a:avLst/>
        </a:prstGeom>
        <a:noFill xmlns:a="http://schemas.openxmlformats.org/drawingml/2006/main"/>
        <a:ln xmlns:a="http://schemas.openxmlformats.org/drawingml/2006/main" w="12700" cmpd="sng">
          <a:solidFill>
            <a:srgbClr val="92D050"/>
          </a:solidFill>
          <a:round/>
          <a:headEnd/>
          <a:tailEnd/>
        </a:ln>
      </cdr:spPr>
      <cdr:txBody>
        <a:bodyPr xmlns:a="http://schemas.openxmlformats.org/drawingml/2006/main"/>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30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95361" y="0"/>
            <a:ext cx="3056308" cy="465138"/>
          </a:xfrm>
          <a:prstGeom prst="rect">
            <a:avLst/>
          </a:prstGeom>
        </p:spPr>
        <p:txBody>
          <a:bodyPr vert="horz" lIns="91440" tIns="45720" rIns="91440" bIns="45720" rtlCol="0"/>
          <a:lstStyle>
            <a:lvl1pPr algn="r">
              <a:defRPr sz="1200"/>
            </a:lvl1pPr>
          </a:lstStyle>
          <a:p>
            <a:fld id="{E11464BD-DC94-49DF-819E-0A10AD6C061A}" type="datetimeFigureOut">
              <a:rPr lang="en-US" smtClean="0"/>
              <a:t>2/4/2014</a:t>
            </a:fld>
            <a:endParaRPr lang="en-US"/>
          </a:p>
        </p:txBody>
      </p:sp>
      <p:sp>
        <p:nvSpPr>
          <p:cNvPr id="4" name="Footer Placeholder 3"/>
          <p:cNvSpPr>
            <a:spLocks noGrp="1"/>
          </p:cNvSpPr>
          <p:nvPr>
            <p:ph type="ftr" sz="quarter" idx="2"/>
          </p:nvPr>
        </p:nvSpPr>
        <p:spPr>
          <a:xfrm>
            <a:off x="0" y="8842375"/>
            <a:ext cx="305630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95361" y="8842375"/>
            <a:ext cx="3056308" cy="465138"/>
          </a:xfrm>
          <a:prstGeom prst="rect">
            <a:avLst/>
          </a:prstGeom>
        </p:spPr>
        <p:txBody>
          <a:bodyPr vert="horz" lIns="91440" tIns="45720" rIns="91440" bIns="45720" rtlCol="0" anchor="b"/>
          <a:lstStyle>
            <a:lvl1pPr algn="r">
              <a:defRPr sz="1200"/>
            </a:lvl1pPr>
          </a:lstStyle>
          <a:p>
            <a:fld id="{EDE5709B-7EF0-4C1D-B79A-9F32F1678DBE}" type="slidenum">
              <a:rPr lang="en-US" smtClean="0"/>
              <a:t>‹#›</a:t>
            </a:fld>
            <a:endParaRPr lang="en-US"/>
          </a:p>
        </p:txBody>
      </p:sp>
    </p:spTree>
    <p:extLst>
      <p:ext uri="{BB962C8B-B14F-4D97-AF65-F5344CB8AC3E}">
        <p14:creationId xmlns:p14="http://schemas.microsoft.com/office/powerpoint/2010/main" val="25185827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95218" y="0"/>
            <a:ext cx="3056414" cy="465455"/>
          </a:xfrm>
          <a:prstGeom prst="rect">
            <a:avLst/>
          </a:prstGeom>
        </p:spPr>
        <p:txBody>
          <a:bodyPr vert="horz" lIns="93324" tIns="46662" rIns="93324" bIns="46662" rtlCol="0"/>
          <a:lstStyle>
            <a:lvl1pPr algn="r">
              <a:defRPr sz="1200"/>
            </a:lvl1pPr>
          </a:lstStyle>
          <a:p>
            <a:fld id="{D86AEAAC-CD6F-475F-8E1D-7460A85CF50C}" type="datetimeFigureOut">
              <a:rPr lang="en-US" smtClean="0"/>
              <a:pPr/>
              <a:t>2/4/2014</a:t>
            </a:fld>
            <a:endParaRPr lang="en-US"/>
          </a:p>
        </p:txBody>
      </p:sp>
      <p:sp>
        <p:nvSpPr>
          <p:cNvPr id="4" name="Slide Image Placeholder 3"/>
          <p:cNvSpPr>
            <a:spLocks noGrp="1" noRot="1" noChangeAspect="1"/>
          </p:cNvSpPr>
          <p:nvPr>
            <p:ph type="sldImg" idx="2"/>
          </p:nvPr>
        </p:nvSpPr>
        <p:spPr>
          <a:xfrm>
            <a:off x="1198563" y="698500"/>
            <a:ext cx="4656137"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5327" y="4421824"/>
            <a:ext cx="564261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56414"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95218" y="8842030"/>
            <a:ext cx="3056414" cy="465455"/>
          </a:xfrm>
          <a:prstGeom prst="rect">
            <a:avLst/>
          </a:prstGeom>
        </p:spPr>
        <p:txBody>
          <a:bodyPr vert="horz" lIns="93324" tIns="46662" rIns="93324" bIns="46662" rtlCol="0" anchor="b"/>
          <a:lstStyle>
            <a:lvl1pPr algn="r">
              <a:defRPr sz="1200"/>
            </a:lvl1pPr>
          </a:lstStyle>
          <a:p>
            <a:fld id="{B17A3D44-F603-4228-B5A6-3DD26596F78E}" type="slidenum">
              <a:rPr lang="en-US" smtClean="0"/>
              <a:pPr/>
              <a:t>‹#›</a:t>
            </a:fld>
            <a:endParaRPr lang="en-US"/>
          </a:p>
        </p:txBody>
      </p:sp>
    </p:spTree>
    <p:extLst>
      <p:ext uri="{BB962C8B-B14F-4D97-AF65-F5344CB8AC3E}">
        <p14:creationId xmlns:p14="http://schemas.microsoft.com/office/powerpoint/2010/main" val="3139619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317C6EB-3B97-4C74-9319-A3DD28A4F54C}" type="slidenum">
              <a:rPr lang="en-US" smtClean="0"/>
              <a:pPr/>
              <a:t>1</a:t>
            </a:fld>
            <a:endParaRPr 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marL="174982" indent="-174982">
              <a:buFont typeface="Arial" panose="020B0604020202020204" pitchFamily="34" charset="0"/>
              <a:buChar char="•"/>
            </a:pPr>
            <a:r>
              <a:rPr lang="en-US" sz="1400" dirty="0"/>
              <a:t>Thank everyone for the opportunity to be here</a:t>
            </a:r>
          </a:p>
          <a:p>
            <a:pPr marL="174982" indent="-174982">
              <a:buFont typeface="Arial" panose="020B0604020202020204" pitchFamily="34" charset="0"/>
              <a:buChar char="•"/>
            </a:pPr>
            <a:r>
              <a:rPr lang="en-US" sz="1400" dirty="0"/>
              <a:t>Introduce YE staff, </a:t>
            </a:r>
            <a:r>
              <a:rPr lang="en-US" sz="1400" dirty="0" smtClean="0"/>
              <a:t>Ben</a:t>
            </a:r>
          </a:p>
          <a:p>
            <a:pPr marL="174982" indent="-174982">
              <a:buFont typeface="Arial" panose="020B0604020202020204" pitchFamily="34" charset="0"/>
              <a:buChar char="•"/>
            </a:pPr>
            <a:r>
              <a:rPr lang="en-US" sz="1400" dirty="0" smtClean="0">
                <a:solidFill>
                  <a:schemeClr val="bg1"/>
                </a:solidFill>
              </a:rPr>
              <a:t>Thank</a:t>
            </a:r>
            <a:r>
              <a:rPr lang="en-US" sz="1400" baseline="0" dirty="0" smtClean="0">
                <a:solidFill>
                  <a:schemeClr val="bg1"/>
                </a:solidFill>
              </a:rPr>
              <a:t> Patrick Goebel and Jenny Stephens</a:t>
            </a:r>
            <a:endParaRPr lang="en-US" sz="1400" dirty="0">
              <a:solidFill>
                <a:schemeClr val="bg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D97047B6-1C22-48FB-8DEA-BAB4E60B7417}" type="slidenum">
              <a:rPr lang="en-US" smtClean="0"/>
              <a:pPr/>
              <a:t>10</a:t>
            </a:fld>
            <a:endParaRPr lang="en-US" dirty="0" smtClean="0"/>
          </a:p>
        </p:txBody>
      </p:sp>
      <p:sp>
        <p:nvSpPr>
          <p:cNvPr id="44035" name="Rectangle 2"/>
          <p:cNvSpPr>
            <a:spLocks noGrp="1" noRot="1" noChangeAspect="1" noChangeArrowheads="1" noTextEdit="1"/>
          </p:cNvSpPr>
          <p:nvPr>
            <p:ph type="sldImg"/>
          </p:nvPr>
        </p:nvSpPr>
        <p:spPr>
          <a:xfrm>
            <a:off x="1198563" y="698500"/>
            <a:ext cx="4656137" cy="3490913"/>
          </a:xfrm>
          <a:ln/>
        </p:spPr>
      </p:sp>
      <p:sp>
        <p:nvSpPr>
          <p:cNvPr id="44036" name="Rectangle 3"/>
          <p:cNvSpPr>
            <a:spLocks noGrp="1" noChangeArrowheads="1"/>
          </p:cNvSpPr>
          <p:nvPr>
            <p:ph type="body" idx="1"/>
          </p:nvPr>
        </p:nvSpPr>
        <p:spPr>
          <a:noFill/>
          <a:ln/>
        </p:spPr>
        <p:txBody>
          <a:bodyPr/>
          <a:lstStyle/>
          <a:p>
            <a:pPr eaLnBrk="1" hangingPunct="1"/>
            <a:r>
              <a:rPr lang="en-US" dirty="0" smtClean="0"/>
              <a:t>It’s important to us to have local buy-in in order for the program to succeed.</a:t>
            </a:r>
          </a:p>
          <a:p>
            <a:pPr eaLnBrk="1" hangingPunct="1"/>
            <a:r>
              <a:rPr lang="en-US" dirty="0" smtClean="0"/>
              <a:t>This is a sampling.</a:t>
            </a:r>
          </a:p>
          <a:p>
            <a:pPr eaLnBrk="1" hangingPunct="1"/>
            <a:endParaRPr lang="en-US" dirty="0" smtClean="0"/>
          </a:p>
          <a:p>
            <a:pPr eaLnBrk="1" hangingPunct="1"/>
            <a:r>
              <a:rPr lang="en-US" dirty="0" smtClean="0"/>
              <a:t>BEN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561E4D13-036C-4010-BA62-38D3BC5219AC}" type="slidenum">
              <a:rPr lang="en-US" smtClean="0"/>
              <a:pPr/>
              <a:t>11</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A3D44-F603-4228-B5A6-3DD26596F78E}" type="slidenum">
              <a:rPr lang="en-US" smtClean="0"/>
              <a:pPr/>
              <a:t>12</a:t>
            </a:fld>
            <a:endParaRPr lang="en-US"/>
          </a:p>
        </p:txBody>
      </p:sp>
    </p:spTree>
    <p:extLst>
      <p:ext uri="{BB962C8B-B14F-4D97-AF65-F5344CB8AC3E}">
        <p14:creationId xmlns:p14="http://schemas.microsoft.com/office/powerpoint/2010/main" val="2991703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Atlanta</a:t>
            </a:r>
            <a:r>
              <a:rPr lang="en-US" baseline="0" dirty="0" smtClean="0"/>
              <a:t> Program Coordinator at Usher’s New Look.</a:t>
            </a:r>
          </a:p>
          <a:p>
            <a:r>
              <a:rPr lang="en-US" baseline="0" dirty="0" smtClean="0"/>
              <a:t>Quoted as saying that without the opportunities YE provided, he’d likely be dead or in jail.</a:t>
            </a:r>
            <a:endParaRPr lang="en-US" dirty="0"/>
          </a:p>
        </p:txBody>
      </p:sp>
      <p:sp>
        <p:nvSpPr>
          <p:cNvPr id="4" name="Slide Number Placeholder 3"/>
          <p:cNvSpPr>
            <a:spLocks noGrp="1"/>
          </p:cNvSpPr>
          <p:nvPr>
            <p:ph type="sldNum" sz="quarter" idx="10"/>
          </p:nvPr>
        </p:nvSpPr>
        <p:spPr/>
        <p:txBody>
          <a:bodyPr/>
          <a:lstStyle/>
          <a:p>
            <a:fld id="{B17A3D44-F603-4228-B5A6-3DD26596F78E}" type="slidenum">
              <a:rPr lang="en-US" smtClean="0"/>
              <a:pPr/>
              <a:t>13</a:t>
            </a:fld>
            <a:endParaRPr lang="en-US"/>
          </a:p>
        </p:txBody>
      </p:sp>
    </p:spTree>
    <p:extLst>
      <p:ext uri="{BB962C8B-B14F-4D97-AF65-F5344CB8AC3E}">
        <p14:creationId xmlns:p14="http://schemas.microsoft.com/office/powerpoint/2010/main" val="2371545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many, many more success stories.</a:t>
            </a:r>
            <a:endParaRPr lang="en-US" dirty="0"/>
          </a:p>
        </p:txBody>
      </p:sp>
      <p:sp>
        <p:nvSpPr>
          <p:cNvPr id="4" name="Slide Number Placeholder 3"/>
          <p:cNvSpPr>
            <a:spLocks noGrp="1"/>
          </p:cNvSpPr>
          <p:nvPr>
            <p:ph type="sldNum" sz="quarter" idx="10"/>
          </p:nvPr>
        </p:nvSpPr>
        <p:spPr/>
        <p:txBody>
          <a:bodyPr/>
          <a:lstStyle/>
          <a:p>
            <a:fld id="{B17A3D44-F603-4228-B5A6-3DD26596F78E}" type="slidenum">
              <a:rPr lang="en-US" smtClean="0"/>
              <a:pPr/>
              <a:t>14</a:t>
            </a:fld>
            <a:endParaRPr lang="en-US"/>
          </a:p>
        </p:txBody>
      </p:sp>
    </p:spTree>
    <p:extLst>
      <p:ext uri="{BB962C8B-B14F-4D97-AF65-F5344CB8AC3E}">
        <p14:creationId xmlns:p14="http://schemas.microsoft.com/office/powerpoint/2010/main" val="3231459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A3D44-F603-4228-B5A6-3DD26596F78E}" type="slidenum">
              <a:rPr lang="en-US" smtClean="0"/>
              <a:pPr/>
              <a:t>15</a:t>
            </a:fld>
            <a:endParaRPr lang="en-US"/>
          </a:p>
        </p:txBody>
      </p:sp>
    </p:spTree>
    <p:extLst>
      <p:ext uri="{BB962C8B-B14F-4D97-AF65-F5344CB8AC3E}">
        <p14:creationId xmlns:p14="http://schemas.microsoft.com/office/powerpoint/2010/main" val="4274733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A3D44-F603-4228-B5A6-3DD26596F78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500174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131BC8C3-8D94-4F93-A0D7-6E2C4503616C}" type="slidenum">
              <a:rPr lang="en-US" smtClean="0"/>
              <a:pPr/>
              <a:t>2</a:t>
            </a:fld>
            <a:endParaRPr lang="en-US" dirty="0" smtClean="0"/>
          </a:p>
        </p:txBody>
      </p:sp>
      <p:sp>
        <p:nvSpPr>
          <p:cNvPr id="43011" name="Rectangle 2"/>
          <p:cNvSpPr>
            <a:spLocks noGrp="1" noRot="1" noChangeAspect="1" noChangeArrowheads="1" noTextEdit="1"/>
          </p:cNvSpPr>
          <p:nvPr>
            <p:ph type="sldImg"/>
          </p:nvPr>
        </p:nvSpPr>
        <p:spPr>
          <a:xfrm>
            <a:off x="1198563" y="698500"/>
            <a:ext cx="4656137" cy="3490913"/>
          </a:xfrm>
          <a:ln/>
        </p:spPr>
      </p:sp>
      <p:sp>
        <p:nvSpPr>
          <p:cNvPr id="43012" name="Rectangle 3"/>
          <p:cNvSpPr>
            <a:spLocks noGrp="1" noChangeArrowheads="1"/>
          </p:cNvSpPr>
          <p:nvPr>
            <p:ph type="body" idx="1"/>
          </p:nvPr>
        </p:nvSpPr>
        <p:spPr>
          <a:noFill/>
          <a:ln/>
        </p:spPr>
        <p:txBody>
          <a:bodyPr/>
          <a:lstStyle/>
          <a:p>
            <a:pPr>
              <a:spcBef>
                <a:spcPct val="50000"/>
              </a:spcBef>
            </a:pPr>
            <a:r>
              <a:rPr lang="en-US" u="sng" dirty="0" smtClean="0">
                <a:solidFill>
                  <a:srgbClr val="FF0000"/>
                </a:solidFill>
              </a:rPr>
              <a:t>Preparing students for success in school, work and life. </a:t>
            </a:r>
          </a:p>
          <a:p>
            <a:pPr>
              <a:spcBef>
                <a:spcPct val="50000"/>
              </a:spcBef>
            </a:pPr>
            <a:endParaRPr lang="en-US" u="sng" dirty="0" smtClean="0">
              <a:solidFill>
                <a:srgbClr val="FF0000"/>
              </a:solidFill>
            </a:endParaRPr>
          </a:p>
          <a:p>
            <a:pPr>
              <a:spcBef>
                <a:spcPct val="50000"/>
              </a:spcBef>
            </a:pPr>
            <a:r>
              <a:rPr lang="en-US" u="sng" dirty="0" smtClean="0">
                <a:solidFill>
                  <a:srgbClr val="FF0000"/>
                </a:solidFill>
              </a:rPr>
              <a:t>**Whether our alumni go on to some form of higher education, start their own company or work for someone else, it’s important that they always think like an owner.</a:t>
            </a:r>
          </a:p>
          <a:p>
            <a:pPr eaLnBrk="1" hangingPunct="1"/>
            <a:endParaRPr lang="en-US" baseline="0" dirty="0" smtClean="0"/>
          </a:p>
          <a:p>
            <a:pPr eaLnBrk="1" hangingPunct="1"/>
            <a:r>
              <a:rPr lang="en-US" baseline="0" dirty="0" smtClean="0"/>
              <a:t>Earl Goebel, saw trend Wichita’s outskirts would grow and created a comparative advantage.  The values highlighted that Star Lumber attributes its success to parallel many of the values that are so important in our curriculum. (MBM Principles bookmark)  </a:t>
            </a:r>
          </a:p>
          <a:p>
            <a:pPr eaLnBrk="1" hangingPunct="1"/>
            <a:endParaRPr lang="en-US" baseline="0" dirty="0" smtClean="0"/>
          </a:p>
          <a:p>
            <a:pPr eaLnBrk="1" hangingPunct="1"/>
            <a:r>
              <a:rPr lang="en-US" baseline="0" dirty="0" smtClean="0"/>
              <a:t>Ripple Effect</a:t>
            </a:r>
          </a:p>
          <a:p>
            <a:pPr eaLnBrk="1" hangingPunct="1"/>
            <a:endParaRPr lang="en-US" baseline="0" dirty="0" smtClean="0"/>
          </a:p>
          <a:p>
            <a:pPr eaLnBrk="1" hangingPunct="1"/>
            <a:r>
              <a:rPr lang="en-US" baseline="0" dirty="0" smtClean="0"/>
              <a:t>YE wants to grow entrepreneurs and entrepreneurial minded individuals who are the future business leaders and responsible citizens of Wichita, the state of Kansas and someday the entire Midwest region. In fact conversations have been started with places like Omaha and Oklahoma City.</a:t>
            </a:r>
          </a:p>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D97047B6-1C22-48FB-8DEA-BAB4E60B7417}" type="slidenum">
              <a:rPr lang="en-US" smtClean="0"/>
              <a:pPr/>
              <a:t>3</a:t>
            </a:fld>
            <a:endParaRPr 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Futura Lt BT" pitchFamily="34" charset="0"/>
              </a:rPr>
              <a:t>YE reaches more than 1,000 students as part of the curriculum of 35 high schools, including 17 in the greater Wichita area, 8 in the Kansas City Metro, 4 in Topeka &amp; 6 in Central &amp; Southwest </a:t>
            </a:r>
            <a:r>
              <a:rPr lang="en-US" dirty="0" smtClean="0">
                <a:latin typeface="Futura Lt BT" pitchFamily="34" charset="0"/>
              </a:rPr>
              <a:t>Kansas. I</a:t>
            </a:r>
            <a:r>
              <a:rPr lang="en-US" dirty="0" smtClean="0">
                <a:solidFill>
                  <a:schemeClr val="bg1"/>
                </a:solidFill>
                <a:latin typeface="Futura Lt BT" pitchFamily="34" charset="0"/>
              </a:rPr>
              <a:t>n the Wichita area, we serve 567 students. </a:t>
            </a:r>
            <a:r>
              <a:rPr lang="en-US" dirty="0" smtClean="0">
                <a:latin typeface="Futura Lt BT" pitchFamily="34" charset="0"/>
              </a:rPr>
              <a:t>65% eco dis</a:t>
            </a:r>
            <a:endParaRPr lang="en-US" dirty="0"/>
          </a:p>
        </p:txBody>
      </p:sp>
      <p:sp>
        <p:nvSpPr>
          <p:cNvPr id="4" name="Slide Number Placeholder 3"/>
          <p:cNvSpPr>
            <a:spLocks noGrp="1"/>
          </p:cNvSpPr>
          <p:nvPr>
            <p:ph type="sldNum" sz="quarter" idx="10"/>
          </p:nvPr>
        </p:nvSpPr>
        <p:spPr/>
        <p:txBody>
          <a:bodyPr/>
          <a:lstStyle/>
          <a:p>
            <a:fld id="{B17A3D44-F603-4228-B5A6-3DD26596F78E}" type="slidenum">
              <a:rPr lang="en-US" smtClean="0"/>
              <a:pPr/>
              <a:t>4</a:t>
            </a:fld>
            <a:endParaRPr lang="en-US" dirty="0"/>
          </a:p>
        </p:txBody>
      </p:sp>
    </p:spTree>
    <p:extLst>
      <p:ext uri="{BB962C8B-B14F-4D97-AF65-F5344CB8AC3E}">
        <p14:creationId xmlns:p14="http://schemas.microsoft.com/office/powerpoint/2010/main" val="3861487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A51BBF27-B572-4919-9428-5623F23B4E0F}" type="slidenum">
              <a:rPr lang="en-US" smtClean="0"/>
              <a:pPr/>
              <a:t>5</a:t>
            </a:fld>
            <a:endParaRPr lang="en-US" dirty="0" smtClean="0"/>
          </a:p>
        </p:txBody>
      </p:sp>
      <p:sp>
        <p:nvSpPr>
          <p:cNvPr id="48131" name="Rectangle 2"/>
          <p:cNvSpPr>
            <a:spLocks noGrp="1" noRot="1" noChangeAspect="1" noChangeArrowheads="1" noTextEdit="1"/>
          </p:cNvSpPr>
          <p:nvPr>
            <p:ph type="sldImg"/>
          </p:nvPr>
        </p:nvSpPr>
        <p:spPr>
          <a:xfrm>
            <a:off x="1198563" y="698500"/>
            <a:ext cx="4656137" cy="3490913"/>
          </a:xfrm>
          <a:ln/>
        </p:spPr>
      </p:sp>
      <p:sp>
        <p:nvSpPr>
          <p:cNvPr id="48132" name="Rectangle 3"/>
          <p:cNvSpPr>
            <a:spLocks noGrp="1" noChangeArrowheads="1"/>
          </p:cNvSpPr>
          <p:nvPr>
            <p:ph type="body" idx="1"/>
          </p:nvPr>
        </p:nvSpPr>
        <p:spPr>
          <a:noFill/>
          <a:ln/>
        </p:spPr>
        <p:txBody>
          <a:bodyPr/>
          <a:lstStyle/>
          <a:p>
            <a:pPr marL="0" indent="-174982" defTabSz="933237">
              <a:lnSpc>
                <a:spcPct val="100000"/>
              </a:lnSpc>
              <a:spcBef>
                <a:spcPts val="0"/>
              </a:spcBef>
              <a:spcAft>
                <a:spcPts val="0"/>
              </a:spcAft>
              <a:buFont typeface="Arial" panose="020B0604020202020204" pitchFamily="34" charset="0"/>
              <a:buChar char="•"/>
            </a:pPr>
            <a:r>
              <a:rPr lang="en-US" altLang="zh-CN" dirty="0" smtClean="0">
                <a:solidFill>
                  <a:schemeClr val="tx1"/>
                </a:solidFill>
                <a:latin typeface="Futura Lt BT" pitchFamily="34" charset="0"/>
                <a:ea typeface="宋体" pitchFamily="2" charset="-122"/>
              </a:rPr>
              <a:t>goal – create entrepreneurial mindset by understanding markets and the entrepreneurial process</a:t>
            </a:r>
          </a:p>
          <a:p>
            <a:pPr marL="0" indent="-174982" defTabSz="933237">
              <a:lnSpc>
                <a:spcPct val="100000"/>
              </a:lnSpc>
              <a:spcBef>
                <a:spcPts val="0"/>
              </a:spcBef>
              <a:spcAft>
                <a:spcPts val="0"/>
              </a:spcAft>
              <a:buFont typeface="Arial" panose="020B0604020202020204" pitchFamily="34" charset="0"/>
              <a:buChar char="•"/>
            </a:pPr>
            <a:r>
              <a:rPr lang="en-US" altLang="zh-CN" dirty="0" smtClean="0">
                <a:solidFill>
                  <a:schemeClr val="tx1"/>
                </a:solidFill>
                <a:latin typeface="Futura Lt BT" pitchFamily="34" charset="0"/>
                <a:ea typeface="宋体" pitchFamily="2" charset="-122"/>
              </a:rPr>
              <a:t>Through entrepreneurship, the principles used to effectively manage oneself, resources, and business and other people.</a:t>
            </a:r>
          </a:p>
          <a:p>
            <a:pPr marL="0" indent="-174982">
              <a:lnSpc>
                <a:spcPct val="100000"/>
              </a:lnSpc>
              <a:spcBef>
                <a:spcPts val="0"/>
              </a:spcBef>
              <a:spcAft>
                <a:spcPts val="0"/>
              </a:spcAft>
              <a:buFont typeface="Arial" panose="020B0604020202020204" pitchFamily="34" charset="0"/>
              <a:buChar char="•"/>
            </a:pPr>
            <a:r>
              <a:rPr lang="en-US" altLang="zh-CN" dirty="0" smtClean="0">
                <a:solidFill>
                  <a:schemeClr val="tx1"/>
                </a:solidFill>
                <a:latin typeface="Futura Lt BT" pitchFamily="34" charset="0"/>
                <a:ea typeface="宋体" pitchFamily="2" charset="-122"/>
              </a:rPr>
              <a:t>Two-semester, taught by a instructor </a:t>
            </a:r>
            <a:r>
              <a:rPr lang="en-US" dirty="0" smtClean="0">
                <a:solidFill>
                  <a:schemeClr val="tx1"/>
                </a:solidFill>
                <a:latin typeface="Futura Lt BT" pitchFamily="34" charset="0"/>
                <a:ea typeface="宋体" pitchFamily="2" charset="-122"/>
              </a:rPr>
              <a:t>at both public &amp; private high schools</a:t>
            </a:r>
          </a:p>
          <a:p>
            <a:pPr marL="0">
              <a:lnSpc>
                <a:spcPct val="100000"/>
              </a:lnSpc>
              <a:spcBef>
                <a:spcPts val="0"/>
              </a:spcBef>
              <a:spcAft>
                <a:spcPts val="0"/>
              </a:spcAft>
            </a:pPr>
            <a:endParaRPr lang="en-US" altLang="zh-CN" u="sng" dirty="0" smtClean="0">
              <a:solidFill>
                <a:schemeClr val="tx1"/>
              </a:solidFill>
              <a:latin typeface="Futura Lt BT" pitchFamily="34" charset="0"/>
              <a:ea typeface="宋体" pitchFamily="2" charset="-122"/>
            </a:endParaRPr>
          </a:p>
          <a:p>
            <a:pPr marL="0">
              <a:lnSpc>
                <a:spcPct val="100000"/>
              </a:lnSpc>
              <a:spcBef>
                <a:spcPts val="0"/>
              </a:spcBef>
              <a:spcAft>
                <a:spcPts val="0"/>
              </a:spcAft>
            </a:pPr>
            <a:r>
              <a:rPr lang="en-US" altLang="zh-CN" u="sng" dirty="0" smtClean="0">
                <a:solidFill>
                  <a:schemeClr val="tx1"/>
                </a:solidFill>
                <a:latin typeface="Futura Lt BT" pitchFamily="34" charset="0"/>
                <a:ea typeface="宋体" pitchFamily="2" charset="-122"/>
              </a:rPr>
              <a:t>Class Content (Only if there is time</a:t>
            </a:r>
            <a:r>
              <a:rPr lang="en-US" altLang="zh-CN" u="sng" dirty="0" smtClean="0">
                <a:solidFill>
                  <a:schemeClr val="tx1"/>
                </a:solidFill>
                <a:latin typeface="Futura Lt BT" pitchFamily="34" charset="0"/>
                <a:ea typeface="宋体" pitchFamily="2" charset="-122"/>
              </a:rPr>
              <a:t>)</a:t>
            </a:r>
          </a:p>
          <a:p>
            <a:pPr marL="0">
              <a:lnSpc>
                <a:spcPct val="100000"/>
              </a:lnSpc>
              <a:spcBef>
                <a:spcPts val="0"/>
              </a:spcBef>
              <a:spcAft>
                <a:spcPts val="0"/>
              </a:spcAft>
            </a:pPr>
            <a:endParaRPr lang="en-US" altLang="zh-CN" u="sng" dirty="0" smtClean="0">
              <a:solidFill>
                <a:schemeClr val="tx1"/>
              </a:solidFill>
              <a:latin typeface="Futura Lt BT" pitchFamily="34" charset="0"/>
              <a:ea typeface="宋体" pitchFamily="2" charset="-122"/>
            </a:endParaRPr>
          </a:p>
          <a:p>
            <a:pPr marL="171450" indent="-171450">
              <a:lnSpc>
                <a:spcPct val="100000"/>
              </a:lnSpc>
              <a:spcBef>
                <a:spcPts val="0"/>
              </a:spcBef>
              <a:spcAft>
                <a:spcPts val="0"/>
              </a:spcAft>
              <a:buFont typeface="Arial" panose="020B0604020202020204" pitchFamily="34" charset="0"/>
              <a:buChar char="•"/>
            </a:pPr>
            <a:r>
              <a:rPr lang="en-US" altLang="zh-CN" u="none" dirty="0" smtClean="0">
                <a:solidFill>
                  <a:schemeClr val="tx1"/>
                </a:solidFill>
                <a:latin typeface="Futura Lt BT" pitchFamily="34" charset="0"/>
                <a:ea typeface="宋体" pitchFamily="2" charset="-122"/>
              </a:rPr>
              <a:t>MBM</a:t>
            </a:r>
            <a:endParaRPr lang="en-US" altLang="zh-CN" u="none" dirty="0" smtClean="0">
              <a:solidFill>
                <a:schemeClr val="tx1"/>
              </a:solidFill>
              <a:latin typeface="Futura Lt BT" pitchFamily="34" charset="0"/>
              <a:ea typeface="宋体" pitchFamily="2" charset="-122"/>
            </a:endParaRPr>
          </a:p>
          <a:p>
            <a:pPr marL="0" indent="-174982">
              <a:lnSpc>
                <a:spcPct val="100000"/>
              </a:lnSpc>
              <a:spcBef>
                <a:spcPts val="0"/>
              </a:spcBef>
              <a:spcAft>
                <a:spcPts val="0"/>
              </a:spcAft>
              <a:buFont typeface="Arial" panose="020B0604020202020204" pitchFamily="34" charset="0"/>
              <a:buChar char="•"/>
            </a:pPr>
            <a:r>
              <a:rPr lang="en-US" altLang="zh-CN" dirty="0" smtClean="0">
                <a:solidFill>
                  <a:schemeClr val="tx1"/>
                </a:solidFill>
                <a:latin typeface="Futura Lt BT" pitchFamily="34" charset="0"/>
                <a:ea typeface="宋体" pitchFamily="2" charset="-122"/>
              </a:rPr>
              <a:t>Economics – (scarcity, opportunity cost, sunk cost, and comparative advantage), </a:t>
            </a:r>
            <a:endParaRPr lang="en-US" dirty="0" smtClean="0">
              <a:solidFill>
                <a:schemeClr val="tx1"/>
              </a:solidFill>
              <a:latin typeface="Futura Lt BT" pitchFamily="34" charset="0"/>
              <a:ea typeface="宋体" pitchFamily="2" charset="-122"/>
            </a:endParaRPr>
          </a:p>
          <a:p>
            <a:pPr marL="0" indent="-174982">
              <a:lnSpc>
                <a:spcPct val="100000"/>
              </a:lnSpc>
              <a:spcBef>
                <a:spcPts val="0"/>
              </a:spcBef>
              <a:spcAft>
                <a:spcPts val="0"/>
              </a:spcAft>
              <a:buFont typeface="Arial" panose="020B0604020202020204" pitchFamily="34" charset="0"/>
              <a:buChar char="•"/>
            </a:pPr>
            <a:r>
              <a:rPr lang="en-US" dirty="0" smtClean="0">
                <a:solidFill>
                  <a:schemeClr val="tx1"/>
                </a:solidFill>
                <a:latin typeface="Futura Lt BT" pitchFamily="34" charset="0"/>
                <a:ea typeface="宋体" pitchFamily="2" charset="-122"/>
              </a:rPr>
              <a:t>Financials – costs, pricing and viability</a:t>
            </a:r>
          </a:p>
          <a:p>
            <a:pPr marL="0" indent="-174982">
              <a:lnSpc>
                <a:spcPct val="100000"/>
              </a:lnSpc>
              <a:spcBef>
                <a:spcPts val="0"/>
              </a:spcBef>
              <a:spcAft>
                <a:spcPts val="0"/>
              </a:spcAft>
              <a:buFont typeface="Arial" panose="020B0604020202020204" pitchFamily="34" charset="0"/>
              <a:buChar char="•"/>
            </a:pPr>
            <a:r>
              <a:rPr lang="en-US" dirty="0" smtClean="0">
                <a:solidFill>
                  <a:schemeClr val="tx1"/>
                </a:solidFill>
                <a:latin typeface="Futura Lt BT" pitchFamily="34" charset="0"/>
                <a:ea typeface="宋体" pitchFamily="2" charset="-122"/>
              </a:rPr>
              <a:t>Marketing &amp; Communications</a:t>
            </a:r>
          </a:p>
          <a:p>
            <a:pPr marL="0" indent="-174982">
              <a:lnSpc>
                <a:spcPct val="100000"/>
              </a:lnSpc>
              <a:spcBef>
                <a:spcPts val="0"/>
              </a:spcBef>
              <a:spcAft>
                <a:spcPts val="0"/>
              </a:spcAft>
              <a:buFont typeface="Arial" panose="020B0604020202020204" pitchFamily="34" charset="0"/>
              <a:buChar char="•"/>
            </a:pPr>
            <a:r>
              <a:rPr lang="en-US" dirty="0" smtClean="0">
                <a:solidFill>
                  <a:schemeClr val="tx1"/>
                </a:solidFill>
                <a:latin typeface="Futura Lt BT" pitchFamily="34" charset="0"/>
                <a:ea typeface="宋体" pitchFamily="2" charset="-122"/>
              </a:rPr>
              <a:t>Legal</a:t>
            </a:r>
          </a:p>
          <a:p>
            <a:pPr marL="0" indent="-174982">
              <a:lnSpc>
                <a:spcPct val="100000"/>
              </a:lnSpc>
              <a:spcBef>
                <a:spcPts val="0"/>
              </a:spcBef>
              <a:spcAft>
                <a:spcPts val="0"/>
              </a:spcAft>
              <a:buFont typeface="Arial" panose="020B0604020202020204" pitchFamily="34" charset="0"/>
              <a:buChar char="•"/>
            </a:pPr>
            <a:r>
              <a:rPr lang="en-US" dirty="0" smtClean="0">
                <a:solidFill>
                  <a:schemeClr val="tx1"/>
                </a:solidFill>
                <a:latin typeface="Futura Lt BT" pitchFamily="34" charset="0"/>
                <a:ea typeface="宋体" pitchFamily="2" charset="-122"/>
              </a:rPr>
              <a:t>Soft skills such as presentation skills, business etiquette and risk taking</a:t>
            </a:r>
          </a:p>
          <a:p>
            <a:pPr marL="0" marR="0" indent="-17498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schemeClr val="tx1"/>
                </a:solidFill>
                <a:latin typeface="Futura Lt BT" pitchFamily="34" charset="0"/>
                <a:ea typeface="宋体" pitchFamily="2" charset="-122"/>
              </a:rPr>
              <a:t>Tie to core concepts of math, reading, public speaking and depending on the student’s business idea, can tap into science, social studies, the arts and more</a:t>
            </a:r>
          </a:p>
          <a:p>
            <a:pPr marL="0" indent="0">
              <a:lnSpc>
                <a:spcPct val="100000"/>
              </a:lnSpc>
              <a:spcBef>
                <a:spcPts val="0"/>
              </a:spcBef>
              <a:spcAft>
                <a:spcPts val="0"/>
              </a:spcAft>
              <a:buFont typeface="Arial" panose="020B0604020202020204" pitchFamily="34" charset="0"/>
              <a:buNone/>
            </a:pPr>
            <a:endParaRPr lang="en-US" dirty="0">
              <a:solidFill>
                <a:schemeClr val="tx1"/>
              </a:solidFill>
              <a:latin typeface="Futura Lt BT" pitchFamily="34" charset="0"/>
              <a:ea typeface="宋体" pitchFamily="2" charset="-122"/>
            </a:endParaRPr>
          </a:p>
          <a:p>
            <a:pPr marL="0" lvl="1" indent="-174982">
              <a:lnSpc>
                <a:spcPct val="100000"/>
              </a:lnSpc>
              <a:spcBef>
                <a:spcPts val="0"/>
              </a:spcBef>
              <a:spcAft>
                <a:spcPts val="0"/>
              </a:spcAft>
              <a:buFont typeface="Arial" panose="020B0604020202020204" pitchFamily="34" charset="0"/>
              <a:buChar char="•"/>
            </a:pPr>
            <a:r>
              <a:rPr lang="en-US" dirty="0" smtClean="0">
                <a:solidFill>
                  <a:schemeClr val="tx1"/>
                </a:solidFill>
                <a:latin typeface="Futura Lt BT" pitchFamily="34" charset="0"/>
                <a:ea typeface="宋体" pitchFamily="2" charset="-122"/>
              </a:rPr>
              <a:t>Market Day and Business Plan - passion </a:t>
            </a:r>
            <a:r>
              <a:rPr lang="en-US" dirty="0">
                <a:solidFill>
                  <a:schemeClr val="tx1"/>
                </a:solidFill>
                <a:latin typeface="Futura Lt BT" pitchFamily="34" charset="0"/>
                <a:ea typeface="宋体" pitchFamily="2" charset="-122"/>
              </a:rPr>
              <a:t>or skill with a recognized need in their </a:t>
            </a:r>
            <a:r>
              <a:rPr lang="en-US" dirty="0" smtClean="0">
                <a:solidFill>
                  <a:schemeClr val="tx1"/>
                </a:solidFill>
                <a:latin typeface="Futura Lt BT" pitchFamily="34" charset="0"/>
                <a:ea typeface="宋体" pitchFamily="2" charset="-122"/>
              </a:rPr>
              <a:t>community. Solving problems for profit.  Bust Entitlement –</a:t>
            </a:r>
            <a:r>
              <a:rPr lang="en-US" baseline="0" dirty="0" smtClean="0">
                <a:solidFill>
                  <a:schemeClr val="tx1"/>
                </a:solidFill>
                <a:latin typeface="Futura Lt BT" pitchFamily="34" charset="0"/>
                <a:ea typeface="宋体" pitchFamily="2" charset="-122"/>
              </a:rPr>
              <a:t> either side of scale. BPC</a:t>
            </a:r>
          </a:p>
          <a:p>
            <a:pPr marL="184400" marR="0" lvl="0" indent="-174982"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dirty="0" smtClean="0">
                <a:solidFill>
                  <a:schemeClr val="tx1"/>
                </a:solidFill>
                <a:latin typeface="Futura Lt BT" pitchFamily="34" charset="0"/>
                <a:ea typeface="宋体" pitchFamily="2" charset="-122"/>
              </a:rPr>
              <a:t>Tier II and</a:t>
            </a:r>
            <a:r>
              <a:rPr lang="en-US" baseline="0" dirty="0" smtClean="0">
                <a:solidFill>
                  <a:schemeClr val="tx1"/>
                </a:solidFill>
                <a:latin typeface="Futura Lt BT" pitchFamily="34" charset="0"/>
                <a:ea typeface="宋体" pitchFamily="2" charset="-122"/>
              </a:rPr>
              <a:t> YE Academy</a:t>
            </a:r>
          </a:p>
          <a:p>
            <a:pPr marL="184400" marR="0" lvl="0" indent="-174982"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US" u="sng" baseline="0" dirty="0" smtClean="0">
              <a:solidFill>
                <a:schemeClr val="bg1"/>
              </a:solidFill>
              <a:latin typeface="Futura Lt BT" pitchFamily="34" charset="0"/>
              <a:ea typeface="宋体" pitchFamily="2" charset="-122"/>
            </a:endParaRPr>
          </a:p>
          <a:p>
            <a:pPr marL="184400" marR="0" lvl="0" indent="-174982"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US" u="sng" dirty="0">
              <a:solidFill>
                <a:schemeClr val="bg1"/>
              </a:solidFill>
              <a:latin typeface="Futura Lt BT" pitchFamily="34" charset="0"/>
              <a:ea typeface="宋体" pitchFamily="2" charset="-122"/>
            </a:endParaRPr>
          </a:p>
          <a:p>
            <a:pPr>
              <a:lnSpc>
                <a:spcPct val="90000"/>
              </a:lnSpc>
            </a:pPr>
            <a:endParaRPr lang="en-US" sz="1100" dirty="0">
              <a:solidFill>
                <a:schemeClr val="bg1"/>
              </a:solidFill>
              <a:latin typeface="Futura Lt BT" pitchFamily="34" charset="0"/>
            </a:endParaRPr>
          </a:p>
          <a:p>
            <a:pPr eaLnBrk="1" hangingPunct="1"/>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0CE5B532-A7B5-400C-B168-C962436F0E02}" type="slidenum">
              <a:rPr lang="en-US" smtClean="0"/>
              <a:pPr/>
              <a:t>6</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9A0228AC-64DB-4534-A9EB-4A15C1BD0F85}" type="slidenum">
              <a:rPr lang="en-US" smtClean="0"/>
              <a:pPr/>
              <a:t>7</a:t>
            </a:fld>
            <a:endParaRPr 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6E01EFF4-E3B3-47C6-A395-2F380840EC0E}" type="slidenum">
              <a:rPr lang="en-US" smtClean="0"/>
              <a:pPr/>
              <a:t>8</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0154A2AC-50B1-4241-A789-A825E253F409}" type="slidenum">
              <a:rPr lang="en-US" smtClean="0"/>
              <a:pPr/>
              <a:t>9</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altLang="zh-CN" sz="1000" dirty="0" smtClean="0"/>
              <a:t>Students compete in a business plan  competition to receive venture capital                       </a:t>
            </a:r>
          </a:p>
          <a:p>
            <a:pPr eaLnBrk="1" hangingPunct="1"/>
            <a:r>
              <a:rPr lang="en-US" altLang="zh-CN" sz="1000" dirty="0" smtClean="0"/>
              <a:t>Top student attends a national NFTE  competition in New York</a:t>
            </a:r>
            <a:endParaRPr lang="en-US" sz="1000" dirty="0" smtClean="0">
              <a:ea typeface="宋体"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E8BD18-1C8D-4C28-8BAD-ED5669BF2D6B}" type="datetimeFigureOut">
              <a:rPr lang="en-US" smtClean="0"/>
              <a:pPr/>
              <a:t>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84BD3-1E4E-437B-836E-93E6C371D0DD}" type="slidenum">
              <a:rPr lang="en-US" smtClean="0"/>
              <a:pPr/>
              <a:t>‹#›</a:t>
            </a:fld>
            <a:endParaRPr lang="en-US"/>
          </a:p>
        </p:txBody>
      </p:sp>
    </p:spTree>
    <p:extLst>
      <p:ext uri="{BB962C8B-B14F-4D97-AF65-F5344CB8AC3E}">
        <p14:creationId xmlns:p14="http://schemas.microsoft.com/office/powerpoint/2010/main" val="251949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E8BD18-1C8D-4C28-8BAD-ED5669BF2D6B}" type="datetimeFigureOut">
              <a:rPr lang="en-US" smtClean="0"/>
              <a:pPr/>
              <a:t>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84BD3-1E4E-437B-836E-93E6C371D0DD}" type="slidenum">
              <a:rPr lang="en-US" smtClean="0"/>
              <a:pPr/>
              <a:t>‹#›</a:t>
            </a:fld>
            <a:endParaRPr lang="en-US"/>
          </a:p>
        </p:txBody>
      </p:sp>
    </p:spTree>
    <p:extLst>
      <p:ext uri="{BB962C8B-B14F-4D97-AF65-F5344CB8AC3E}">
        <p14:creationId xmlns:p14="http://schemas.microsoft.com/office/powerpoint/2010/main" val="58836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E8BD18-1C8D-4C28-8BAD-ED5669BF2D6B}" type="datetimeFigureOut">
              <a:rPr lang="en-US" smtClean="0"/>
              <a:pPr/>
              <a:t>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84BD3-1E4E-437B-836E-93E6C371D0DD}" type="slidenum">
              <a:rPr lang="en-US" smtClean="0"/>
              <a:pPr/>
              <a:t>‹#›</a:t>
            </a:fld>
            <a:endParaRPr lang="en-US"/>
          </a:p>
        </p:txBody>
      </p:sp>
    </p:spTree>
    <p:extLst>
      <p:ext uri="{BB962C8B-B14F-4D97-AF65-F5344CB8AC3E}">
        <p14:creationId xmlns:p14="http://schemas.microsoft.com/office/powerpoint/2010/main" val="63085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A39143C-74E1-490D-8104-EB3FE9C93F90}" type="slidenum">
              <a:rPr lang="en-US"/>
              <a:pPr>
                <a:defRPr/>
              </a:pPr>
              <a:t>‹#›</a:t>
            </a:fld>
            <a:endParaRPr lang="en-US"/>
          </a:p>
        </p:txBody>
      </p:sp>
    </p:spTree>
    <p:extLst>
      <p:ext uri="{BB962C8B-B14F-4D97-AF65-F5344CB8AC3E}">
        <p14:creationId xmlns:p14="http://schemas.microsoft.com/office/powerpoint/2010/main" val="276005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D3CA3D7-DF00-46C7-9597-FBEB36E5C0C0}" type="slidenum">
              <a:rPr lang="en-US"/>
              <a:pPr>
                <a:defRPr/>
              </a:pPr>
              <a:t>‹#›</a:t>
            </a:fld>
            <a:endParaRPr lang="en-US"/>
          </a:p>
        </p:txBody>
      </p:sp>
    </p:spTree>
    <p:extLst>
      <p:ext uri="{BB962C8B-B14F-4D97-AF65-F5344CB8AC3E}">
        <p14:creationId xmlns:p14="http://schemas.microsoft.com/office/powerpoint/2010/main" val="368305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2"/>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9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EF1144D7-107A-4DFF-8ACE-FD2B213E693F}" type="slidenum">
              <a:rPr lang="en-US"/>
              <a:pPr>
                <a:defRPr/>
              </a:pPr>
              <a:t>‹#›</a:t>
            </a:fld>
            <a:endParaRPr lang="en-US"/>
          </a:p>
        </p:txBody>
      </p:sp>
    </p:spTree>
    <p:extLst>
      <p:ext uri="{BB962C8B-B14F-4D97-AF65-F5344CB8AC3E}">
        <p14:creationId xmlns:p14="http://schemas.microsoft.com/office/powerpoint/2010/main" val="380115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E8BD18-1C8D-4C28-8BAD-ED5669BF2D6B}" type="datetimeFigureOut">
              <a:rPr lang="en-US" smtClean="0"/>
              <a:pPr/>
              <a:t>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84BD3-1E4E-437B-836E-93E6C371D0DD}" type="slidenum">
              <a:rPr lang="en-US" smtClean="0"/>
              <a:pPr/>
              <a:t>‹#›</a:t>
            </a:fld>
            <a:endParaRPr lang="en-US"/>
          </a:p>
        </p:txBody>
      </p:sp>
    </p:spTree>
    <p:extLst>
      <p:ext uri="{BB962C8B-B14F-4D97-AF65-F5344CB8AC3E}">
        <p14:creationId xmlns:p14="http://schemas.microsoft.com/office/powerpoint/2010/main" val="268383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E8BD18-1C8D-4C28-8BAD-ED5669BF2D6B}" type="datetimeFigureOut">
              <a:rPr lang="en-US" smtClean="0"/>
              <a:pPr/>
              <a:t>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84BD3-1E4E-437B-836E-93E6C371D0DD}" type="slidenum">
              <a:rPr lang="en-US" smtClean="0"/>
              <a:pPr/>
              <a:t>‹#›</a:t>
            </a:fld>
            <a:endParaRPr lang="en-US"/>
          </a:p>
        </p:txBody>
      </p:sp>
    </p:spTree>
    <p:extLst>
      <p:ext uri="{BB962C8B-B14F-4D97-AF65-F5344CB8AC3E}">
        <p14:creationId xmlns:p14="http://schemas.microsoft.com/office/powerpoint/2010/main" val="93236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E8BD18-1C8D-4C28-8BAD-ED5669BF2D6B}" type="datetimeFigureOut">
              <a:rPr lang="en-US" smtClean="0"/>
              <a:pPr/>
              <a:t>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084BD3-1E4E-437B-836E-93E6C371D0DD}" type="slidenum">
              <a:rPr lang="en-US" smtClean="0"/>
              <a:pPr/>
              <a:t>‹#›</a:t>
            </a:fld>
            <a:endParaRPr lang="en-US"/>
          </a:p>
        </p:txBody>
      </p:sp>
    </p:spTree>
    <p:extLst>
      <p:ext uri="{BB962C8B-B14F-4D97-AF65-F5344CB8AC3E}">
        <p14:creationId xmlns:p14="http://schemas.microsoft.com/office/powerpoint/2010/main" val="37444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E8BD18-1C8D-4C28-8BAD-ED5669BF2D6B}" type="datetimeFigureOut">
              <a:rPr lang="en-US" smtClean="0"/>
              <a:pPr/>
              <a:t>2/4/2014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084BD3-1E4E-437B-836E-93E6C371D0DD}" type="slidenum">
              <a:rPr lang="en-US" smtClean="0"/>
              <a:pPr/>
              <a:t>‹#›</a:t>
            </a:fld>
            <a:endParaRPr lang="en-US"/>
          </a:p>
        </p:txBody>
      </p:sp>
    </p:spTree>
    <p:extLst>
      <p:ext uri="{BB962C8B-B14F-4D97-AF65-F5344CB8AC3E}">
        <p14:creationId xmlns:p14="http://schemas.microsoft.com/office/powerpoint/2010/main" val="379164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E8BD18-1C8D-4C28-8BAD-ED5669BF2D6B}" type="datetimeFigureOut">
              <a:rPr lang="en-US" smtClean="0"/>
              <a:pPr/>
              <a:t>2/4/2014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084BD3-1E4E-437B-836E-93E6C371D0DD}" type="slidenum">
              <a:rPr lang="en-US" smtClean="0"/>
              <a:pPr/>
              <a:t>‹#›</a:t>
            </a:fld>
            <a:endParaRPr lang="en-US"/>
          </a:p>
        </p:txBody>
      </p:sp>
    </p:spTree>
    <p:extLst>
      <p:ext uri="{BB962C8B-B14F-4D97-AF65-F5344CB8AC3E}">
        <p14:creationId xmlns:p14="http://schemas.microsoft.com/office/powerpoint/2010/main" val="96454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E8BD18-1C8D-4C28-8BAD-ED5669BF2D6B}" type="datetimeFigureOut">
              <a:rPr lang="en-US" smtClean="0"/>
              <a:pPr/>
              <a:t>2/4/2014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084BD3-1E4E-437B-836E-93E6C371D0DD}" type="slidenum">
              <a:rPr lang="en-US" smtClean="0"/>
              <a:pPr/>
              <a:t>‹#›</a:t>
            </a:fld>
            <a:endParaRPr lang="en-US"/>
          </a:p>
        </p:txBody>
      </p:sp>
    </p:spTree>
    <p:extLst>
      <p:ext uri="{BB962C8B-B14F-4D97-AF65-F5344CB8AC3E}">
        <p14:creationId xmlns:p14="http://schemas.microsoft.com/office/powerpoint/2010/main" val="341043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E8BD18-1C8D-4C28-8BAD-ED5669BF2D6B}" type="datetimeFigureOut">
              <a:rPr lang="en-US" smtClean="0"/>
              <a:pPr/>
              <a:t>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084BD3-1E4E-437B-836E-93E6C371D0DD}" type="slidenum">
              <a:rPr lang="en-US" smtClean="0"/>
              <a:pPr/>
              <a:t>‹#›</a:t>
            </a:fld>
            <a:endParaRPr lang="en-US"/>
          </a:p>
        </p:txBody>
      </p:sp>
    </p:spTree>
    <p:extLst>
      <p:ext uri="{BB962C8B-B14F-4D97-AF65-F5344CB8AC3E}">
        <p14:creationId xmlns:p14="http://schemas.microsoft.com/office/powerpoint/2010/main" val="372876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E8BD18-1C8D-4C28-8BAD-ED5669BF2D6B}" type="datetimeFigureOut">
              <a:rPr lang="en-US" smtClean="0"/>
              <a:pPr/>
              <a:t>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084BD3-1E4E-437B-836E-93E6C371D0DD}" type="slidenum">
              <a:rPr lang="en-US" smtClean="0"/>
              <a:pPr/>
              <a:t>‹#›</a:t>
            </a:fld>
            <a:endParaRPr lang="en-US"/>
          </a:p>
        </p:txBody>
      </p:sp>
    </p:spTree>
    <p:extLst>
      <p:ext uri="{BB962C8B-B14F-4D97-AF65-F5344CB8AC3E}">
        <p14:creationId xmlns:p14="http://schemas.microsoft.com/office/powerpoint/2010/main" val="293660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hidden">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E8BD18-1C8D-4C28-8BAD-ED5669BF2D6B}" type="datetimeFigureOut">
              <a:rPr lang="en-US" smtClean="0"/>
              <a:pPr/>
              <a:t>2/4/2014</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084BD3-1E4E-437B-836E-93E6C371D0DD}" type="slidenum">
              <a:rPr lang="en-US" smtClean="0"/>
              <a:pPr/>
              <a:t>‹#›</a:t>
            </a:fld>
            <a:endParaRPr lang="en-US"/>
          </a:p>
        </p:txBody>
      </p:sp>
    </p:spTree>
    <p:extLst>
      <p:ext uri="{BB962C8B-B14F-4D97-AF65-F5344CB8AC3E}">
        <p14:creationId xmlns:p14="http://schemas.microsoft.com/office/powerpoint/2010/main" val="1414385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18" Type="http://schemas.openxmlformats.org/officeDocument/2006/relationships/image" Target="../media/image45.jpeg"/><Relationship Id="rId3" Type="http://schemas.openxmlformats.org/officeDocument/2006/relationships/image" Target="../media/image29.jpeg"/><Relationship Id="rId7" Type="http://schemas.openxmlformats.org/officeDocument/2006/relationships/image" Target="../media/image34.JPG"/><Relationship Id="rId12" Type="http://schemas.openxmlformats.org/officeDocument/2006/relationships/image" Target="../media/image39.jpeg"/><Relationship Id="rId17" Type="http://schemas.openxmlformats.org/officeDocument/2006/relationships/image" Target="../media/image44.jpeg"/><Relationship Id="rId2" Type="http://schemas.openxmlformats.org/officeDocument/2006/relationships/notesSlide" Target="../notesSlides/notesSlide14.xml"/><Relationship Id="rId16" Type="http://schemas.openxmlformats.org/officeDocument/2006/relationships/image" Target="../media/image43.jpeg"/><Relationship Id="rId1" Type="http://schemas.openxmlformats.org/officeDocument/2006/relationships/slideLayout" Target="../slideLayouts/slideLayout12.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5" Type="http://schemas.openxmlformats.org/officeDocument/2006/relationships/image" Target="../media/image4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 Id="rId1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Line 8"/>
          <p:cNvSpPr>
            <a:spLocks noChangeShapeType="1"/>
          </p:cNvSpPr>
          <p:nvPr/>
        </p:nvSpPr>
        <p:spPr bwMode="auto">
          <a:xfrm>
            <a:off x="914400" y="5715000"/>
            <a:ext cx="7543800" cy="0"/>
          </a:xfrm>
          <a:prstGeom prst="line">
            <a:avLst/>
          </a:prstGeom>
          <a:noFill/>
          <a:ln w="12700">
            <a:solidFill>
              <a:schemeClr val="folHlink"/>
            </a:solidFill>
            <a:round/>
            <a:headEnd/>
            <a:tailEnd/>
          </a:ln>
        </p:spPr>
        <p:txBody>
          <a:bodyPr/>
          <a:lstStyle/>
          <a:p>
            <a:endParaRPr lang="en-US"/>
          </a:p>
        </p:txBody>
      </p:sp>
      <p:pic>
        <p:nvPicPr>
          <p:cNvPr id="4" name="Picture 3" descr="YE_long.jpg"/>
          <p:cNvPicPr>
            <a:picLocks noChangeAspect="1"/>
          </p:cNvPicPr>
          <p:nvPr/>
        </p:nvPicPr>
        <p:blipFill>
          <a:blip r:embed="rId3" cstate="print"/>
          <a:stretch>
            <a:fillRect/>
          </a:stretch>
        </p:blipFill>
        <p:spPr>
          <a:xfrm>
            <a:off x="1" y="1252595"/>
            <a:ext cx="9144000" cy="4498848"/>
          </a:xfrm>
          <a:prstGeom prst="rect">
            <a:avLst/>
          </a:prstGeom>
        </p:spPr>
      </p:pic>
    </p:spTree>
    <p:extLst>
      <p:ext uri="{BB962C8B-B14F-4D97-AF65-F5344CB8AC3E}">
        <p14:creationId xmlns:p14="http://schemas.microsoft.com/office/powerpoint/2010/main" val="333857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Y:\YEK Photographs\2011-2012_SchoolYear\2012 Summer partnerships\2012 Summer Internship - Wichita Youth Entrepreneurship\_MG_9340.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3000"/>
                    </a14:imgEffect>
                  </a14:imgLayer>
                </a14:imgProps>
              </a:ext>
              <a:ext uri="{28A0092B-C50C-407E-A947-70E740481C1C}">
                <a14:useLocalDpi xmlns:a14="http://schemas.microsoft.com/office/drawing/2010/main"/>
              </a:ext>
            </a:extLst>
          </a:blip>
          <a:srcRect b="-188"/>
          <a:stretch/>
        </p:blipFill>
        <p:spPr bwMode="auto">
          <a:xfrm>
            <a:off x="-32197" y="0"/>
            <a:ext cx="9176197" cy="6857999"/>
          </a:xfrm>
          <a:prstGeom prst="rect">
            <a:avLst/>
          </a:prstGeom>
          <a:noFill/>
          <a:extLst>
            <a:ext uri="{909E8E84-426E-40DD-AFC4-6F175D3DCCD1}">
              <a14:hiddenFill xmlns:a14="http://schemas.microsoft.com/office/drawing/2010/main">
                <a:solidFill>
                  <a:srgbClr val="FFFFFF"/>
                </a:solidFill>
              </a14:hiddenFill>
            </a:ext>
          </a:extLst>
        </p:spPr>
      </p:pic>
      <p:sp>
        <p:nvSpPr>
          <p:cNvPr id="24582" name="Rectangle 6"/>
          <p:cNvSpPr>
            <a:spLocks noChangeArrowheads="1"/>
          </p:cNvSpPr>
          <p:nvPr/>
        </p:nvSpPr>
        <p:spPr bwMode="auto">
          <a:xfrm>
            <a:off x="2895600" y="2057400"/>
            <a:ext cx="6248400" cy="1371600"/>
          </a:xfrm>
          <a:prstGeom prst="rect">
            <a:avLst/>
          </a:prstGeom>
          <a:noFill/>
          <a:ln w="9525">
            <a:noFill/>
            <a:miter lim="800000"/>
            <a:headEnd/>
            <a:tailEnd/>
          </a:ln>
        </p:spPr>
        <p:txBody>
          <a:bodyPr/>
          <a:lstStyle/>
          <a:p>
            <a:pPr marL="342900" indent="-342900">
              <a:spcBef>
                <a:spcPct val="20000"/>
              </a:spcBef>
            </a:pPr>
            <a:endParaRPr lang="en-US" sz="2400" dirty="0">
              <a:ea typeface="宋体" pitchFamily="2" charset="-122"/>
            </a:endParaRPr>
          </a:p>
        </p:txBody>
      </p:sp>
      <p:sp>
        <p:nvSpPr>
          <p:cNvPr id="5" name="Rectangle 2"/>
          <p:cNvSpPr>
            <a:spLocks noGrp="1" noChangeArrowheads="1"/>
          </p:cNvSpPr>
          <p:nvPr>
            <p:ph type="title"/>
          </p:nvPr>
        </p:nvSpPr>
        <p:spPr>
          <a:xfrm>
            <a:off x="914400" y="152400"/>
            <a:ext cx="8229600" cy="1143000"/>
          </a:xfrm>
        </p:spPr>
        <p:txBody>
          <a:bodyPr>
            <a:normAutofit/>
          </a:bodyPr>
          <a:lstStyle/>
          <a:p>
            <a:pPr algn="r" eaLnBrk="1" hangingPunct="1"/>
            <a:r>
              <a:rPr lang="en-US" sz="6000" b="1" spc="600" dirty="0" smtClean="0">
                <a:solidFill>
                  <a:schemeClr val="bg1"/>
                </a:solidFill>
                <a:latin typeface="Futura Lt BT" pitchFamily="34" charset="0"/>
              </a:rPr>
              <a:t>YE Academy</a:t>
            </a:r>
            <a:endParaRPr lang="en-US" sz="6000" b="1" spc="600" dirty="0" smtClean="0">
              <a:solidFill>
                <a:schemeClr val="bg1"/>
              </a:solidFill>
              <a:latin typeface="Futura Lt BT" pitchFamily="34" charset="0"/>
            </a:endParaRPr>
          </a:p>
        </p:txBody>
      </p:sp>
      <p:sp>
        <p:nvSpPr>
          <p:cNvPr id="6" name="Line 5"/>
          <p:cNvSpPr>
            <a:spLocks noChangeShapeType="1"/>
          </p:cNvSpPr>
          <p:nvPr/>
        </p:nvSpPr>
        <p:spPr bwMode="auto">
          <a:xfrm>
            <a:off x="3429000" y="1219200"/>
            <a:ext cx="5715000" cy="0"/>
          </a:xfrm>
          <a:prstGeom prst="line">
            <a:avLst/>
          </a:prstGeom>
          <a:noFill/>
          <a:ln w="12700" cmpd="sng">
            <a:solidFill>
              <a:srgbClr val="92D050"/>
            </a:solidFill>
            <a:round/>
            <a:headEnd/>
            <a:tailEnd/>
          </a:ln>
        </p:spPr>
        <p:txBody>
          <a:bodyPr/>
          <a:lstStyle/>
          <a:p>
            <a:endParaRPr lang="en-US" dirty="0"/>
          </a:p>
        </p:txBody>
      </p:sp>
      <p:sp>
        <p:nvSpPr>
          <p:cNvPr id="3" name="Rectangle 2"/>
          <p:cNvSpPr/>
          <p:nvPr/>
        </p:nvSpPr>
        <p:spPr>
          <a:xfrm>
            <a:off x="0" y="1371600"/>
            <a:ext cx="9144000" cy="5016758"/>
          </a:xfrm>
          <a:prstGeom prst="rect">
            <a:avLst/>
          </a:prstGeom>
        </p:spPr>
        <p:txBody>
          <a:bodyPr wrap="square">
            <a:spAutoFit/>
          </a:bodyPr>
          <a:lstStyle/>
          <a:p>
            <a:pPr marL="457200" indent="-457200">
              <a:spcBef>
                <a:spcPct val="50000"/>
              </a:spcBef>
              <a:buFont typeface="Arial" panose="020B0604020202020204" pitchFamily="34" charset="0"/>
              <a:buChar char="•"/>
            </a:pPr>
            <a:r>
              <a:rPr lang="en-US" sz="3200" dirty="0">
                <a:solidFill>
                  <a:schemeClr val="bg1"/>
                </a:solidFill>
              </a:rPr>
              <a:t>Biz </a:t>
            </a:r>
            <a:r>
              <a:rPr lang="en-US" sz="3200" dirty="0">
                <a:solidFill>
                  <a:schemeClr val="bg1"/>
                </a:solidFill>
              </a:rPr>
              <a:t>Connect	</a:t>
            </a:r>
            <a:r>
              <a:rPr lang="en-US" sz="3200" dirty="0" smtClean="0">
                <a:solidFill>
                  <a:schemeClr val="bg1"/>
                </a:solidFill>
              </a:rPr>
              <a:t>		</a:t>
            </a:r>
            <a:endParaRPr lang="en-US" sz="3200" dirty="0">
              <a:solidFill>
                <a:schemeClr val="bg1"/>
              </a:solidFill>
            </a:endParaRPr>
          </a:p>
          <a:p>
            <a:pPr marL="457200" indent="-457200">
              <a:spcBef>
                <a:spcPct val="50000"/>
              </a:spcBef>
              <a:buFont typeface="Arial" panose="020B0604020202020204" pitchFamily="34" charset="0"/>
              <a:buChar char="•"/>
            </a:pPr>
            <a:r>
              <a:rPr lang="en-US" sz="3200" dirty="0">
                <a:solidFill>
                  <a:schemeClr val="bg1"/>
                </a:solidFill>
              </a:rPr>
              <a:t>Economics Academies</a:t>
            </a:r>
          </a:p>
          <a:p>
            <a:pPr marL="457200" indent="-457200">
              <a:spcBef>
                <a:spcPct val="50000"/>
              </a:spcBef>
              <a:buFont typeface="Arial" panose="020B0604020202020204" pitchFamily="34" charset="0"/>
              <a:buChar char="•"/>
            </a:pPr>
            <a:r>
              <a:rPr lang="en-US" sz="3200" dirty="0">
                <a:solidFill>
                  <a:schemeClr val="bg1"/>
                </a:solidFill>
              </a:rPr>
              <a:t>Summer Partnerships</a:t>
            </a:r>
          </a:p>
          <a:p>
            <a:pPr marL="457200" indent="-457200">
              <a:spcBef>
                <a:spcPct val="50000"/>
              </a:spcBef>
              <a:buFont typeface="Arial" panose="020B0604020202020204" pitchFamily="34" charset="0"/>
              <a:buChar char="•"/>
            </a:pPr>
            <a:r>
              <a:rPr lang="en-US" sz="3200" dirty="0" smtClean="0">
                <a:solidFill>
                  <a:schemeClr val="bg1"/>
                </a:solidFill>
              </a:rPr>
              <a:t>YE Shark Tank</a:t>
            </a:r>
          </a:p>
          <a:p>
            <a:pPr marL="457200" indent="-457200">
              <a:spcBef>
                <a:spcPct val="50000"/>
              </a:spcBef>
              <a:buFont typeface="Arial" panose="020B0604020202020204" pitchFamily="34" charset="0"/>
              <a:buChar char="•"/>
            </a:pPr>
            <a:r>
              <a:rPr lang="en-US" sz="3200" dirty="0" smtClean="0">
                <a:solidFill>
                  <a:schemeClr val="bg1"/>
                </a:solidFill>
              </a:rPr>
              <a:t>Passion to Purpose</a:t>
            </a:r>
          </a:p>
          <a:p>
            <a:pPr marL="457200" indent="-457200">
              <a:spcBef>
                <a:spcPct val="50000"/>
              </a:spcBef>
              <a:buFont typeface="Arial" panose="020B0604020202020204" pitchFamily="34" charset="0"/>
              <a:buChar char="•"/>
            </a:pPr>
            <a:r>
              <a:rPr lang="en-US" sz="3200" dirty="0" smtClean="0">
                <a:solidFill>
                  <a:schemeClr val="bg1"/>
                </a:solidFill>
              </a:rPr>
              <a:t>Entrepreneurial Series</a:t>
            </a:r>
          </a:p>
          <a:p>
            <a:pPr marL="457200" indent="-457200">
              <a:spcBef>
                <a:spcPct val="50000"/>
              </a:spcBef>
              <a:buFont typeface="Arial" panose="020B0604020202020204" pitchFamily="34" charset="0"/>
              <a:buChar char="•"/>
            </a:pPr>
            <a:r>
              <a:rPr lang="en-US" sz="3200" dirty="0" smtClean="0">
                <a:solidFill>
                  <a:schemeClr val="bg1"/>
                </a:solidFill>
              </a:rPr>
              <a:t>Community, Community, Community</a:t>
            </a:r>
            <a:endParaRPr lang="en-US" sz="3200" dirty="0">
              <a:solidFill>
                <a:schemeClr val="bg1"/>
              </a:solidFill>
            </a:endParaRPr>
          </a:p>
        </p:txBody>
      </p:sp>
    </p:spTree>
    <p:extLst>
      <p:ext uri="{BB962C8B-B14F-4D97-AF65-F5344CB8AC3E}">
        <p14:creationId xmlns:p14="http://schemas.microsoft.com/office/powerpoint/2010/main" val="352923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normAutofit/>
          </a:bodyPr>
          <a:lstStyle/>
          <a:p>
            <a:pPr algn="r"/>
            <a:r>
              <a:rPr lang="en-US" sz="6000" b="1" spc="600" dirty="0">
                <a:solidFill>
                  <a:schemeClr val="bg1"/>
                </a:solidFill>
                <a:latin typeface="Futura Lt BT" pitchFamily="34" charset="0"/>
              </a:rPr>
              <a:t>YE Tier II </a:t>
            </a:r>
          </a:p>
        </p:txBody>
      </p:sp>
      <p:sp>
        <p:nvSpPr>
          <p:cNvPr id="2" name="Content Placeholder 1"/>
          <p:cNvSpPr>
            <a:spLocks noGrp="1"/>
          </p:cNvSpPr>
          <p:nvPr>
            <p:ph idx="1"/>
          </p:nvPr>
        </p:nvSpPr>
        <p:spPr>
          <a:xfrm>
            <a:off x="457200" y="1828800"/>
            <a:ext cx="8229600" cy="4648200"/>
          </a:xfrm>
        </p:spPr>
        <p:txBody>
          <a:bodyPr>
            <a:normAutofit/>
          </a:bodyPr>
          <a:lstStyle/>
          <a:p>
            <a:pPr eaLnBrk="1" hangingPunct="1"/>
            <a:r>
              <a:rPr lang="en-US" altLang="zh-CN" sz="2400" dirty="0">
                <a:ea typeface="宋体" pitchFamily="2" charset="-122"/>
              </a:rPr>
              <a:t>Teacher training</a:t>
            </a:r>
          </a:p>
          <a:p>
            <a:pPr eaLnBrk="1" hangingPunct="1"/>
            <a:r>
              <a:rPr lang="en-US" altLang="zh-CN" dirty="0">
                <a:solidFill>
                  <a:schemeClr val="bg1"/>
                </a:solidFill>
                <a:ea typeface="宋体" pitchFamily="2" charset="-122"/>
              </a:rPr>
              <a:t>Teacher &amp; student access to </a:t>
            </a:r>
            <a:r>
              <a:rPr lang="en-US" altLang="zh-CN" dirty="0">
                <a:solidFill>
                  <a:srgbClr val="66FF66"/>
                </a:solidFill>
                <a:ea typeface="宋体" pitchFamily="2" charset="-122"/>
              </a:rPr>
              <a:t>YE digital platform</a:t>
            </a:r>
          </a:p>
          <a:p>
            <a:pPr eaLnBrk="1" hangingPunct="1"/>
            <a:r>
              <a:rPr lang="en-US" altLang="zh-CN" dirty="0">
                <a:solidFill>
                  <a:schemeClr val="bg1"/>
                </a:solidFill>
                <a:ea typeface="宋体" pitchFamily="2" charset="-122"/>
              </a:rPr>
              <a:t>Teacher </a:t>
            </a:r>
            <a:r>
              <a:rPr lang="en-US" altLang="zh-CN" dirty="0">
                <a:solidFill>
                  <a:srgbClr val="66FF66"/>
                </a:solidFill>
                <a:ea typeface="宋体" pitchFamily="2" charset="-122"/>
              </a:rPr>
              <a:t>phone, web &amp; email support</a:t>
            </a:r>
          </a:p>
          <a:p>
            <a:pPr eaLnBrk="1" hangingPunct="1"/>
            <a:r>
              <a:rPr lang="en-US" altLang="zh-CN" dirty="0">
                <a:solidFill>
                  <a:schemeClr val="bg1"/>
                </a:solidFill>
                <a:ea typeface="宋体" pitchFamily="2" charset="-122"/>
              </a:rPr>
              <a:t>Teacher access to </a:t>
            </a:r>
            <a:r>
              <a:rPr lang="en-US" altLang="zh-CN" dirty="0">
                <a:solidFill>
                  <a:srgbClr val="66FF66"/>
                </a:solidFill>
                <a:ea typeface="宋体" pitchFamily="2" charset="-122"/>
              </a:rPr>
              <a:t>monthly teacher meetings</a:t>
            </a:r>
          </a:p>
          <a:p>
            <a:pPr eaLnBrk="1" hangingPunct="1"/>
            <a:r>
              <a:rPr lang="en-US" altLang="zh-CN" dirty="0">
                <a:solidFill>
                  <a:srgbClr val="66FF66"/>
                </a:solidFill>
                <a:ea typeface="宋体" pitchFamily="2" charset="-122"/>
              </a:rPr>
              <a:t>YE guest </a:t>
            </a:r>
            <a:r>
              <a:rPr lang="en-US" altLang="zh-CN" dirty="0" smtClean="0">
                <a:solidFill>
                  <a:srgbClr val="66FF66"/>
                </a:solidFill>
                <a:ea typeface="宋体" pitchFamily="2" charset="-122"/>
              </a:rPr>
              <a:t>activity </a:t>
            </a:r>
            <a:r>
              <a:rPr lang="en-US" altLang="zh-CN" dirty="0" smtClean="0">
                <a:solidFill>
                  <a:schemeClr val="bg1"/>
                </a:solidFill>
                <a:ea typeface="宋体" pitchFamily="2" charset="-122"/>
              </a:rPr>
              <a:t>(1/semester/trimester)</a:t>
            </a:r>
            <a:endParaRPr lang="en-US" altLang="zh-CN" dirty="0" smtClean="0">
              <a:solidFill>
                <a:schemeClr val="bg1"/>
              </a:solidFill>
              <a:ea typeface="宋体" pitchFamily="2" charset="-122"/>
            </a:endParaRPr>
          </a:p>
          <a:p>
            <a:pPr eaLnBrk="1" hangingPunct="1"/>
            <a:r>
              <a:rPr lang="en-US" altLang="zh-CN" i="1" dirty="0" smtClean="0">
                <a:solidFill>
                  <a:schemeClr val="bg1"/>
                </a:solidFill>
                <a:ea typeface="宋体" pitchFamily="2" charset="-122"/>
              </a:rPr>
              <a:t>Optional: fieldtrips, competitions, banquets</a:t>
            </a:r>
          </a:p>
          <a:p>
            <a:pPr eaLnBrk="1" hangingPunct="1"/>
            <a:r>
              <a:rPr lang="en-US" altLang="zh-CN" dirty="0" smtClean="0">
                <a:solidFill>
                  <a:srgbClr val="66FF66"/>
                </a:solidFill>
                <a:ea typeface="宋体" pitchFamily="2" charset="-122"/>
              </a:rPr>
              <a:t>YE Academy eligible</a:t>
            </a:r>
            <a:endParaRPr lang="en-US" altLang="zh-CN" dirty="0">
              <a:solidFill>
                <a:srgbClr val="66FF66"/>
              </a:solidFill>
              <a:ea typeface="宋体" pitchFamily="2" charset="-122"/>
            </a:endParaRPr>
          </a:p>
          <a:p>
            <a:endParaRPr lang="en-US" dirty="0">
              <a:solidFill>
                <a:schemeClr val="bg1"/>
              </a:solidFill>
            </a:endParaRPr>
          </a:p>
        </p:txBody>
      </p:sp>
      <p:sp>
        <p:nvSpPr>
          <p:cNvPr id="2055" name="Rectangle 6"/>
          <p:cNvSpPr>
            <a:spLocks noChangeArrowheads="1"/>
          </p:cNvSpPr>
          <p:nvPr/>
        </p:nvSpPr>
        <p:spPr bwMode="auto">
          <a:xfrm>
            <a:off x="1143000" y="2636350"/>
            <a:ext cx="1143000" cy="830997"/>
          </a:xfrm>
          <a:prstGeom prst="rect">
            <a:avLst/>
          </a:prstGeom>
          <a:noFill/>
          <a:ln w="9525">
            <a:noFill/>
            <a:miter lim="800000"/>
            <a:headEnd/>
            <a:tailEnd/>
          </a:ln>
        </p:spPr>
        <p:txBody>
          <a:bodyPr wrap="square">
            <a:spAutoFit/>
          </a:bodyPr>
          <a:lstStyle/>
          <a:p>
            <a:pPr algn="ctr"/>
            <a:endParaRPr lang="en-US" sz="2400" b="1" dirty="0">
              <a:solidFill>
                <a:schemeClr val="bg1"/>
              </a:solidFill>
            </a:endParaRPr>
          </a:p>
          <a:p>
            <a:pPr algn="ctr"/>
            <a:r>
              <a:rPr lang="en-US" sz="2400" b="1" dirty="0">
                <a:solidFill>
                  <a:schemeClr val="bg1"/>
                </a:solidFill>
              </a:rPr>
              <a:t>	</a:t>
            </a:r>
          </a:p>
        </p:txBody>
      </p:sp>
      <p:sp>
        <p:nvSpPr>
          <p:cNvPr id="2056" name="Rectangle 7"/>
          <p:cNvSpPr>
            <a:spLocks noChangeArrowheads="1"/>
          </p:cNvSpPr>
          <p:nvPr/>
        </p:nvSpPr>
        <p:spPr bwMode="auto">
          <a:xfrm>
            <a:off x="5410200" y="3200400"/>
            <a:ext cx="3962400" cy="915988"/>
          </a:xfrm>
          <a:prstGeom prst="rect">
            <a:avLst/>
          </a:prstGeom>
          <a:noFill/>
          <a:ln w="9525">
            <a:noFill/>
            <a:miter lim="800000"/>
            <a:headEnd/>
            <a:tailEnd/>
          </a:ln>
        </p:spPr>
        <p:txBody>
          <a:bodyPr>
            <a:spAutoFit/>
          </a:bodyPr>
          <a:lstStyle/>
          <a:p>
            <a:endParaRPr lang="en-US" b="1"/>
          </a:p>
          <a:p>
            <a:endParaRPr lang="en-US" b="1"/>
          </a:p>
          <a:p>
            <a:endParaRPr lang="en-US" b="1"/>
          </a:p>
        </p:txBody>
      </p:sp>
      <p:sp>
        <p:nvSpPr>
          <p:cNvPr id="8" name="Line 5"/>
          <p:cNvSpPr>
            <a:spLocks noChangeShapeType="1"/>
          </p:cNvSpPr>
          <p:nvPr/>
        </p:nvSpPr>
        <p:spPr bwMode="auto">
          <a:xfrm>
            <a:off x="3429000" y="1600200"/>
            <a:ext cx="5715000" cy="0"/>
          </a:xfrm>
          <a:prstGeom prst="line">
            <a:avLst/>
          </a:prstGeom>
          <a:noFill/>
          <a:ln w="12700" cmpd="sng">
            <a:solidFill>
              <a:srgbClr val="92D050"/>
            </a:solidFill>
            <a:round/>
            <a:headEnd/>
            <a:tailEnd/>
          </a:ln>
        </p:spPr>
        <p:txBody>
          <a:bodyPr/>
          <a:lstStyle/>
          <a:p>
            <a:endParaRPr lang="en-US" dirty="0"/>
          </a:p>
        </p:txBody>
      </p:sp>
    </p:spTree>
    <p:extLst>
      <p:ext uri="{BB962C8B-B14F-4D97-AF65-F5344CB8AC3E}">
        <p14:creationId xmlns:p14="http://schemas.microsoft.com/office/powerpoint/2010/main" val="42227400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858911085"/>
              </p:ext>
            </p:extLst>
          </p:nvPr>
        </p:nvGraphicFramePr>
        <p:xfrm>
          <a:off x="-609600" y="-381000"/>
          <a:ext cx="9753600" cy="7391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9978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2326" y="4114800"/>
            <a:ext cx="2916874" cy="487361"/>
          </a:xfrm>
        </p:spPr>
        <p:txBody>
          <a:bodyPr>
            <a:normAutofit fontScale="90000"/>
          </a:bodyPr>
          <a:lstStyle/>
          <a:p>
            <a:pPr algn="l"/>
            <a:r>
              <a:rPr lang="en-US" dirty="0" smtClean="0">
                <a:solidFill>
                  <a:schemeClr val="bg1"/>
                </a:solidFill>
              </a:rPr>
              <a:t>James Harris</a:t>
            </a:r>
            <a:endParaRPr lang="en-US" dirty="0">
              <a:solidFill>
                <a:schemeClr val="bg1"/>
              </a:solidFill>
            </a:endParaRPr>
          </a:p>
        </p:txBody>
      </p:sp>
      <p:pic>
        <p:nvPicPr>
          <p:cNvPr id="5" name="Picture 5" descr="C:\Users\BACHURAP\Desktop\ALUMNI\James Harris.JPG"/>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l="-1200" t="2" r="1200" b="26134"/>
          <a:stretch/>
        </p:blipFill>
        <p:spPr bwMode="auto">
          <a:xfrm>
            <a:off x="5989320" y="4724400"/>
            <a:ext cx="2819400" cy="197903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3733800" y="762000"/>
            <a:ext cx="5105400" cy="1600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n-US" dirty="0">
              <a:solidFill>
                <a:schemeClr val="bg1"/>
              </a:solidFill>
            </a:endParaRPr>
          </a:p>
        </p:txBody>
      </p:sp>
      <p:pic>
        <p:nvPicPr>
          <p:cNvPr id="6" name="Picture 14" descr="C:\Users\BACHURAP\Desktop\ALUMNI\swimzip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1078" y="879772"/>
            <a:ext cx="3788248" cy="21570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392730"/>
            <a:ext cx="4691142" cy="6084269"/>
          </a:xfrm>
          <a:prstGeom prst="rect">
            <a:avLst/>
          </a:prstGeom>
        </p:spPr>
      </p:pic>
      <p:sp>
        <p:nvSpPr>
          <p:cNvPr id="7" name="Title 1"/>
          <p:cNvSpPr txBox="1">
            <a:spLocks/>
          </p:cNvSpPr>
          <p:nvPr/>
        </p:nvSpPr>
        <p:spPr>
          <a:xfrm>
            <a:off x="4980702" y="392411"/>
            <a:ext cx="3429000" cy="4873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solidFill>
                  <a:schemeClr val="bg1"/>
                </a:solidFill>
              </a:rPr>
              <a:t>Betsy Johnson</a:t>
            </a:r>
            <a:endParaRPr lang="en-US" sz="4000" dirty="0">
              <a:solidFill>
                <a:schemeClr val="bg1"/>
              </a:solidFill>
            </a:endParaRPr>
          </a:p>
        </p:txBody>
      </p:sp>
    </p:spTree>
    <p:extLst>
      <p:ext uri="{BB962C8B-B14F-4D97-AF65-F5344CB8AC3E}">
        <p14:creationId xmlns:p14="http://schemas.microsoft.com/office/powerpoint/2010/main" val="89078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4" descr="C:\Users\BACHURAP\Desktop\ALUMNI\swimzip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6477" y="1712794"/>
            <a:ext cx="3788248" cy="21570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C:\Users\BACHURAP\Desktop\ALUMNI\ilus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2610" y="1764673"/>
            <a:ext cx="3071390" cy="18913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C:\Users\BACHURAP\Desktop\ALUMNI\cassoday.jpg"/>
          <p:cNvPicPr>
            <a:picLocks noGrp="1" noChangeAspect="1" noChangeArrowheads="1"/>
          </p:cNvPicPr>
          <p:nvPr>
            <p:ph sz="half" idx="1"/>
          </p:nvPr>
        </p:nvPicPr>
        <p:blipFill rotWithShape="1">
          <a:blip r:embed="rId5">
            <a:extLst>
              <a:ext uri="{28A0092B-C50C-407E-A947-70E740481C1C}">
                <a14:useLocalDpi xmlns:a14="http://schemas.microsoft.com/office/drawing/2010/main" val="0"/>
              </a:ext>
            </a:extLst>
          </a:blip>
          <a:srcRect l="11538" t="7998" r="14102" b="10002"/>
          <a:stretch/>
        </p:blipFill>
        <p:spPr bwMode="auto">
          <a:xfrm>
            <a:off x="26504" y="-91806"/>
            <a:ext cx="2716696" cy="38408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7" descr="C:\Users\BACHURAP\Desktop\ALUMNI\Nguye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3601" y="-79724"/>
            <a:ext cx="1875856" cy="18401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65" y="1760402"/>
            <a:ext cx="2721229" cy="1571313"/>
          </a:xfrm>
          <a:prstGeom prst="rect">
            <a:avLst/>
          </a:prstGeom>
        </p:spPr>
      </p:pic>
      <p:pic>
        <p:nvPicPr>
          <p:cNvPr id="9" name="Picture 5" descr="C:\Users\BACHURAP\Desktop\ALUMNI\Crystal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0001" y="0"/>
            <a:ext cx="3054000" cy="17604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BACHURAP\Desktop\ALUMNI\gustavo Feria total desig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3200" y="4835206"/>
            <a:ext cx="3396758" cy="200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BACHURAP\Desktop\ALUMNI\chimneywix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3984" y="3303241"/>
            <a:ext cx="2897184" cy="16391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BACHURAP\Desktop\ALUMNI\lol knitting.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13790" y="3635219"/>
            <a:ext cx="2108160" cy="11999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C:\Users\BACHURAP\Desktop\ALUMNI\Green Monster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80303" y="1712794"/>
            <a:ext cx="2120298" cy="20161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BACHURAP\Desktop\ALUMNI\party express 2.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57645" y="3656070"/>
            <a:ext cx="1286355" cy="123623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BACHURAP\Desktop\ALUMNI\kayla claphan.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09051" y="4892308"/>
            <a:ext cx="3034950" cy="20233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C:\Users\BACHURAP\Desktop\ALUMNI\tien huynh.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21950" y="3264710"/>
            <a:ext cx="1818362" cy="171620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C:\Users\BACHURAP\Desktop\ALUMNI\swagg d 4.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365" y="4786885"/>
            <a:ext cx="2765565" cy="20988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BACHURAP\Desktop\ALUMNI\Believable4.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79527" y="4489"/>
            <a:ext cx="1879019" cy="17453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YEK 2c vert_NoKansas.jpg"/>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2743200" y="3759591"/>
            <a:ext cx="1470590" cy="1274511"/>
          </a:xfrm>
          <a:prstGeom prst="rect">
            <a:avLst/>
          </a:prstGeom>
        </p:spPr>
      </p:pic>
    </p:spTree>
    <p:extLst>
      <p:ext uri="{BB962C8B-B14F-4D97-AF65-F5344CB8AC3E}">
        <p14:creationId xmlns:p14="http://schemas.microsoft.com/office/powerpoint/2010/main" val="129955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4" name="Line 5"/>
          <p:cNvSpPr>
            <a:spLocks noChangeShapeType="1"/>
          </p:cNvSpPr>
          <p:nvPr/>
        </p:nvSpPr>
        <p:spPr bwMode="auto">
          <a:xfrm>
            <a:off x="228600" y="2057400"/>
            <a:ext cx="6211910" cy="0"/>
          </a:xfrm>
          <a:prstGeom prst="line">
            <a:avLst/>
          </a:prstGeom>
          <a:noFill/>
          <a:ln w="12700">
            <a:solidFill>
              <a:srgbClr val="92D050"/>
            </a:solidFill>
            <a:round/>
            <a:headEnd/>
            <a:tailEnd/>
          </a:ln>
        </p:spPr>
        <p:txBody>
          <a:bodyPr/>
          <a:lstStyle/>
          <a:p>
            <a:endParaRPr lang="en-US"/>
          </a:p>
        </p:txBody>
      </p:sp>
      <p:sp>
        <p:nvSpPr>
          <p:cNvPr id="37891" name="Rectangle 2"/>
          <p:cNvSpPr>
            <a:spLocks noGrp="1" noChangeArrowheads="1"/>
          </p:cNvSpPr>
          <p:nvPr>
            <p:ph type="title"/>
          </p:nvPr>
        </p:nvSpPr>
        <p:spPr>
          <a:xfrm>
            <a:off x="228600" y="533400"/>
            <a:ext cx="7208520" cy="1143000"/>
          </a:xfrm>
        </p:spPr>
        <p:txBody>
          <a:bodyPr>
            <a:normAutofit/>
          </a:bodyPr>
          <a:lstStyle/>
          <a:p>
            <a:pPr algn="l" eaLnBrk="1" hangingPunct="1"/>
            <a:r>
              <a:rPr lang="en-US" b="1" spc="-300" dirty="0" smtClean="0">
                <a:solidFill>
                  <a:schemeClr val="bg1"/>
                </a:solidFill>
                <a:latin typeface="Futura Lt BT" pitchFamily="34" charset="0"/>
              </a:rPr>
              <a:t>The Future of YE</a:t>
            </a:r>
          </a:p>
        </p:txBody>
      </p:sp>
      <p:sp>
        <p:nvSpPr>
          <p:cNvPr id="2" name="TextBox 1"/>
          <p:cNvSpPr txBox="1"/>
          <p:nvPr/>
        </p:nvSpPr>
        <p:spPr>
          <a:xfrm>
            <a:off x="-228600" y="2590800"/>
            <a:ext cx="5334000" cy="3724096"/>
          </a:xfrm>
          <a:prstGeom prst="rect">
            <a:avLst/>
          </a:prstGeom>
          <a:noFill/>
        </p:spPr>
        <p:txBody>
          <a:bodyPr wrap="square" rtlCol="0">
            <a:spAutoFit/>
          </a:bodyPr>
          <a:lstStyle/>
          <a:p>
            <a:pPr marL="628650" lvl="1" indent="-171450">
              <a:buFont typeface="Arial" panose="020B0604020202020204" pitchFamily="34" charset="0"/>
              <a:buChar char="•"/>
            </a:pPr>
            <a:r>
              <a:rPr lang="en-US" sz="2800" b="1" dirty="0" smtClean="0">
                <a:solidFill>
                  <a:srgbClr val="18AC04"/>
                </a:solidFill>
              </a:rPr>
              <a:t>Proactive growth </a:t>
            </a:r>
            <a:r>
              <a:rPr lang="en-US" sz="2400" dirty="0" smtClean="0">
                <a:solidFill>
                  <a:schemeClr val="bg1"/>
                </a:solidFill>
              </a:rPr>
              <a:t>in </a:t>
            </a:r>
            <a:r>
              <a:rPr lang="en-US" sz="2400" dirty="0" smtClean="0">
                <a:solidFill>
                  <a:schemeClr val="bg1"/>
                </a:solidFill>
              </a:rPr>
              <a:t>Rural America, Kansas City Metro, </a:t>
            </a:r>
            <a:r>
              <a:rPr lang="en-US" sz="2400" dirty="0" smtClean="0">
                <a:solidFill>
                  <a:schemeClr val="bg1"/>
                </a:solidFill>
              </a:rPr>
              <a:t>Missouri, Nebraska and Oklahoma</a:t>
            </a:r>
          </a:p>
          <a:p>
            <a:pPr marL="628650" lvl="1" indent="-171450">
              <a:buFont typeface="Arial" panose="020B0604020202020204" pitchFamily="34" charset="0"/>
              <a:buChar char="•"/>
            </a:pPr>
            <a:r>
              <a:rPr lang="en-US" sz="2400" dirty="0" smtClean="0">
                <a:solidFill>
                  <a:schemeClr val="bg1"/>
                </a:solidFill>
              </a:rPr>
              <a:t>Continued  values-based, digital </a:t>
            </a:r>
            <a:r>
              <a:rPr lang="en-US" sz="2800" b="1" dirty="0" smtClean="0">
                <a:solidFill>
                  <a:srgbClr val="18AC04"/>
                </a:solidFill>
              </a:rPr>
              <a:t>curriculum development</a:t>
            </a:r>
          </a:p>
          <a:p>
            <a:pPr marL="628650" lvl="1" indent="-171450">
              <a:buFont typeface="Arial" panose="020B0604020202020204" pitchFamily="34" charset="0"/>
              <a:buChar char="•"/>
            </a:pPr>
            <a:r>
              <a:rPr lang="en-US" sz="2800" b="1" dirty="0" smtClean="0">
                <a:solidFill>
                  <a:srgbClr val="18AC04"/>
                </a:solidFill>
              </a:rPr>
              <a:t>Varied models of delivery </a:t>
            </a:r>
            <a:r>
              <a:rPr lang="en-US" sz="2400" dirty="0" smtClean="0">
                <a:solidFill>
                  <a:schemeClr val="bg1"/>
                </a:solidFill>
              </a:rPr>
              <a:t>for maximum reach</a:t>
            </a:r>
          </a:p>
          <a:p>
            <a:pPr marL="628650" lvl="1" indent="-171450">
              <a:buFont typeface="Arial" panose="020B0604020202020204" pitchFamily="34" charset="0"/>
              <a:buChar char="•"/>
            </a:pPr>
            <a:r>
              <a:rPr lang="en-US" sz="2400" dirty="0" smtClean="0">
                <a:solidFill>
                  <a:schemeClr val="bg1"/>
                </a:solidFill>
              </a:rPr>
              <a:t>Increased </a:t>
            </a:r>
            <a:r>
              <a:rPr lang="en-US" sz="2800" b="1" dirty="0" smtClean="0">
                <a:solidFill>
                  <a:srgbClr val="18AC04"/>
                </a:solidFill>
              </a:rPr>
              <a:t>focus on YE Academy</a:t>
            </a:r>
            <a:r>
              <a:rPr lang="en-US" sz="2400" dirty="0" smtClean="0">
                <a:solidFill>
                  <a:srgbClr val="18AC04"/>
                </a:solidFill>
              </a:rPr>
              <a:t> </a:t>
            </a:r>
            <a:r>
              <a:rPr lang="en-US" sz="2400" dirty="0" smtClean="0">
                <a:solidFill>
                  <a:schemeClr val="bg1"/>
                </a:solidFill>
              </a:rPr>
              <a:t>efforts</a:t>
            </a:r>
            <a:endParaRPr lang="en-US" sz="2400" dirty="0">
              <a:solidFill>
                <a:schemeClr val="bg1"/>
              </a:solidFill>
            </a:endParaRPr>
          </a:p>
        </p:txBody>
      </p:sp>
      <p:pic>
        <p:nvPicPr>
          <p:cNvPr id="1032" name="Picture 8" descr="C:\Users\BACHURAP\AppData\Local\Microsoft\Windows\Temporary Internet Files\Content.IE5\8E4T2ZTM\MP90039010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819400"/>
            <a:ext cx="3657600" cy="260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2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9740" y="2857500"/>
            <a:ext cx="8821375" cy="3733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613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21213353">
            <a:off x="300481" y="347510"/>
            <a:ext cx="2559584" cy="2782884"/>
          </a:xfrm>
          <a:prstGeom prst="rect">
            <a:avLst/>
          </a:prstGeom>
          <a:ln>
            <a:noFill/>
          </a:ln>
          <a:effectLst>
            <a:outerShdw blurRad="292100" dist="139700" dir="2700000" algn="tl" rotWithShape="0">
              <a:srgbClr val="333333">
                <a:alpha val="65000"/>
              </a:srgbClr>
            </a:outerShdw>
          </a:effectLst>
        </p:spPr>
      </p:pic>
      <p:sp>
        <p:nvSpPr>
          <p:cNvPr id="22530" name="Rectangle 2"/>
          <p:cNvSpPr>
            <a:spLocks noGrp="1" noChangeArrowheads="1"/>
          </p:cNvSpPr>
          <p:nvPr>
            <p:ph type="title"/>
          </p:nvPr>
        </p:nvSpPr>
        <p:spPr>
          <a:xfrm>
            <a:off x="3581400" y="0"/>
            <a:ext cx="5562600" cy="1143000"/>
          </a:xfrm>
          <a:noFill/>
        </p:spPr>
        <p:txBody>
          <a:bodyPr>
            <a:normAutofit/>
          </a:bodyPr>
          <a:lstStyle/>
          <a:p>
            <a:r>
              <a:rPr lang="en-US" sz="6000" b="1" spc="600" dirty="0">
                <a:solidFill>
                  <a:schemeClr val="bg1"/>
                </a:solidFill>
                <a:latin typeface="Futura Lt BT" pitchFamily="34" charset="0"/>
              </a:rPr>
              <a:t>Our Mission</a:t>
            </a:r>
          </a:p>
        </p:txBody>
      </p:sp>
      <p:sp>
        <p:nvSpPr>
          <p:cNvPr id="22533" name="Line 5"/>
          <p:cNvSpPr>
            <a:spLocks noChangeShapeType="1"/>
          </p:cNvSpPr>
          <p:nvPr/>
        </p:nvSpPr>
        <p:spPr bwMode="auto">
          <a:xfrm>
            <a:off x="3124200" y="1066800"/>
            <a:ext cx="5847673" cy="0"/>
          </a:xfrm>
          <a:prstGeom prst="line">
            <a:avLst/>
          </a:prstGeom>
          <a:noFill/>
          <a:ln w="12700">
            <a:solidFill>
              <a:srgbClr val="92D050"/>
            </a:solidFill>
            <a:round/>
            <a:headEnd/>
            <a:tailEnd/>
          </a:ln>
        </p:spPr>
        <p:txBody>
          <a:bodyPr/>
          <a:lstStyle/>
          <a:p>
            <a:endParaRPr lang="en-US" dirty="0"/>
          </a:p>
        </p:txBody>
      </p:sp>
      <p:pic>
        <p:nvPicPr>
          <p:cNvPr id="22534" name="Picture 6" descr="Mrs Koch with Washinton HS students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rot="724068">
            <a:off x="5666573" y="3090175"/>
            <a:ext cx="2972726" cy="3495698"/>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3429000" y="1066800"/>
            <a:ext cx="5257800" cy="1938992"/>
          </a:xfrm>
          <a:prstGeom prst="rect">
            <a:avLst/>
          </a:prstGeom>
          <a:noFill/>
        </p:spPr>
        <p:txBody>
          <a:bodyPr wrap="square" rtlCol="0">
            <a:spAutoFit/>
          </a:bodyPr>
          <a:lstStyle/>
          <a:p>
            <a:pPr>
              <a:defRPr/>
            </a:pPr>
            <a:r>
              <a:rPr lang="en-US" sz="2400" dirty="0">
                <a:solidFill>
                  <a:schemeClr val="bg1"/>
                </a:solidFill>
                <a:latin typeface="Futura Lt BT" pitchFamily="34" charset="0"/>
              </a:rPr>
              <a:t>To provide students with business and entrepreneurial education and experiences that help them prosper and become contributing members of society.</a:t>
            </a:r>
            <a:endParaRPr lang="en-US" sz="1400" dirty="0">
              <a:solidFill>
                <a:schemeClr val="bg1"/>
              </a:solidFill>
              <a:latin typeface="Futura Lt BT" pitchFamily="34" charset="0"/>
            </a:endParaRPr>
          </a:p>
        </p:txBody>
      </p:sp>
      <p:sp>
        <p:nvSpPr>
          <p:cNvPr id="8" name="Rectangle 2"/>
          <p:cNvSpPr txBox="1">
            <a:spLocks noChangeArrowheads="1"/>
          </p:cNvSpPr>
          <p:nvPr/>
        </p:nvSpPr>
        <p:spPr>
          <a:xfrm>
            <a:off x="-152403" y="3192918"/>
            <a:ext cx="5562600" cy="11430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spc="600" dirty="0" smtClean="0">
                <a:solidFill>
                  <a:schemeClr val="bg1"/>
                </a:solidFill>
                <a:latin typeface="Futura Lt BT" pitchFamily="34" charset="0"/>
              </a:rPr>
              <a:t>We do this by:</a:t>
            </a:r>
          </a:p>
        </p:txBody>
      </p:sp>
      <p:sp>
        <p:nvSpPr>
          <p:cNvPr id="10" name="Line 5"/>
          <p:cNvSpPr>
            <a:spLocks noChangeShapeType="1"/>
          </p:cNvSpPr>
          <p:nvPr/>
        </p:nvSpPr>
        <p:spPr bwMode="auto">
          <a:xfrm>
            <a:off x="152399" y="4191000"/>
            <a:ext cx="5029200" cy="0"/>
          </a:xfrm>
          <a:prstGeom prst="line">
            <a:avLst/>
          </a:prstGeom>
          <a:noFill/>
          <a:ln w="12700">
            <a:solidFill>
              <a:srgbClr val="92D050"/>
            </a:solidFill>
            <a:round/>
            <a:headEnd/>
            <a:tailEnd/>
          </a:ln>
        </p:spPr>
        <p:txBody>
          <a:bodyPr/>
          <a:lstStyle/>
          <a:p>
            <a:endParaRPr lang="en-US" dirty="0"/>
          </a:p>
        </p:txBody>
      </p:sp>
      <p:sp>
        <p:nvSpPr>
          <p:cNvPr id="3" name="TextBox 2"/>
          <p:cNvSpPr txBox="1"/>
          <p:nvPr/>
        </p:nvSpPr>
        <p:spPr>
          <a:xfrm>
            <a:off x="304799" y="4335918"/>
            <a:ext cx="5029199" cy="2000548"/>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solidFill>
                  <a:schemeClr val="bg1"/>
                </a:solidFill>
              </a:rPr>
              <a:t>Stimulating economic thinking skills</a:t>
            </a:r>
          </a:p>
          <a:p>
            <a:pPr marL="342900" indent="-342900">
              <a:buFont typeface="Arial" panose="020B0604020202020204" pitchFamily="34" charset="0"/>
              <a:buChar char="•"/>
            </a:pPr>
            <a:r>
              <a:rPr lang="en-US" sz="2000" dirty="0" smtClean="0">
                <a:solidFill>
                  <a:schemeClr val="bg1"/>
                </a:solidFill>
              </a:rPr>
              <a:t>Encouraging creative, intelligent risk taking</a:t>
            </a:r>
          </a:p>
          <a:p>
            <a:pPr marL="342900" indent="-342900">
              <a:buFont typeface="Arial" panose="020B0604020202020204" pitchFamily="34" charset="0"/>
              <a:buChar char="•"/>
            </a:pPr>
            <a:r>
              <a:rPr lang="en-US" sz="2000" dirty="0" smtClean="0">
                <a:solidFill>
                  <a:schemeClr val="bg1"/>
                </a:solidFill>
              </a:rPr>
              <a:t>Providing Practical business experiences</a:t>
            </a:r>
          </a:p>
          <a:p>
            <a:pPr marL="342900" indent="-342900">
              <a:buFont typeface="Arial" panose="020B0604020202020204" pitchFamily="34" charset="0"/>
              <a:buChar char="•"/>
            </a:pPr>
            <a:r>
              <a:rPr lang="en-US" sz="2000" dirty="0" smtClean="0">
                <a:solidFill>
                  <a:schemeClr val="bg1"/>
                </a:solidFill>
              </a:rPr>
              <a:t>Instilling independence &amp; personal responsibility</a:t>
            </a:r>
          </a:p>
          <a:p>
            <a:pPr marL="342900" indent="-342900">
              <a:buFont typeface="Arial" panose="020B0604020202020204" pitchFamily="34" charset="0"/>
              <a:buChar char="•"/>
            </a:pPr>
            <a:endParaRPr lang="en-US" sz="2400" dirty="0">
              <a:solidFill>
                <a:schemeClr val="bg1"/>
              </a:solidFill>
            </a:endParaRPr>
          </a:p>
        </p:txBody>
      </p:sp>
    </p:spTree>
    <p:extLst>
      <p:ext uri="{BB962C8B-B14F-4D97-AF65-F5344CB8AC3E}">
        <p14:creationId xmlns:p14="http://schemas.microsoft.com/office/powerpoint/2010/main" val="370584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124200" y="274638"/>
            <a:ext cx="5562600" cy="1143000"/>
          </a:xfrm>
        </p:spPr>
        <p:txBody>
          <a:bodyPr>
            <a:normAutofit/>
          </a:bodyPr>
          <a:lstStyle/>
          <a:p>
            <a:r>
              <a:rPr lang="en-US" sz="6000" b="1" spc="600" dirty="0">
                <a:solidFill>
                  <a:schemeClr val="bg1"/>
                </a:solidFill>
                <a:latin typeface="Futura Lt BT" pitchFamily="34" charset="0"/>
              </a:rPr>
              <a:t>Goals</a:t>
            </a:r>
          </a:p>
        </p:txBody>
      </p:sp>
      <p:sp>
        <p:nvSpPr>
          <p:cNvPr id="24579" name="Rectangle 3"/>
          <p:cNvSpPr>
            <a:spLocks noGrp="1" noChangeArrowheads="1"/>
          </p:cNvSpPr>
          <p:nvPr>
            <p:ph type="body" sz="half" idx="2"/>
          </p:nvPr>
        </p:nvSpPr>
        <p:spPr>
          <a:xfrm>
            <a:off x="304800" y="3276600"/>
            <a:ext cx="8382000" cy="3276600"/>
          </a:xfrm>
        </p:spPr>
        <p:txBody>
          <a:bodyPr/>
          <a:lstStyle/>
          <a:p>
            <a:pPr eaLnBrk="1" hangingPunct="1"/>
            <a:r>
              <a:rPr lang="en-US" altLang="zh-CN" sz="2800" dirty="0" smtClean="0">
                <a:solidFill>
                  <a:schemeClr val="bg1"/>
                </a:solidFill>
                <a:ea typeface="宋体" pitchFamily="2" charset="-122"/>
              </a:rPr>
              <a:t>To give students the tools they need to start a business </a:t>
            </a:r>
          </a:p>
          <a:p>
            <a:pPr eaLnBrk="1" hangingPunct="1"/>
            <a:r>
              <a:rPr lang="en-US" altLang="zh-CN" sz="2800" dirty="0" smtClean="0">
                <a:solidFill>
                  <a:schemeClr val="bg1"/>
                </a:solidFill>
                <a:ea typeface="宋体" pitchFamily="2" charset="-122"/>
              </a:rPr>
              <a:t>To help students be entrepreneurial, even if they work for someone else</a:t>
            </a:r>
          </a:p>
          <a:p>
            <a:pPr eaLnBrk="1" hangingPunct="1"/>
            <a:r>
              <a:rPr lang="en-US" altLang="zh-CN" sz="2800" dirty="0" smtClean="0">
                <a:solidFill>
                  <a:schemeClr val="bg1"/>
                </a:solidFill>
                <a:ea typeface="宋体" pitchFamily="2" charset="-122"/>
              </a:rPr>
              <a:t>To encourage higher education (college, trade school, etc.).</a:t>
            </a:r>
            <a:endParaRPr lang="en-US" sz="2800" dirty="0" smtClean="0">
              <a:solidFill>
                <a:schemeClr val="bg1"/>
              </a:solidFill>
              <a:ea typeface="宋体" pitchFamily="2" charset="-122"/>
            </a:endParaRPr>
          </a:p>
        </p:txBody>
      </p:sp>
      <p:sp>
        <p:nvSpPr>
          <p:cNvPr id="24581" name="Line 5"/>
          <p:cNvSpPr>
            <a:spLocks noChangeShapeType="1"/>
          </p:cNvSpPr>
          <p:nvPr/>
        </p:nvSpPr>
        <p:spPr bwMode="auto">
          <a:xfrm>
            <a:off x="3657600" y="1447800"/>
            <a:ext cx="4572000" cy="0"/>
          </a:xfrm>
          <a:prstGeom prst="line">
            <a:avLst/>
          </a:prstGeom>
          <a:noFill/>
          <a:ln w="12700">
            <a:solidFill>
              <a:srgbClr val="66FF66"/>
            </a:solidFill>
            <a:round/>
            <a:headEnd/>
            <a:tailEnd/>
          </a:ln>
        </p:spPr>
        <p:txBody>
          <a:bodyPr/>
          <a:lstStyle/>
          <a:p>
            <a:endParaRPr lang="en-US"/>
          </a:p>
        </p:txBody>
      </p:sp>
      <p:sp>
        <p:nvSpPr>
          <p:cNvPr id="24582" name="Rectangle 6"/>
          <p:cNvSpPr>
            <a:spLocks noChangeArrowheads="1"/>
          </p:cNvSpPr>
          <p:nvPr/>
        </p:nvSpPr>
        <p:spPr bwMode="auto">
          <a:xfrm>
            <a:off x="2895600" y="2057400"/>
            <a:ext cx="6248400" cy="1371600"/>
          </a:xfrm>
          <a:prstGeom prst="rect">
            <a:avLst/>
          </a:prstGeom>
          <a:noFill/>
          <a:ln w="9525">
            <a:noFill/>
            <a:miter lim="800000"/>
            <a:headEnd/>
            <a:tailEnd/>
          </a:ln>
        </p:spPr>
        <p:txBody>
          <a:bodyPr/>
          <a:lstStyle/>
          <a:p>
            <a:pPr marL="342900" indent="-342900">
              <a:spcBef>
                <a:spcPct val="20000"/>
              </a:spcBef>
            </a:pPr>
            <a:endParaRPr lang="en-US" sz="2400">
              <a:ea typeface="宋体" pitchFamily="2" charset="-122"/>
            </a:endParaRPr>
          </a:p>
        </p:txBody>
      </p:sp>
      <p:sp>
        <p:nvSpPr>
          <p:cNvPr id="24583" name="Text Box 11"/>
          <p:cNvSpPr txBox="1">
            <a:spLocks noChangeArrowheads="1"/>
          </p:cNvSpPr>
          <p:nvPr/>
        </p:nvSpPr>
        <p:spPr bwMode="auto">
          <a:xfrm>
            <a:off x="3276600" y="1676400"/>
            <a:ext cx="5257800" cy="1255728"/>
          </a:xfrm>
          <a:prstGeom prst="rect">
            <a:avLst/>
          </a:prstGeom>
          <a:noFill/>
          <a:ln w="9525">
            <a:noFill/>
            <a:miter lim="800000"/>
            <a:headEnd/>
            <a:tailEnd/>
          </a:ln>
        </p:spPr>
        <p:txBody>
          <a:bodyPr>
            <a:spAutoFit/>
          </a:bodyPr>
          <a:lstStyle/>
          <a:p>
            <a:pPr algn="ctr">
              <a:lnSpc>
                <a:spcPct val="90000"/>
              </a:lnSpc>
              <a:spcBef>
                <a:spcPct val="20000"/>
              </a:spcBef>
              <a:buClr>
                <a:schemeClr val="bg2"/>
              </a:buClr>
              <a:buSzPct val="70000"/>
              <a:buFont typeface="Wingdings" pitchFamily="2" charset="2"/>
              <a:buNone/>
            </a:pPr>
            <a:r>
              <a:rPr lang="en-US" altLang="zh-CN" sz="2800" b="1" dirty="0">
                <a:solidFill>
                  <a:schemeClr val="bg1"/>
                </a:solidFill>
                <a:ea typeface="宋体" pitchFamily="2" charset="-122"/>
              </a:rPr>
              <a:t>We teach </a:t>
            </a:r>
            <a:r>
              <a:rPr lang="en-US" altLang="zh-CN" sz="2800" b="1" dirty="0" smtClean="0">
                <a:solidFill>
                  <a:schemeClr val="bg1"/>
                </a:solidFill>
                <a:ea typeface="宋体" pitchFamily="2" charset="-122"/>
              </a:rPr>
              <a:t> </a:t>
            </a:r>
            <a:r>
              <a:rPr lang="en-US" altLang="zh-CN" sz="2800" b="1" dirty="0">
                <a:solidFill>
                  <a:schemeClr val="bg1"/>
                </a:solidFill>
                <a:ea typeface="宋体" pitchFamily="2" charset="-122"/>
              </a:rPr>
              <a:t>free-enterprise fundamentals through hands-on experiences.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20221">
            <a:off x="252010" y="397514"/>
            <a:ext cx="3049743" cy="2185514"/>
          </a:xfrm>
          <a:prstGeom prst="rect">
            <a:avLst/>
          </a:prstGeom>
        </p:spPr>
      </p:pic>
    </p:spTree>
    <p:extLst>
      <p:ext uri="{BB962C8B-B14F-4D97-AF65-F5344CB8AC3E}">
        <p14:creationId xmlns:p14="http://schemas.microsoft.com/office/powerpoint/2010/main" val="16695925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38100" y="973138"/>
            <a:ext cx="9144000" cy="5774039"/>
          </a:xfrm>
          <a:prstGeom prst="rect">
            <a:avLst/>
          </a:prstGeom>
        </p:spPr>
      </p:pic>
      <p:sp>
        <p:nvSpPr>
          <p:cNvPr id="23554" name="Rectangle 2"/>
          <p:cNvSpPr>
            <a:spLocks noGrp="1" noChangeArrowheads="1"/>
          </p:cNvSpPr>
          <p:nvPr>
            <p:ph type="title"/>
          </p:nvPr>
        </p:nvSpPr>
        <p:spPr>
          <a:xfrm>
            <a:off x="914400" y="152400"/>
            <a:ext cx="8229600" cy="1143000"/>
          </a:xfrm>
        </p:spPr>
        <p:txBody>
          <a:bodyPr>
            <a:normAutofit/>
          </a:bodyPr>
          <a:lstStyle/>
          <a:p>
            <a:pPr eaLnBrk="1" hangingPunct="1"/>
            <a:r>
              <a:rPr lang="en-US" sz="6000" b="1" spc="600" dirty="0" smtClean="0">
                <a:solidFill>
                  <a:schemeClr val="bg1"/>
                </a:solidFill>
                <a:latin typeface="Futura Lt BT" pitchFamily="34" charset="0"/>
              </a:rPr>
              <a:t>     Who We Serve</a:t>
            </a:r>
          </a:p>
        </p:txBody>
      </p:sp>
      <p:sp>
        <p:nvSpPr>
          <p:cNvPr id="23558" name="Line 6"/>
          <p:cNvSpPr>
            <a:spLocks noChangeShapeType="1"/>
          </p:cNvSpPr>
          <p:nvPr/>
        </p:nvSpPr>
        <p:spPr bwMode="auto">
          <a:xfrm>
            <a:off x="1676400" y="1371600"/>
            <a:ext cx="7543800" cy="0"/>
          </a:xfrm>
          <a:prstGeom prst="line">
            <a:avLst/>
          </a:prstGeom>
          <a:noFill/>
          <a:ln w="12700">
            <a:solidFill>
              <a:srgbClr val="92D050"/>
            </a:solidFill>
            <a:round/>
            <a:headEnd/>
            <a:tailEnd/>
          </a:ln>
        </p:spPr>
        <p:txBody>
          <a:bodyPr/>
          <a:lstStyle/>
          <a:p>
            <a:endParaRPr lang="en-US" dirty="0"/>
          </a:p>
        </p:txBody>
      </p:sp>
      <p:sp>
        <p:nvSpPr>
          <p:cNvPr id="2" name="TextBox 1"/>
          <p:cNvSpPr txBox="1"/>
          <p:nvPr/>
        </p:nvSpPr>
        <p:spPr>
          <a:xfrm>
            <a:off x="457200" y="2202071"/>
            <a:ext cx="8153400" cy="3323987"/>
          </a:xfrm>
          <a:prstGeom prst="rect">
            <a:avLst/>
          </a:prstGeom>
          <a:noFill/>
        </p:spPr>
        <p:txBody>
          <a:bodyPr wrap="square" rtlCol="0">
            <a:spAutoFit/>
          </a:bodyPr>
          <a:lstStyle/>
          <a:p>
            <a:pPr marL="285750" indent="-285750">
              <a:buFont typeface="Arial" panose="020B0604020202020204" pitchFamily="34" charset="0"/>
              <a:buChar char="•"/>
            </a:pPr>
            <a:r>
              <a:rPr lang="en-US" sz="3200" b="1" dirty="0">
                <a:solidFill>
                  <a:schemeClr val="bg1"/>
                </a:solidFill>
              </a:rPr>
              <a:t>21 </a:t>
            </a:r>
            <a:r>
              <a:rPr lang="en-US" sz="3200" b="1" dirty="0" smtClean="0">
                <a:solidFill>
                  <a:schemeClr val="bg1"/>
                </a:solidFill>
              </a:rPr>
              <a:t>School Districts</a:t>
            </a:r>
            <a:endParaRPr lang="en-US" sz="3200" b="1" dirty="0">
              <a:solidFill>
                <a:schemeClr val="bg1"/>
              </a:solidFill>
            </a:endParaRPr>
          </a:p>
          <a:p>
            <a:pPr marL="285750" indent="-285750">
              <a:buFont typeface="Arial" panose="020B0604020202020204" pitchFamily="34" charset="0"/>
              <a:buChar char="•"/>
            </a:pPr>
            <a:r>
              <a:rPr lang="en-US" sz="3200" b="1" dirty="0" smtClean="0">
                <a:solidFill>
                  <a:schemeClr val="bg1"/>
                </a:solidFill>
              </a:rPr>
              <a:t>35 Schools</a:t>
            </a:r>
          </a:p>
          <a:p>
            <a:pPr marL="285750" indent="-285750">
              <a:buFont typeface="Arial" panose="020B0604020202020204" pitchFamily="34" charset="0"/>
              <a:buChar char="•"/>
            </a:pPr>
            <a:r>
              <a:rPr lang="en-US" sz="3200" b="1" dirty="0" smtClean="0">
                <a:solidFill>
                  <a:schemeClr val="bg1"/>
                </a:solidFill>
              </a:rPr>
              <a:t>52 Classes</a:t>
            </a:r>
          </a:p>
          <a:p>
            <a:pPr marL="285750" indent="-285750">
              <a:buFont typeface="Arial" panose="020B0604020202020204" pitchFamily="34" charset="0"/>
              <a:buChar char="•"/>
            </a:pPr>
            <a:r>
              <a:rPr lang="en-US" sz="3200" b="1" dirty="0" smtClean="0">
                <a:solidFill>
                  <a:schemeClr val="bg1"/>
                </a:solidFill>
              </a:rPr>
              <a:t>1,043 Students</a:t>
            </a:r>
          </a:p>
          <a:p>
            <a:pPr marL="285750" indent="-285750">
              <a:buFont typeface="Arial" panose="020B0604020202020204" pitchFamily="34" charset="0"/>
              <a:buChar char="•"/>
            </a:pPr>
            <a:r>
              <a:rPr lang="en-US" sz="3200" b="1" dirty="0" smtClean="0">
                <a:solidFill>
                  <a:schemeClr val="bg1"/>
                </a:solidFill>
              </a:rPr>
              <a:t>650+ Alumni </a:t>
            </a:r>
            <a:r>
              <a:rPr lang="en-US" sz="3200" b="1" dirty="0">
                <a:solidFill>
                  <a:schemeClr val="bg1"/>
                </a:solidFill>
              </a:rPr>
              <a:t>P</a:t>
            </a:r>
            <a:r>
              <a:rPr lang="en-US" sz="3200" b="1" dirty="0" smtClean="0">
                <a:solidFill>
                  <a:schemeClr val="bg1"/>
                </a:solidFill>
              </a:rPr>
              <a:t>articipating in YE Academy</a:t>
            </a:r>
          </a:p>
          <a:p>
            <a:pPr marL="285750" indent="-285750">
              <a:buFont typeface="Arial" panose="020B0604020202020204" pitchFamily="34" charset="0"/>
              <a:buChar char="•"/>
            </a:pPr>
            <a:r>
              <a:rPr lang="en-US" sz="3200" b="1" dirty="0" smtClean="0">
                <a:solidFill>
                  <a:schemeClr val="bg1"/>
                </a:solidFill>
              </a:rPr>
              <a:t>12,000+ Total Alumni</a:t>
            </a: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103080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Y:\YEK Photographs\2011-2012_SchoolYear\2012 Summer partnerships\2012 Summer Internship - Wichita Youth Entrepreneurship\_MG_939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228600"/>
            <a:ext cx="10760655" cy="71737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Y:\YEK Photographs\2011-2012_SchoolYear\2012 Summer partnerships\2012 Summer Internship - Wichita Youth Entrepreneurship\_MG_9334.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019800" y="3962400"/>
            <a:ext cx="3276600" cy="38057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8678" name="Picture 13"/>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rot="20988369">
            <a:off x="5677209" y="-286955"/>
            <a:ext cx="3216499" cy="48376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Rectangle 3"/>
          <p:cNvSpPr txBox="1">
            <a:spLocks noChangeArrowheads="1"/>
          </p:cNvSpPr>
          <p:nvPr/>
        </p:nvSpPr>
        <p:spPr>
          <a:xfrm>
            <a:off x="609600" y="3422125"/>
            <a:ext cx="8686800" cy="3276600"/>
          </a:xfrm>
          <a:prstGeom prst="rect">
            <a:avLst/>
          </a:prstGeom>
        </p:spPr>
        <p:txBody>
          <a:bodyPr vert="horz" lIns="91440" tIns="45720" rIns="91440" bIns="45720" numCol="2"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endParaRPr lang="en-US" sz="1200" dirty="0">
              <a:solidFill>
                <a:schemeClr val="bg1"/>
              </a:solidFill>
              <a:latin typeface="Futura Lt BT" pitchFamily="34" charset="0"/>
            </a:endParaRPr>
          </a:p>
        </p:txBody>
      </p:sp>
      <p:sp>
        <p:nvSpPr>
          <p:cNvPr id="2" name="AutoShape 2" descr="yeks -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AutoShape 4" descr="yeks -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8674" name="Rectangle 2"/>
          <p:cNvSpPr>
            <a:spLocks noGrp="1" noChangeArrowheads="1"/>
          </p:cNvSpPr>
          <p:nvPr>
            <p:ph type="title"/>
          </p:nvPr>
        </p:nvSpPr>
        <p:spPr>
          <a:xfrm>
            <a:off x="3657600" y="3200400"/>
            <a:ext cx="4495800" cy="1371600"/>
          </a:xfrm>
          <a:solidFill>
            <a:srgbClr val="DDDDDD">
              <a:alpha val="79000"/>
            </a:srgbClr>
          </a:solidFill>
        </p:spPr>
        <p:txBody>
          <a:bodyPr>
            <a:noAutofit/>
          </a:bodyPr>
          <a:lstStyle/>
          <a:p>
            <a:pPr algn="l" eaLnBrk="1" hangingPunct="1"/>
            <a:r>
              <a:rPr lang="en-US" sz="4800" b="1" spc="-150" dirty="0" smtClean="0">
                <a:latin typeface="Futura Lt BT" pitchFamily="34" charset="0"/>
              </a:rPr>
              <a:t>YE Programming</a:t>
            </a:r>
            <a:endParaRPr lang="en-US" sz="4800" b="1" spc="-150" dirty="0" smtClean="0">
              <a:solidFill>
                <a:schemeClr val="bg1"/>
              </a:solidFill>
              <a:latin typeface="Futura Lt BT" pitchFamily="34" charset="0"/>
            </a:endParaRPr>
          </a:p>
        </p:txBody>
      </p:sp>
    </p:spTree>
    <p:extLst>
      <p:ext uri="{BB962C8B-B14F-4D97-AF65-F5344CB8AC3E}">
        <p14:creationId xmlns:p14="http://schemas.microsoft.com/office/powerpoint/2010/main" val="290678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5" descr="Koch Field Trip 08 010"/>
          <p:cNvPicPr>
            <a:picLocks noChangeAspect="1" noChangeArrowheads="1"/>
          </p:cNvPicPr>
          <p:nvPr/>
        </p:nvPicPr>
        <p:blipFill>
          <a:blip r:embed="rId3" cstate="print"/>
          <a:srcRect/>
          <a:stretch>
            <a:fillRect/>
          </a:stretch>
        </p:blipFill>
        <p:spPr bwMode="auto">
          <a:xfrm rot="220630">
            <a:off x="6019800" y="1676400"/>
            <a:ext cx="2946400" cy="2209800"/>
          </a:xfrm>
          <a:prstGeom prst="rect">
            <a:avLst/>
          </a:prstGeom>
          <a:noFill/>
          <a:ln w="9525">
            <a:noFill/>
            <a:miter lim="800000"/>
            <a:headEnd/>
            <a:tailEnd/>
          </a:ln>
        </p:spPr>
      </p:pic>
      <p:sp>
        <p:nvSpPr>
          <p:cNvPr id="32771" name="Rectangle 2"/>
          <p:cNvSpPr>
            <a:spLocks noGrp="1" noChangeArrowheads="1"/>
          </p:cNvSpPr>
          <p:nvPr>
            <p:ph type="title"/>
          </p:nvPr>
        </p:nvSpPr>
        <p:spPr>
          <a:xfrm>
            <a:off x="2667000" y="274638"/>
            <a:ext cx="5943600" cy="1630362"/>
          </a:xfrm>
        </p:spPr>
        <p:txBody>
          <a:bodyPr>
            <a:normAutofit fontScale="90000"/>
          </a:bodyPr>
          <a:lstStyle/>
          <a:p>
            <a:pPr eaLnBrk="1" hangingPunct="1"/>
            <a:r>
              <a:rPr lang="en-US" sz="6700" b="1" dirty="0" smtClean="0">
                <a:solidFill>
                  <a:schemeClr val="bg1"/>
                </a:solidFill>
              </a:rPr>
              <a:t>Wholesale Field Trips</a:t>
            </a:r>
            <a:r>
              <a:rPr lang="en-US" b="1" dirty="0" smtClean="0">
                <a:solidFill>
                  <a:schemeClr val="bg1"/>
                </a:solidFill>
              </a:rPr>
              <a:t/>
            </a:r>
            <a:br>
              <a:rPr lang="en-US" b="1" dirty="0" smtClean="0">
                <a:solidFill>
                  <a:schemeClr val="bg1"/>
                </a:solidFill>
              </a:rPr>
            </a:br>
            <a:r>
              <a:rPr lang="en-US" b="1" dirty="0" smtClean="0"/>
              <a:t>rips</a:t>
            </a:r>
          </a:p>
        </p:txBody>
      </p:sp>
      <p:sp>
        <p:nvSpPr>
          <p:cNvPr id="32773" name="Rectangle 4"/>
          <p:cNvSpPr>
            <a:spLocks noGrp="1" noChangeArrowheads="1"/>
          </p:cNvSpPr>
          <p:nvPr>
            <p:ph type="body" sz="half" idx="3"/>
          </p:nvPr>
        </p:nvSpPr>
        <p:spPr>
          <a:xfrm>
            <a:off x="4648200" y="1905000"/>
            <a:ext cx="3810000" cy="4221164"/>
          </a:xfrm>
        </p:spPr>
        <p:txBody>
          <a:bodyPr/>
          <a:lstStyle/>
          <a:p>
            <a:pPr eaLnBrk="1" hangingPunct="1"/>
            <a:endParaRPr lang="en-US" altLang="zh-CN" sz="2800" dirty="0" smtClean="0">
              <a:ea typeface="宋体" pitchFamily="2" charset="-122"/>
            </a:endParaRPr>
          </a:p>
          <a:p>
            <a:pPr eaLnBrk="1" hangingPunct="1"/>
            <a:endParaRPr lang="en-US" sz="2800" dirty="0" smtClean="0">
              <a:ea typeface="宋体" pitchFamily="2" charset="-122"/>
            </a:endParaRPr>
          </a:p>
        </p:txBody>
      </p:sp>
      <p:pic>
        <p:nvPicPr>
          <p:cNvPr id="32775" name="Picture 12" descr="Cargill"/>
          <p:cNvPicPr>
            <a:picLocks noGrp="1" noChangeAspect="1" noChangeArrowheads="1"/>
          </p:cNvPicPr>
          <p:nvPr>
            <p:ph sz="quarter" idx="2"/>
          </p:nvPr>
        </p:nvPicPr>
        <p:blipFill>
          <a:blip r:embed="rId4" cstate="print"/>
          <a:srcRect/>
          <a:stretch>
            <a:fillRect/>
          </a:stretch>
        </p:blipFill>
        <p:spPr>
          <a:xfrm>
            <a:off x="2560701" y="1563755"/>
            <a:ext cx="3246198" cy="2435090"/>
          </a:xfrm>
        </p:spPr>
      </p:pic>
      <p:pic>
        <p:nvPicPr>
          <p:cNvPr id="32776" name="Picture 18" descr="DSC_0160"/>
          <p:cNvPicPr>
            <a:picLocks noChangeAspect="1" noChangeArrowheads="1"/>
          </p:cNvPicPr>
          <p:nvPr/>
        </p:nvPicPr>
        <p:blipFill>
          <a:blip r:embed="rId5" cstate="print"/>
          <a:srcRect/>
          <a:stretch>
            <a:fillRect/>
          </a:stretch>
        </p:blipFill>
        <p:spPr bwMode="auto">
          <a:xfrm>
            <a:off x="457200" y="2781300"/>
            <a:ext cx="1874901" cy="2819400"/>
          </a:xfrm>
          <a:prstGeom prst="rect">
            <a:avLst/>
          </a:prstGeom>
          <a:noFill/>
          <a:ln w="9525">
            <a:noFill/>
            <a:miter lim="800000"/>
            <a:headEnd/>
            <a:tailEnd/>
          </a:ln>
        </p:spPr>
      </p:pic>
      <p:pic>
        <p:nvPicPr>
          <p:cNvPr id="32777" name="Picture 19" descr="DSC00998"/>
          <p:cNvPicPr>
            <a:picLocks noChangeAspect="1" noChangeArrowheads="1"/>
          </p:cNvPicPr>
          <p:nvPr/>
        </p:nvPicPr>
        <p:blipFill>
          <a:blip r:embed="rId6" cstate="print"/>
          <a:srcRect/>
          <a:stretch>
            <a:fillRect/>
          </a:stretch>
        </p:blipFill>
        <p:spPr bwMode="auto">
          <a:xfrm rot="21185409">
            <a:off x="6096000" y="4114800"/>
            <a:ext cx="2667000" cy="2000250"/>
          </a:xfrm>
          <a:prstGeom prst="rect">
            <a:avLst/>
          </a:prstGeom>
          <a:noFill/>
          <a:ln w="9525">
            <a:noFill/>
            <a:miter lim="800000"/>
            <a:headEnd/>
            <a:tailEnd/>
          </a:ln>
        </p:spPr>
      </p:pic>
      <p:pic>
        <p:nvPicPr>
          <p:cNvPr id="32778" name="Picture 10" descr="Board Retreat 06 020"/>
          <p:cNvPicPr>
            <a:picLocks noChangeAspect="1" noChangeArrowheads="1"/>
          </p:cNvPicPr>
          <p:nvPr/>
        </p:nvPicPr>
        <p:blipFill>
          <a:blip r:embed="rId7" cstate="print"/>
          <a:srcRect/>
          <a:stretch>
            <a:fillRect/>
          </a:stretch>
        </p:blipFill>
        <p:spPr bwMode="auto">
          <a:xfrm rot="289150">
            <a:off x="2895600" y="4114800"/>
            <a:ext cx="3200400" cy="2400300"/>
          </a:xfrm>
          <a:prstGeom prst="rect">
            <a:avLst/>
          </a:prstGeom>
          <a:noFill/>
          <a:ln w="9525">
            <a:noFill/>
            <a:miter lim="800000"/>
            <a:headEnd/>
            <a:tailEnd/>
          </a:ln>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16781">
            <a:off x="118110" y="491704"/>
            <a:ext cx="2853690" cy="2022896"/>
          </a:xfrm>
          <a:prstGeom prst="rect">
            <a:avLst/>
          </a:prstGeom>
        </p:spPr>
      </p:pic>
    </p:spTree>
    <p:extLst>
      <p:ext uri="{BB962C8B-B14F-4D97-AF65-F5344CB8AC3E}">
        <p14:creationId xmlns:p14="http://schemas.microsoft.com/office/powerpoint/2010/main" val="145440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400300" y="15240"/>
            <a:ext cx="6019800" cy="1143000"/>
          </a:xfrm>
        </p:spPr>
        <p:txBody>
          <a:bodyPr>
            <a:normAutofit/>
          </a:bodyPr>
          <a:lstStyle/>
          <a:p>
            <a:pPr eaLnBrk="1" hangingPunct="1"/>
            <a:r>
              <a:rPr lang="en-US" sz="6000" b="1" dirty="0" smtClean="0">
                <a:solidFill>
                  <a:schemeClr val="bg1"/>
                </a:solidFill>
              </a:rPr>
              <a:t>Market Day</a:t>
            </a:r>
          </a:p>
        </p:txBody>
      </p:sp>
      <p:sp>
        <p:nvSpPr>
          <p:cNvPr id="33796" name="Rectangle 4"/>
          <p:cNvSpPr>
            <a:spLocks noGrp="1" noChangeArrowheads="1"/>
          </p:cNvSpPr>
          <p:nvPr>
            <p:ph type="body" sz="half" idx="3"/>
          </p:nvPr>
        </p:nvSpPr>
        <p:spPr/>
        <p:txBody>
          <a:bodyPr/>
          <a:lstStyle/>
          <a:p>
            <a:pPr eaLnBrk="1" hangingPunct="1"/>
            <a:endParaRPr lang="en-US" altLang="zh-CN" sz="2800" smtClean="0">
              <a:ea typeface="宋体" pitchFamily="2" charset="-122"/>
            </a:endParaRPr>
          </a:p>
          <a:p>
            <a:pPr eaLnBrk="1" hangingPunct="1"/>
            <a:endParaRPr lang="en-US" sz="2800" smtClean="0">
              <a:ea typeface="宋体" pitchFamily="2" charset="-122"/>
            </a:endParaRPr>
          </a:p>
        </p:txBody>
      </p:sp>
      <p:pic>
        <p:nvPicPr>
          <p:cNvPr id="33798" name="Picture 11" descr="North High MD 06 020"/>
          <p:cNvPicPr>
            <a:picLocks noChangeAspect="1" noChangeArrowheads="1"/>
          </p:cNvPicPr>
          <p:nvPr/>
        </p:nvPicPr>
        <p:blipFill>
          <a:blip r:embed="rId3" cstate="print"/>
          <a:srcRect/>
          <a:stretch>
            <a:fillRect/>
          </a:stretch>
        </p:blipFill>
        <p:spPr bwMode="auto">
          <a:xfrm>
            <a:off x="2895600" y="1447800"/>
            <a:ext cx="3439160" cy="2579370"/>
          </a:xfrm>
          <a:prstGeom prst="rect">
            <a:avLst/>
          </a:prstGeom>
          <a:noFill/>
          <a:ln w="9525">
            <a:noFill/>
            <a:miter lim="800000"/>
            <a:headEnd/>
            <a:tailEnd/>
          </a:ln>
        </p:spPr>
      </p:pic>
      <p:pic>
        <p:nvPicPr>
          <p:cNvPr id="33799" name="Picture 12" descr="NW MD 06 017"/>
          <p:cNvPicPr>
            <a:picLocks noChangeAspect="1" noChangeArrowheads="1"/>
          </p:cNvPicPr>
          <p:nvPr/>
        </p:nvPicPr>
        <p:blipFill>
          <a:blip r:embed="rId4" cstate="print"/>
          <a:srcRect/>
          <a:stretch>
            <a:fillRect/>
          </a:stretch>
        </p:blipFill>
        <p:spPr bwMode="auto">
          <a:xfrm>
            <a:off x="792480" y="1935480"/>
            <a:ext cx="2263140" cy="3017520"/>
          </a:xfrm>
          <a:prstGeom prst="rect">
            <a:avLst/>
          </a:prstGeom>
          <a:noFill/>
          <a:ln w="9525">
            <a:noFill/>
            <a:miter lim="800000"/>
            <a:headEnd/>
            <a:tailEnd/>
          </a:ln>
        </p:spPr>
      </p:pic>
      <p:pic>
        <p:nvPicPr>
          <p:cNvPr id="33800" name="Picture 17" descr="DSC_0008"/>
          <p:cNvPicPr>
            <a:picLocks noChangeAspect="1" noChangeArrowheads="1"/>
          </p:cNvPicPr>
          <p:nvPr/>
        </p:nvPicPr>
        <p:blipFill>
          <a:blip r:embed="rId5" cstate="print"/>
          <a:srcRect/>
          <a:stretch>
            <a:fillRect/>
          </a:stretch>
        </p:blipFill>
        <p:spPr bwMode="auto">
          <a:xfrm>
            <a:off x="5569674" y="3637601"/>
            <a:ext cx="3289300" cy="2185988"/>
          </a:xfrm>
          <a:prstGeom prst="rect">
            <a:avLst/>
          </a:prstGeom>
          <a:noFill/>
          <a:ln w="9525">
            <a:noFill/>
            <a:miter lim="800000"/>
            <a:headEnd/>
            <a:tailEnd/>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94518">
            <a:off x="1298773" y="174157"/>
            <a:ext cx="2133600" cy="1762197"/>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1455" y="3876518"/>
            <a:ext cx="2819400" cy="2372705"/>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7866">
            <a:off x="5886691" y="1109620"/>
            <a:ext cx="2971800" cy="2407920"/>
          </a:xfrm>
          <a:prstGeom prst="rect">
            <a:avLst/>
          </a:prstGeom>
        </p:spPr>
      </p:pic>
    </p:spTree>
    <p:extLst>
      <p:ext uri="{BB962C8B-B14F-4D97-AF65-F5344CB8AC3E}">
        <p14:creationId xmlns:p14="http://schemas.microsoft.com/office/powerpoint/2010/main" val="344718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title"/>
          </p:nvPr>
        </p:nvSpPr>
        <p:spPr>
          <a:xfrm>
            <a:off x="2667000" y="274638"/>
            <a:ext cx="6019800" cy="1143000"/>
          </a:xfrm>
        </p:spPr>
        <p:txBody>
          <a:bodyPr>
            <a:normAutofit/>
          </a:bodyPr>
          <a:lstStyle/>
          <a:p>
            <a:pPr eaLnBrk="1" hangingPunct="1"/>
            <a:r>
              <a:rPr lang="en-US" sz="5400" b="1" dirty="0" smtClean="0">
                <a:solidFill>
                  <a:schemeClr val="bg1"/>
                </a:solidFill>
              </a:rPr>
              <a:t>Dare to Dream</a:t>
            </a:r>
          </a:p>
        </p:txBody>
      </p:sp>
      <p:sp>
        <p:nvSpPr>
          <p:cNvPr id="31750" name="Rectangle 3"/>
          <p:cNvSpPr>
            <a:spLocks noGrp="1" noChangeArrowheads="1"/>
          </p:cNvSpPr>
          <p:nvPr>
            <p:ph type="body" sz="half" idx="3"/>
          </p:nvPr>
        </p:nvSpPr>
        <p:spPr/>
        <p:txBody>
          <a:bodyPr/>
          <a:lstStyle/>
          <a:p>
            <a:pPr eaLnBrk="1" hangingPunct="1"/>
            <a:endParaRPr lang="en-US" altLang="zh-CN" sz="2800" smtClean="0">
              <a:ea typeface="宋体" pitchFamily="2" charset="-122"/>
            </a:endParaRPr>
          </a:p>
          <a:p>
            <a:pPr eaLnBrk="1" hangingPunct="1"/>
            <a:endParaRPr lang="en-US" sz="2800" smtClean="0">
              <a:ea typeface="宋体" pitchFamily="2" charset="-122"/>
            </a:endParaRPr>
          </a:p>
        </p:txBody>
      </p:sp>
      <p:sp>
        <p:nvSpPr>
          <p:cNvPr id="31751" name="Line 5"/>
          <p:cNvSpPr>
            <a:spLocks noChangeShapeType="1"/>
          </p:cNvSpPr>
          <p:nvPr/>
        </p:nvSpPr>
        <p:spPr bwMode="auto">
          <a:xfrm>
            <a:off x="3657600" y="1219200"/>
            <a:ext cx="4572000" cy="0"/>
          </a:xfrm>
          <a:prstGeom prst="line">
            <a:avLst/>
          </a:prstGeom>
          <a:noFill/>
          <a:ln w="12700">
            <a:solidFill>
              <a:srgbClr val="66FF66"/>
            </a:solidFill>
            <a:round/>
            <a:headEnd/>
            <a:tailEnd/>
          </a:ln>
        </p:spPr>
        <p:txBody>
          <a:bodyPr/>
          <a:lstStyle/>
          <a:p>
            <a:endParaRPr lang="en-US"/>
          </a:p>
        </p:txBody>
      </p:sp>
      <p:pic>
        <p:nvPicPr>
          <p:cNvPr id="31753" name="Picture 18" descr="ICT Dare to Dream 003"/>
          <p:cNvPicPr>
            <a:picLocks noChangeAspect="1" noChangeArrowheads="1"/>
          </p:cNvPicPr>
          <p:nvPr/>
        </p:nvPicPr>
        <p:blipFill>
          <a:blip r:embed="rId3" cstate="print"/>
          <a:srcRect/>
          <a:stretch>
            <a:fillRect/>
          </a:stretch>
        </p:blipFill>
        <p:spPr bwMode="auto">
          <a:xfrm>
            <a:off x="914400" y="2401824"/>
            <a:ext cx="2407920" cy="1805940"/>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88480"/>
          </a:xfrm>
          <a:prstGeom prst="rect">
            <a:avLst/>
          </a:prstGeom>
          <a:ln>
            <a:solidFill>
              <a:srgbClr val="66FF66"/>
            </a:solidFill>
          </a:ln>
        </p:spPr>
      </p:pic>
      <p:sp>
        <p:nvSpPr>
          <p:cNvPr id="4" name="TextBox 3"/>
          <p:cNvSpPr txBox="1"/>
          <p:nvPr/>
        </p:nvSpPr>
        <p:spPr>
          <a:xfrm>
            <a:off x="152400" y="198120"/>
            <a:ext cx="5638800" cy="1015663"/>
          </a:xfrm>
          <a:prstGeom prst="rect">
            <a:avLst/>
          </a:prstGeom>
          <a:noFill/>
          <a:ln>
            <a:noFill/>
          </a:ln>
        </p:spPr>
        <p:txBody>
          <a:bodyPr wrap="square" rtlCol="0">
            <a:spAutoFit/>
          </a:bodyPr>
          <a:lstStyle/>
          <a:p>
            <a:pPr algn="ctr">
              <a:spcBef>
                <a:spcPct val="0"/>
              </a:spcBef>
            </a:pPr>
            <a:r>
              <a:rPr lang="en-US" sz="6000" b="1" dirty="0">
                <a:solidFill>
                  <a:schemeClr val="bg1"/>
                </a:solidFill>
                <a:latin typeface="+mj-lt"/>
                <a:ea typeface="+mj-ea"/>
                <a:cs typeface="+mj-cs"/>
              </a:rPr>
              <a:t>Dare To Dream</a:t>
            </a:r>
            <a:endParaRPr lang="en-US" sz="6000" b="1" dirty="0">
              <a:solidFill>
                <a:schemeClr val="bg1"/>
              </a:solidFill>
              <a:latin typeface="+mj-lt"/>
              <a:ea typeface="+mj-ea"/>
              <a:cs typeface="+mj-cs"/>
            </a:endParaRPr>
          </a:p>
        </p:txBody>
      </p:sp>
    </p:spTree>
    <p:extLst>
      <p:ext uri="{BB962C8B-B14F-4D97-AF65-F5344CB8AC3E}">
        <p14:creationId xmlns:p14="http://schemas.microsoft.com/office/powerpoint/2010/main" val="26379468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124200" y="274638"/>
            <a:ext cx="5562600" cy="1143000"/>
          </a:xfrm>
        </p:spPr>
        <p:txBody>
          <a:bodyPr>
            <a:noAutofit/>
          </a:bodyPr>
          <a:lstStyle/>
          <a:p>
            <a:r>
              <a:rPr lang="en-US" sz="6000" b="1" dirty="0">
                <a:solidFill>
                  <a:schemeClr val="bg1"/>
                </a:solidFill>
              </a:rPr>
              <a:t>The Business Plan</a:t>
            </a:r>
          </a:p>
        </p:txBody>
      </p:sp>
      <p:sp>
        <p:nvSpPr>
          <p:cNvPr id="29700" name="Rectangle 3"/>
          <p:cNvSpPr>
            <a:spLocks noGrp="1" noChangeArrowheads="1"/>
          </p:cNvSpPr>
          <p:nvPr>
            <p:ph type="body" sz="half" idx="3"/>
          </p:nvPr>
        </p:nvSpPr>
        <p:spPr>
          <a:xfrm>
            <a:off x="304800" y="2743200"/>
            <a:ext cx="8382000" cy="1676400"/>
          </a:xfrm>
        </p:spPr>
        <p:txBody>
          <a:bodyPr/>
          <a:lstStyle/>
          <a:p>
            <a:pPr eaLnBrk="1" hangingPunct="1">
              <a:lnSpc>
                <a:spcPct val="90000"/>
              </a:lnSpc>
              <a:spcBef>
                <a:spcPct val="50000"/>
              </a:spcBef>
            </a:pPr>
            <a:r>
              <a:rPr lang="en-US" altLang="zh-CN" sz="2800" dirty="0" smtClean="0">
                <a:ea typeface="宋体" pitchFamily="2" charset="-122"/>
              </a:rPr>
              <a:t>Capstone project is researching and writing a comprehensive, individual business plan</a:t>
            </a:r>
          </a:p>
        </p:txBody>
      </p:sp>
      <p:pic>
        <p:nvPicPr>
          <p:cNvPr id="29702" name="Picture 6" descr="Wichita BPC 08 042"/>
          <p:cNvPicPr>
            <a:picLocks noGrp="1" noChangeAspect="1" noChangeArrowheads="1"/>
          </p:cNvPicPr>
          <p:nvPr>
            <p:ph sz="quarter" idx="2"/>
          </p:nvPr>
        </p:nvPicPr>
        <p:blipFill>
          <a:blip r:embed="rId3" cstate="print"/>
          <a:srcRect/>
          <a:stretch>
            <a:fillRect/>
          </a:stretch>
        </p:blipFill>
        <p:spPr>
          <a:xfrm>
            <a:off x="533400" y="4114800"/>
            <a:ext cx="2971800" cy="2274888"/>
          </a:xfrm>
          <a:noFill/>
        </p:spPr>
      </p:pic>
      <p:sp>
        <p:nvSpPr>
          <p:cNvPr id="29703" name="Text Box 8"/>
          <p:cNvSpPr txBox="1">
            <a:spLocks noChangeArrowheads="1"/>
          </p:cNvSpPr>
          <p:nvPr/>
        </p:nvSpPr>
        <p:spPr bwMode="auto">
          <a:xfrm>
            <a:off x="1447800" y="5943600"/>
            <a:ext cx="6553200" cy="366713"/>
          </a:xfrm>
          <a:prstGeom prst="rect">
            <a:avLst/>
          </a:prstGeom>
          <a:noFill/>
          <a:ln w="9525">
            <a:noFill/>
            <a:miter lim="800000"/>
            <a:headEnd/>
            <a:tailEnd/>
          </a:ln>
        </p:spPr>
        <p:txBody>
          <a:bodyPr>
            <a:spAutoFit/>
          </a:bodyPr>
          <a:lstStyle/>
          <a:p>
            <a:pPr>
              <a:spcBef>
                <a:spcPct val="50000"/>
              </a:spcBef>
            </a:pPr>
            <a:endParaRPr lang="en-US"/>
          </a:p>
        </p:txBody>
      </p:sp>
      <p:pic>
        <p:nvPicPr>
          <p:cNvPr id="29704" name="Picture 11" descr="Lauren Garcia - sample"/>
          <p:cNvPicPr>
            <a:picLocks noChangeAspect="1" noChangeArrowheads="1"/>
          </p:cNvPicPr>
          <p:nvPr/>
        </p:nvPicPr>
        <p:blipFill>
          <a:blip r:embed="rId4" cstate="print"/>
          <a:srcRect/>
          <a:stretch>
            <a:fillRect/>
          </a:stretch>
        </p:blipFill>
        <p:spPr bwMode="auto">
          <a:xfrm>
            <a:off x="5943600" y="4057650"/>
            <a:ext cx="3048000" cy="2286000"/>
          </a:xfrm>
          <a:prstGeom prst="rect">
            <a:avLst/>
          </a:prstGeom>
          <a:noFill/>
          <a:ln w="9525">
            <a:noFill/>
            <a:miter lim="800000"/>
            <a:headEnd/>
            <a:tailEnd/>
          </a:ln>
        </p:spPr>
      </p:pic>
      <p:pic>
        <p:nvPicPr>
          <p:cNvPr id="29705" name="Picture 21" descr="2009 045"/>
          <p:cNvPicPr>
            <a:picLocks noChangeAspect="1" noChangeArrowheads="1"/>
          </p:cNvPicPr>
          <p:nvPr/>
        </p:nvPicPr>
        <p:blipFill>
          <a:blip r:embed="rId5" cstate="print"/>
          <a:srcRect/>
          <a:stretch>
            <a:fillRect/>
          </a:stretch>
        </p:blipFill>
        <p:spPr bwMode="auto">
          <a:xfrm>
            <a:off x="3657600" y="4419600"/>
            <a:ext cx="2209800" cy="1657350"/>
          </a:xfrm>
          <a:prstGeom prst="rect">
            <a:avLst/>
          </a:prstGeom>
          <a:noFill/>
          <a:ln w="9525">
            <a:noFill/>
            <a:miter lim="800000"/>
            <a:headEnd/>
            <a:tailEnd/>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6042" y="1981200"/>
            <a:ext cx="3485078" cy="2311027"/>
          </a:xfrm>
          <a:prstGeom prst="rect">
            <a:avLst/>
          </a:prstGeom>
        </p:spPr>
      </p:pic>
      <p:sp>
        <p:nvSpPr>
          <p:cNvPr id="4" name="TextBox 3"/>
          <p:cNvSpPr txBox="1"/>
          <p:nvPr/>
        </p:nvSpPr>
        <p:spPr>
          <a:xfrm rot="20540962">
            <a:off x="247150" y="1380259"/>
            <a:ext cx="4166069" cy="1815882"/>
          </a:xfrm>
          <a:prstGeom prst="rect">
            <a:avLst/>
          </a:prstGeom>
          <a:noFill/>
        </p:spPr>
        <p:txBody>
          <a:bodyPr wrap="square" rtlCol="0">
            <a:spAutoFit/>
          </a:bodyPr>
          <a:lstStyle/>
          <a:p>
            <a:r>
              <a:rPr lang="en-US" sz="2800" i="1" dirty="0" smtClean="0">
                <a:solidFill>
                  <a:schemeClr val="bg1"/>
                </a:solidFill>
              </a:rPr>
              <a:t>Capstone Project:  Researching , writing and presenting and individual business plan</a:t>
            </a:r>
            <a:endParaRPr lang="en-US" sz="2800" i="1" dirty="0">
              <a:solidFill>
                <a:schemeClr val="bg1"/>
              </a:solidFill>
            </a:endParaRPr>
          </a:p>
        </p:txBody>
      </p:sp>
    </p:spTree>
    <p:extLst>
      <p:ext uri="{BB962C8B-B14F-4D97-AF65-F5344CB8AC3E}">
        <p14:creationId xmlns:p14="http://schemas.microsoft.com/office/powerpoint/2010/main" val="17209028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071&quot;&gt;&lt;object type=&quot;3&quot; unique_id=&quot;10072&quot;&gt;&lt;property id=&quot;20148&quot; value=&quot;5&quot;/&gt;&lt;property id=&quot;20300&quot; value=&quot;Slide 1&quot;/&gt;&lt;property id=&quot;20307&quot; value=&quot;256&quot;/&gt;&lt;/object&gt;&lt;object type=&quot;3&quot; unique_id=&quot;10073&quot;&gt;&lt;property id=&quot;20148&quot; value=&quot;5&quot;/&gt;&lt;property id=&quot;20300&quot; value=&quot;Slide 2 - &amp;quot;Our Mission&amp;quot;&quot;/&gt;&lt;property id=&quot;20307&quot; value=&quot;257&quot;/&gt;&lt;/object&gt;&lt;object type=&quot;3&quot; unique_id=&quot;10074&quot;&gt;&lt;property id=&quot;20148&quot; value=&quot;5&quot;/&gt;&lt;property id=&quot;20300&quot; value=&quot;Slide 3 - &amp;quot;     Who We Serve&amp;quot;&quot;/&gt;&lt;property id=&quot;20307&quot; value=&quot;258&quot;/&gt;&lt;/object&gt;&lt;object type=&quot;3&quot; unique_id=&quot;10075&quot;&gt;&lt;property id=&quot;20148&quot; value=&quot;5&quot;/&gt;&lt;property id=&quot;20300&quot; value=&quot;Slide 4&quot;/&gt;&lt;property id=&quot;20307&quot; value=&quot;259&quot;/&gt;&lt;/object&gt;&lt;object type=&quot;3&quot; unique_id=&quot;10076&quot;&gt;&lt;property id=&quot;20148&quot; value=&quot;5&quot;/&gt;&lt;property id=&quot;20300&quot; value=&quot;Slide 5 - &amp;quot;The Classroom&amp;quot;&quot;/&gt;&lt;property id=&quot;20307&quot; value=&quot;260&quot;/&gt;&lt;/object&gt;&lt;object type=&quot;3&quot; unique_id=&quot;10077&quot;&gt;&lt;property id=&quot;20148&quot; value=&quot;5&quot;/&gt;&lt;property id=&quot;20300&quot; value=&quot;Slide 6 - &amp;quot;Wholesale Field Trips&amp;quot;&quot;/&gt;&lt;property id=&quot;20307&quot; value=&quot;261&quot;/&gt;&lt;/object&gt;&lt;object type=&quot;3&quot; unique_id=&quot;10078&quot;&gt;&lt;property id=&quot;20148&quot; value=&quot;5&quot;/&gt;&lt;property id=&quot;20300&quot; value=&quot;Slide 7 - &amp;quot;Market Day&amp;quot;&quot;/&gt;&lt;property id=&quot;20307&quot; value=&quot;262&quot;/&gt;&lt;/object&gt;&lt;object type=&quot;3&quot; unique_id=&quot;10079&quot;&gt;&lt;property id=&quot;20148&quot; value=&quot;5&quot;/&gt;&lt;property id=&quot;20300&quot; value=&quot;Slide 8 - &amp;quot;The Business Plan&amp;quot;&quot;/&gt;&lt;property id=&quot;20307&quot; value=&quot;263&quot;/&gt;&lt;/object&gt;&lt;object type=&quot;3&quot; unique_id=&quot;10080&quot;&gt;&lt;property id=&quot;20148&quot; value=&quot;5&quot;/&gt;&lt;property id=&quot;20300&quot; value=&quot;Slide 13 - &amp;quot;How You Can Help&amp;quot;&quot;/&gt;&lt;property id=&quot;20307&quot; value=&quot;264&quot;/&gt;&lt;/object&gt;&lt;object type=&quot;3&quot; unique_id=&quot;10279&quot;&gt;&lt;property id=&quot;20148&quot; value=&quot;5&quot;/&gt;&lt;property id=&quot;20300&quot; value=&quot;Slide 9 - &amp;quot;So What?&amp;quot;&quot;/&gt;&lt;property id=&quot;20307&quot; value=&quot;269&quot;/&gt;&lt;/object&gt;&lt;object type=&quot;3&quot; unique_id=&quot;10280&quot;&gt;&lt;property id=&quot;20148&quot; value=&quot;5&quot;/&gt;&lt;property id=&quot;20300&quot; value=&quot;Slide 10&quot;/&gt;&lt;property id=&quot;20307&quot; value=&quot;265&quot;/&gt;&lt;/object&gt;&lt;object type=&quot;3&quot; unique_id=&quot;10282&quot;&gt;&lt;property id=&quot;20148&quot; value=&quot;5&quot;/&gt;&lt;property id=&quot;20300&quot; value=&quot;Slide 11&quot;/&gt;&lt;property id=&quot;20307&quot; value=&quot;267&quot;/&gt;&lt;/object&gt;&lt;object type=&quot;3&quot; unique_id=&quot;10283&quot;&gt;&lt;property id=&quot;20148&quot; value=&quot;5&quot;/&gt;&lt;property id=&quot;20300&quot; value=&quot;Slide 12&quot;/&gt;&lt;property id=&quot;20307&quot; value=&quot;268&quot;/&gt;&lt;/object&gt;&lt;object type=&quot;3&quot; unique_id=&quot;10285&quot;&gt;&lt;property id=&quot;20148&quot; value=&quot;5&quot;/&gt;&lt;property id=&quot;20300&quot; value=&quot;Slide 14&quot;/&gt;&lt;property id=&quot;20307&quot; value=&quot;270&quot;/&gt;&lt;/object&gt;&lt;/object&gt;&lt;object type=&quot;8&quot; unique_id=&quot;10091&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3527</TotalTime>
  <Words>719</Words>
  <Application>Microsoft Office PowerPoint</Application>
  <PresentationFormat>On-screen Show (4:3)</PresentationFormat>
  <Paragraphs>112</Paragraphs>
  <Slides>16</Slides>
  <Notes>16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Our Mission</vt:lpstr>
      <vt:lpstr>Goals</vt:lpstr>
      <vt:lpstr>     Who We Serve</vt:lpstr>
      <vt:lpstr>YE Programming</vt:lpstr>
      <vt:lpstr>Wholesale Field Trips rips</vt:lpstr>
      <vt:lpstr>Market Day</vt:lpstr>
      <vt:lpstr>Dare to Dream</vt:lpstr>
      <vt:lpstr>The Business Plan</vt:lpstr>
      <vt:lpstr>YE Academy</vt:lpstr>
      <vt:lpstr>YE Tier II </vt:lpstr>
      <vt:lpstr>PowerPoint Presentation</vt:lpstr>
      <vt:lpstr>James Harris</vt:lpstr>
      <vt:lpstr>PowerPoint Presentation</vt:lpstr>
      <vt:lpstr>The Future of YE</vt:lpstr>
      <vt:lpstr>PowerPoint Presentation</vt:lpstr>
    </vt:vector>
  </TitlesOfParts>
  <Company>Koch Industries,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L Bachura</dc:creator>
  <cp:lastModifiedBy>Stupka, Kylie (YEK)</cp:lastModifiedBy>
  <cp:revision>134</cp:revision>
  <cp:lastPrinted>2014-01-16T18:30:06Z</cp:lastPrinted>
  <dcterms:created xsi:type="dcterms:W3CDTF">2012-08-06T14:11:26Z</dcterms:created>
  <dcterms:modified xsi:type="dcterms:W3CDTF">2014-02-04T18:12:01Z</dcterms:modified>
</cp:coreProperties>
</file>