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  <p:sldMasterId id="2147484176" r:id="rId2"/>
  </p:sldMasterIdLst>
  <p:notesMasterIdLst>
    <p:notesMasterId r:id="rId28"/>
  </p:notesMasterIdLst>
  <p:sldIdLst>
    <p:sldId id="340" r:id="rId3"/>
    <p:sldId id="389" r:id="rId4"/>
    <p:sldId id="359" r:id="rId5"/>
    <p:sldId id="411" r:id="rId6"/>
    <p:sldId id="412" r:id="rId7"/>
    <p:sldId id="357" r:id="rId8"/>
    <p:sldId id="398" r:id="rId9"/>
    <p:sldId id="356" r:id="rId10"/>
    <p:sldId id="364" r:id="rId11"/>
    <p:sldId id="417" r:id="rId12"/>
    <p:sldId id="418" r:id="rId13"/>
    <p:sldId id="384" r:id="rId14"/>
    <p:sldId id="367" r:id="rId15"/>
    <p:sldId id="387" r:id="rId16"/>
    <p:sldId id="369" r:id="rId17"/>
    <p:sldId id="388" r:id="rId18"/>
    <p:sldId id="414" r:id="rId19"/>
    <p:sldId id="416" r:id="rId20"/>
    <p:sldId id="419" r:id="rId21"/>
    <p:sldId id="366" r:id="rId22"/>
    <p:sldId id="406" r:id="rId23"/>
    <p:sldId id="407" r:id="rId24"/>
    <p:sldId id="410" r:id="rId25"/>
    <p:sldId id="397" r:id="rId26"/>
    <p:sldId id="380" r:id="rId27"/>
  </p:sldIdLst>
  <p:sldSz cx="9144000" cy="6858000" type="screen4x3"/>
  <p:notesSz cx="6858000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1" autoAdjust="0"/>
    <p:restoredTop sz="73890" autoAdjust="0"/>
  </p:normalViewPr>
  <p:slideViewPr>
    <p:cSldViewPr>
      <p:cViewPr varScale="1">
        <p:scale>
          <a:sx n="50" d="100"/>
          <a:sy n="50" d="100"/>
        </p:scale>
        <p:origin x="-20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54494"/>
          </a:xfrm>
          <a:prstGeom prst="rect">
            <a:avLst/>
          </a:prstGeom>
        </p:spPr>
        <p:txBody>
          <a:bodyPr vert="horz" lIns="89384" tIns="44691" rIns="89384" bIns="446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1"/>
            <a:ext cx="2972421" cy="454494"/>
          </a:xfrm>
          <a:prstGeom prst="rect">
            <a:avLst/>
          </a:prstGeom>
        </p:spPr>
        <p:txBody>
          <a:bodyPr vert="horz" lIns="89384" tIns="44691" rIns="89384" bIns="44691" rtlCol="0"/>
          <a:lstStyle>
            <a:lvl1pPr algn="r">
              <a:defRPr sz="1200"/>
            </a:lvl1pPr>
          </a:lstStyle>
          <a:p>
            <a:fld id="{389DB88D-CB21-42A3-A9F3-C5C34870B426}" type="datetimeFigureOut">
              <a:rPr lang="en-US" smtClean="0"/>
              <a:t>2/11/2014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8"/>
            <a:ext cx="4540250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384" tIns="44691" rIns="89384" bIns="446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315367"/>
            <a:ext cx="5485158" cy="4087344"/>
          </a:xfrm>
          <a:prstGeom prst="rect">
            <a:avLst/>
          </a:prstGeom>
        </p:spPr>
        <p:txBody>
          <a:bodyPr vert="horz" lIns="89384" tIns="44691" rIns="89384" bIns="446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27631"/>
            <a:ext cx="2972421" cy="454494"/>
          </a:xfrm>
          <a:prstGeom prst="rect">
            <a:avLst/>
          </a:prstGeom>
        </p:spPr>
        <p:txBody>
          <a:bodyPr vert="horz" lIns="89384" tIns="44691" rIns="89384" bIns="446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627631"/>
            <a:ext cx="2972421" cy="454494"/>
          </a:xfrm>
          <a:prstGeom prst="rect">
            <a:avLst/>
          </a:prstGeom>
        </p:spPr>
        <p:txBody>
          <a:bodyPr vert="horz" lIns="89384" tIns="44691" rIns="89384" bIns="44691" rtlCol="0" anchor="b"/>
          <a:lstStyle>
            <a:lvl1pPr algn="r">
              <a:defRPr sz="1200"/>
            </a:lvl1pPr>
          </a:lstStyle>
          <a:p>
            <a:fld id="{042C10E9-C6FA-4E68-A6A5-98DE0606D3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77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61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00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11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12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262  ---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8DA03-1485-40D0-B774-187C88C5F19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8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48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259 then</a:t>
            </a:r>
            <a:r>
              <a:rPr lang="en-US" baseline="0" dirty="0" smtClean="0"/>
              <a:t> WATC 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8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29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71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259 then 262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8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0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75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81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8DA03-1485-40D0-B774-187C88C5F19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8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259</a:t>
            </a:r>
            <a:r>
              <a:rPr lang="en-US" baseline="0" dirty="0" smtClean="0"/>
              <a:t> then 262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32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09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8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77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05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68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86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02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10E9-C6FA-4E68-A6A5-98DE0606D33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0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3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90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05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5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6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6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2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4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4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Valley Center Public Schools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31042F42-A5EF-4025-BF4D-033CFD5D815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aze.com/stories/2013/10/23/mike-rowe-of-dirty-jobs-speaks-about-hard-work-how-many-are-following-the-worst-advice-in-the-history-of-the-worl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6934200" cy="1752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Maximizing Your District’s Post-Secondary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Partnerships, </a:t>
            </a:r>
            <a:b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CTE Pathways,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&amp; SB155</a:t>
            </a:r>
            <a:r>
              <a:rPr lang="en-US" sz="3600" b="1" i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3600" b="1" i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2600" b="1" i="1" dirty="0" smtClean="0">
                <a:solidFill>
                  <a:schemeClr val="accent1"/>
                </a:solidFill>
                <a:latin typeface="+mj-lt"/>
              </a:rPr>
              <a:t>		</a:t>
            </a:r>
            <a:endParaRPr lang="en-US" sz="2600" b="1" i="1" dirty="0">
              <a:solidFill>
                <a:schemeClr val="accent1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982" y="5867400"/>
            <a:ext cx="7467600" cy="838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i="1" dirty="0" smtClean="0">
                <a:solidFill>
                  <a:srgbClr val="002060"/>
                </a:solidFill>
              </a:rPr>
              <a:t>Preparing Students for Post-Secondary Education, Training, and Workforce Readiness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6670" y="3886200"/>
            <a:ext cx="77990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Annual February CTE Conference </a:t>
            </a:r>
          </a:p>
          <a:p>
            <a:pPr algn="ctr"/>
            <a:r>
              <a:rPr lang="en-US" sz="3600" b="1" dirty="0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February </a:t>
            </a:r>
            <a:r>
              <a:rPr lang="en-US" sz="5400" b="1" dirty="0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12, 2014</a:t>
            </a:r>
          </a:p>
          <a:p>
            <a:pPr algn="ctr"/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  </a:t>
            </a:r>
            <a:endParaRPr lang="en-US" sz="24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76200" y="2057400"/>
            <a:ext cx="78486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i="1" dirty="0" smtClean="0">
                <a:solidFill>
                  <a:srgbClr val="002060"/>
                </a:solidFill>
                <a:latin typeface="+mj-lt"/>
              </a:rPr>
              <a:t>CTE &amp; College and Career Readiness in the </a:t>
            </a:r>
            <a:br>
              <a:rPr lang="en-US" sz="2600" b="1" i="1" dirty="0" smtClean="0">
                <a:solidFill>
                  <a:srgbClr val="002060"/>
                </a:solidFill>
                <a:latin typeface="+mj-lt"/>
              </a:rPr>
            </a:br>
            <a:r>
              <a:rPr lang="en-US" sz="2600" b="1" i="1" dirty="0" smtClean="0">
                <a:solidFill>
                  <a:srgbClr val="002060"/>
                </a:solidFill>
                <a:latin typeface="+mj-lt"/>
              </a:rPr>
              <a:t>Inner City (Wichita USD 259) and Urban/Rural (Valley Center USD 262) School Districts of Sedgwick County </a:t>
            </a:r>
            <a:endParaRPr lang="en-US" sz="2600" b="1" i="1" dirty="0">
              <a:solidFill>
                <a:srgbClr val="002060"/>
              </a:solidFill>
              <a:latin typeface="+mj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6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457200"/>
            <a:ext cx="4800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atin typeface="Pill Gothic 300mg Lt" pitchFamily="2" charset="0"/>
              </a:rPr>
              <a:t>Dual Credit Opportunities</a:t>
            </a:r>
          </a:p>
          <a:p>
            <a:pPr algn="r"/>
            <a:r>
              <a:rPr lang="en-US" sz="4400" b="1" dirty="0" smtClean="0">
                <a:latin typeface="Pill Gothic 300mg Lt" pitchFamily="2" charset="0"/>
              </a:rPr>
              <a:t>USD 259 &amp; 262 </a:t>
            </a:r>
          </a:p>
          <a:p>
            <a:pPr algn="r"/>
            <a:endParaRPr lang="en-US" sz="3600" b="1" dirty="0">
              <a:latin typeface="Pill Gothic 300mg Lt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42900" y="1524000"/>
            <a:ext cx="8458200" cy="0"/>
          </a:xfrm>
          <a:prstGeom prst="line">
            <a:avLst/>
          </a:prstGeom>
          <a:ln>
            <a:solidFill>
              <a:srgbClr val="74CE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CTE LOGO.gif"/>
          <p:cNvPicPr>
            <a:picLocks noChangeAspect="1"/>
          </p:cNvPicPr>
          <p:nvPr/>
        </p:nvPicPr>
        <p:blipFill>
          <a:blip r:embed="rId3" cstate="print">
            <a:biLevel thresh="75000"/>
          </a:blip>
          <a:stretch>
            <a:fillRect/>
          </a:stretch>
        </p:blipFill>
        <p:spPr>
          <a:xfrm>
            <a:off x="218941" y="285756"/>
            <a:ext cx="2296727" cy="15432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0668" y="2057400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002060"/>
                </a:solidFill>
              </a:rPr>
              <a:t>Strengths</a:t>
            </a:r>
          </a:p>
          <a:p>
            <a:endParaRPr lang="en-US" sz="1200" dirty="0" smtClean="0"/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 Great Opportunity for    students!</a:t>
            </a:r>
          </a:p>
          <a:p>
            <a:pPr marL="800100" lvl="1" indent="-3429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Get a head start on technical education programs</a:t>
            </a:r>
          </a:p>
          <a:p>
            <a:pPr marL="800100" lvl="1" indent="-3429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Hands on Experience</a:t>
            </a:r>
          </a:p>
          <a:p>
            <a:pPr marL="800100" lvl="1" indent="-3429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Build Confidence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724400" y="2057400"/>
            <a:ext cx="434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002060"/>
                </a:solidFill>
              </a:rPr>
              <a:t>Challenges</a:t>
            </a:r>
          </a:p>
          <a:p>
            <a:endParaRPr lang="en-US" sz="1200" dirty="0" smtClean="0"/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 Transportation</a:t>
            </a:r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 Communication – so many moving parts!</a:t>
            </a:r>
          </a:p>
          <a:p>
            <a:pPr marL="800100" lvl="1" indent="-3429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 Counselors</a:t>
            </a:r>
          </a:p>
          <a:p>
            <a:pPr marL="800100" lvl="1" indent="-3429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 Parents</a:t>
            </a:r>
          </a:p>
          <a:p>
            <a:pPr marL="800100" lvl="1" indent="-3429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 Students</a:t>
            </a:r>
          </a:p>
          <a:p>
            <a:pPr marL="800100" lvl="1" indent="-3429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 Administrators</a:t>
            </a:r>
          </a:p>
          <a:p>
            <a:pPr marL="800100" lvl="1" indent="-3429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 Instructors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89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99" y="457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</a:rPr>
              <a:t>SENATE BILL </a:t>
            </a:r>
            <a:r>
              <a:rPr lang="en-US" sz="4000" b="1" u="sng" dirty="0" smtClean="0">
                <a:solidFill>
                  <a:schemeClr val="tx1"/>
                </a:solidFill>
              </a:rPr>
              <a:t>155---Was it of Benefit?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57169"/>
            <a:ext cx="8229600" cy="4648199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  <a:buNone/>
            </a:pPr>
            <a:endParaRPr lang="en-US" sz="2800" u="sng" dirty="0" smtClean="0">
              <a:solidFill>
                <a:srgbClr val="002060"/>
              </a:solidFill>
              <a:latin typeface="Century Gothic" pitchFamily="34" charset="0"/>
              <a:cs typeface="Calibri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None/>
            </a:pPr>
            <a:r>
              <a:rPr lang="en-US" sz="3600" dirty="0" smtClean="0">
                <a:solidFill>
                  <a:schemeClr val="tx1"/>
                </a:solidFill>
                <a:latin typeface="Century Gothic" pitchFamily="34" charset="0"/>
                <a:cs typeface="Calibri" pitchFamily="34" charset="0"/>
              </a:rPr>
              <a:t>Approximately </a:t>
            </a:r>
            <a:r>
              <a:rPr lang="en-US" sz="3600" dirty="0">
                <a:solidFill>
                  <a:schemeClr val="tx1"/>
                </a:solidFill>
                <a:latin typeface="Century Gothic" pitchFamily="34" charset="0"/>
                <a:cs typeface="Calibri" pitchFamily="34" charset="0"/>
              </a:rPr>
              <a:t>5,800 secondary students enrolled in college level technical education courses generating more than 43,312 technical college credit hours – a 50% increase in college credit hours more than the previous year. 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62800" y="6650865"/>
            <a:ext cx="1524000" cy="228600"/>
          </a:xfrm>
        </p:spPr>
        <p:txBody>
          <a:bodyPr/>
          <a:lstStyle/>
          <a:p>
            <a:r>
              <a:rPr lang="en-US" sz="1200" dirty="0"/>
              <a:t>USD 259 &amp; 262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55405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>
                  <a:lumMod val="50000"/>
                </a:schemeClr>
              </a:buClr>
              <a:buNone/>
            </a:pPr>
            <a:r>
              <a:rPr lang="en-US" sz="3200" u="sng" dirty="0">
                <a:solidFill>
                  <a:srgbClr val="002060"/>
                </a:solidFill>
                <a:latin typeface="Century Gothic" pitchFamily="34" charset="0"/>
                <a:cs typeface="Calibri" pitchFamily="34" charset="0"/>
              </a:rPr>
              <a:t>Statewide Results -  First Year Success</a:t>
            </a:r>
          </a:p>
        </p:txBody>
      </p:sp>
    </p:spTree>
    <p:extLst>
      <p:ext uri="{BB962C8B-B14F-4D97-AF65-F5344CB8AC3E}">
        <p14:creationId xmlns:p14="http://schemas.microsoft.com/office/powerpoint/2010/main" val="2417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9906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b="1" dirty="0">
                <a:solidFill>
                  <a:schemeClr val="tx1"/>
                </a:solidFill>
              </a:rPr>
              <a:t>Partnerships</a:t>
            </a:r>
            <a:r>
              <a:rPr lang="en-US" b="1" dirty="0" smtClean="0">
                <a:solidFill>
                  <a:schemeClr val="tx1"/>
                </a:solidFill>
              </a:rPr>
              <a:t>: Hutchinson Community College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5029200"/>
          </a:xfrm>
          <a:solidFill>
            <a:srgbClr val="FFFFFF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93700" lvl="1" indent="0">
              <a:buNone/>
            </a:pPr>
            <a:r>
              <a:rPr lang="en-US" sz="3300" b="1" u="sng" dirty="0" smtClean="0">
                <a:solidFill>
                  <a:srgbClr val="002060"/>
                </a:solidFill>
              </a:rPr>
              <a:t>NCCER </a:t>
            </a:r>
            <a:r>
              <a:rPr lang="en-US" sz="3300" b="1" u="sng" dirty="0">
                <a:solidFill>
                  <a:srgbClr val="002060"/>
                </a:solidFill>
              </a:rPr>
              <a:t>Course Offering</a:t>
            </a:r>
            <a:r>
              <a:rPr lang="en-US" sz="3300" dirty="0">
                <a:solidFill>
                  <a:srgbClr val="002060"/>
                </a:solidFill>
              </a:rPr>
              <a:t> (</a:t>
            </a:r>
            <a:r>
              <a:rPr lang="en-US" sz="3300" i="1" dirty="0">
                <a:solidFill>
                  <a:srgbClr val="002060"/>
                </a:solidFill>
              </a:rPr>
              <a:t>National Center for Construction Research</a:t>
            </a:r>
            <a:r>
              <a:rPr lang="en-US" sz="3300" dirty="0" smtClean="0">
                <a:solidFill>
                  <a:srgbClr val="002060"/>
                </a:solidFill>
              </a:rPr>
              <a:t>) </a:t>
            </a:r>
            <a:r>
              <a:rPr lang="en-US" sz="3300" b="1" i="1" u="sng" dirty="0">
                <a:solidFill>
                  <a:srgbClr val="002060"/>
                </a:solidFill>
              </a:rPr>
              <a:t>Residential Carpentry </a:t>
            </a:r>
            <a:r>
              <a:rPr lang="en-US" sz="3300" b="1" i="1" u="sng" dirty="0" smtClean="0">
                <a:solidFill>
                  <a:srgbClr val="002060"/>
                </a:solidFill>
              </a:rPr>
              <a:t>I and II </a:t>
            </a:r>
            <a:endParaRPr lang="en-US" sz="3300" dirty="0">
              <a:solidFill>
                <a:srgbClr val="002060"/>
              </a:solidFill>
            </a:endParaRPr>
          </a:p>
          <a:p>
            <a:pPr marL="736600" lvl="1" indent="-342900"/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</a:rPr>
              <a:t>Receive between 4-16 college </a:t>
            </a:r>
            <a:r>
              <a:rPr lang="en-US" sz="2100" dirty="0">
                <a:solidFill>
                  <a:schemeClr val="bg2">
                    <a:lumMod val="10000"/>
                  </a:schemeClr>
                </a:solidFill>
              </a:rPr>
              <a:t>c</a:t>
            </a: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</a:rPr>
              <a:t>redit hours in credentialed certificate program ( 1 or 2 year programs)</a:t>
            </a:r>
          </a:p>
          <a:p>
            <a:pPr marL="736600" lvl="1" indent="-342900"/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</a:rPr>
              <a:t>This course will meet for one or two consecutive periods daily</a:t>
            </a:r>
          </a:p>
          <a:p>
            <a:pPr marL="736600" lvl="1" indent="-342900">
              <a:buClr>
                <a:schemeClr val="accent4"/>
              </a:buCl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Safety Orientation			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1 Credit Hour</a:t>
            </a:r>
          </a:p>
          <a:p>
            <a:pPr marL="736600" lvl="1" indent="-342900">
              <a:buClr>
                <a:schemeClr val="accent4"/>
              </a:buCl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Introductory Craft Skills		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3 Credit Hours</a:t>
            </a:r>
          </a:p>
          <a:p>
            <a:pPr marL="679450" lvl="1" indent="-285750">
              <a:buClr>
                <a:schemeClr val="accent4"/>
              </a:buCl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 Basic Carpentry				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4 Credit Hours</a:t>
            </a:r>
          </a:p>
          <a:p>
            <a:pPr marL="679450" lvl="1" indent="-285750">
              <a:buClr>
                <a:schemeClr val="accent4"/>
              </a:buCl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Walls, Windows/Doors, Floors	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en-US" sz="2800" u="sng" dirty="0" smtClean="0">
                <a:solidFill>
                  <a:schemeClr val="bg2">
                    <a:lumMod val="10000"/>
                  </a:schemeClr>
                </a:solidFill>
              </a:rPr>
              <a:t>8 Credit Hours</a:t>
            </a:r>
            <a:br>
              <a:rPr lang="en-US" sz="2800" u="sng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93700" lvl="1" indent="0">
              <a:buNone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			Total Credit Hours	16 Credit Hours</a:t>
            </a:r>
          </a:p>
          <a:p>
            <a:pPr marL="393700" lvl="1" indent="0">
              <a:buNone/>
            </a:pPr>
            <a:endParaRPr lang="en-US" sz="1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93700" lvl="1" indent="0">
              <a:buNone/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*  College /Post Secondary Articulation from  HCC Approved. Dual /Concurrent Credit will be an option to VC students enrolled for NCCER Residential Carpentry II.</a:t>
            </a:r>
            <a:endParaRPr lang="en-US" sz="1400" dirty="0" smtClean="0"/>
          </a:p>
          <a:p>
            <a:pPr marL="736600" lvl="1" indent="-342900">
              <a:buFont typeface="Wingdings" pitchFamily="2" charset="2"/>
              <a:buChar char="q"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/>
              <a:t>USD 259 &amp; 262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National Center for Aviation Training (NCAT) &amp; Wichita Area Technical College (WATC)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4343400" cy="4876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After </a:t>
            </a:r>
            <a:r>
              <a:rPr lang="en-US" dirty="0">
                <a:solidFill>
                  <a:srgbClr val="002060"/>
                </a:solidFill>
              </a:rPr>
              <a:t>a century of leadership designing and manufacturing the world’s most advanced aircraft, Wichita now takes its rightful place as a global leader in aviation education. The </a:t>
            </a:r>
            <a:r>
              <a:rPr lang="en-US" b="1" dirty="0">
                <a:solidFill>
                  <a:srgbClr val="002060"/>
                </a:solidFill>
              </a:rPr>
              <a:t>National Center for Aviation Training </a:t>
            </a:r>
            <a:r>
              <a:rPr lang="en-US" dirty="0">
                <a:solidFill>
                  <a:srgbClr val="002060"/>
                </a:solidFill>
              </a:rPr>
              <a:t>built by Sedgwick County fuses Kansas’ aviation experience and expertise with cutting-edge instructional techniques and technology to forge a new educational standard.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WATC </a:t>
            </a:r>
            <a:r>
              <a:rPr lang="en-US" dirty="0">
                <a:solidFill>
                  <a:srgbClr val="002060"/>
                </a:solidFill>
              </a:rPr>
              <a:t>will provide opportunities for students in Aviation, Manufacturing and </a:t>
            </a:r>
            <a:r>
              <a:rPr lang="en-US" dirty="0" smtClean="0">
                <a:solidFill>
                  <a:srgbClr val="002060"/>
                </a:solidFill>
              </a:rPr>
              <a:t>Engineering, and a variety of other </a:t>
            </a:r>
            <a:r>
              <a:rPr lang="en-US" dirty="0">
                <a:solidFill>
                  <a:srgbClr val="002060"/>
                </a:solidFill>
              </a:rPr>
              <a:t>programs of study. </a:t>
            </a:r>
            <a:r>
              <a:rPr lang="en-US" b="1" dirty="0" smtClean="0">
                <a:solidFill>
                  <a:srgbClr val="002060"/>
                </a:solidFill>
              </a:rPr>
              <a:t>Realistically students could complete 30 – 50 college </a:t>
            </a:r>
            <a:r>
              <a:rPr lang="en-US" b="1" dirty="0">
                <a:solidFill>
                  <a:srgbClr val="002060"/>
                </a:solidFill>
              </a:rPr>
              <a:t>credit hours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prior to graduation from HS.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/>
              <a:t>USD 259 &amp; 262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1892911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N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1612" y="1907696"/>
            <a:ext cx="3228975" cy="472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2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2592"/>
            <a:ext cx="8839200" cy="10515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en-US" b="1" dirty="0" smtClean="0">
                <a:solidFill>
                  <a:schemeClr val="tx1"/>
                </a:solidFill>
              </a:rPr>
              <a:t>Partnerships: WATC &amp; USD 259/262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50959"/>
            <a:ext cx="9067800" cy="4173641"/>
          </a:xfr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endParaRPr lang="en-US" b="1" dirty="0"/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7200" b="1" dirty="0">
                <a:solidFill>
                  <a:schemeClr val="tx1"/>
                </a:solidFill>
              </a:rPr>
              <a:t>AVC 100-Aerospace Safety</a:t>
            </a:r>
            <a:r>
              <a:rPr lang="en-US" sz="7200" dirty="0">
                <a:solidFill>
                  <a:schemeClr val="tx1"/>
                </a:solidFill>
              </a:rPr>
              <a:t>				</a:t>
            </a:r>
            <a:r>
              <a:rPr lang="en-US" sz="7200" dirty="0" smtClean="0">
                <a:solidFill>
                  <a:schemeClr val="tx1"/>
                </a:solidFill>
              </a:rPr>
              <a:t>1 </a:t>
            </a:r>
            <a:r>
              <a:rPr lang="en-US" sz="7200" dirty="0">
                <a:solidFill>
                  <a:schemeClr val="tx1"/>
                </a:solidFill>
              </a:rPr>
              <a:t>Credit Hour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7200" b="1" dirty="0">
                <a:solidFill>
                  <a:schemeClr val="tx1"/>
                </a:solidFill>
              </a:rPr>
              <a:t>AVC </a:t>
            </a:r>
            <a:r>
              <a:rPr lang="en-US" sz="7200" b="1" dirty="0" smtClean="0">
                <a:solidFill>
                  <a:schemeClr val="tx1"/>
                </a:solidFill>
              </a:rPr>
              <a:t>101-Blue Print Reading</a:t>
            </a:r>
            <a:r>
              <a:rPr lang="en-US" sz="7200" dirty="0">
                <a:solidFill>
                  <a:schemeClr val="tx1"/>
                </a:solidFill>
              </a:rPr>
              <a:t>				</a:t>
            </a:r>
            <a:r>
              <a:rPr lang="en-US" sz="7200" dirty="0" smtClean="0">
                <a:solidFill>
                  <a:schemeClr val="tx1"/>
                </a:solidFill>
              </a:rPr>
              <a:t>2 Credit </a:t>
            </a:r>
            <a:r>
              <a:rPr lang="en-US" sz="7200" dirty="0">
                <a:solidFill>
                  <a:schemeClr val="tx1"/>
                </a:solidFill>
              </a:rPr>
              <a:t>Hours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7200" b="1" dirty="0">
                <a:solidFill>
                  <a:schemeClr val="tx1"/>
                </a:solidFill>
              </a:rPr>
              <a:t>AVC 102-Precision Instrument</a:t>
            </a:r>
            <a:r>
              <a:rPr lang="en-US" sz="7200" dirty="0">
                <a:solidFill>
                  <a:schemeClr val="tx1"/>
                </a:solidFill>
              </a:rPr>
              <a:t>			</a:t>
            </a:r>
            <a:r>
              <a:rPr lang="en-US" sz="7200" dirty="0" smtClean="0">
                <a:solidFill>
                  <a:schemeClr val="tx1"/>
                </a:solidFill>
              </a:rPr>
              <a:t>                  1 </a:t>
            </a:r>
            <a:r>
              <a:rPr lang="en-US" sz="7200" dirty="0">
                <a:solidFill>
                  <a:schemeClr val="tx1"/>
                </a:solidFill>
              </a:rPr>
              <a:t>Credit Hour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7200" b="1" dirty="0">
                <a:solidFill>
                  <a:schemeClr val="tx1"/>
                </a:solidFill>
              </a:rPr>
              <a:t>AVC 103-Geometric Dimension &amp; Tolerance</a:t>
            </a:r>
            <a:r>
              <a:rPr lang="en-US" sz="7200" dirty="0">
                <a:solidFill>
                  <a:schemeClr val="tx1"/>
                </a:solidFill>
              </a:rPr>
              <a:t>		</a:t>
            </a:r>
            <a:r>
              <a:rPr lang="en-US" sz="7200" dirty="0" smtClean="0">
                <a:solidFill>
                  <a:schemeClr val="tx1"/>
                </a:solidFill>
              </a:rPr>
              <a:t>	1 </a:t>
            </a:r>
            <a:r>
              <a:rPr lang="en-US" sz="7200" dirty="0">
                <a:solidFill>
                  <a:schemeClr val="tx1"/>
                </a:solidFill>
              </a:rPr>
              <a:t>Credit Hour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7200" b="1" dirty="0">
                <a:solidFill>
                  <a:schemeClr val="tx1"/>
                </a:solidFill>
              </a:rPr>
              <a:t>AVC 104-Quality Control Concepts</a:t>
            </a:r>
            <a:r>
              <a:rPr lang="en-US" sz="7200" dirty="0">
                <a:solidFill>
                  <a:schemeClr val="tx1"/>
                </a:solidFill>
              </a:rPr>
              <a:t>			</a:t>
            </a:r>
            <a:r>
              <a:rPr lang="en-US" sz="7200" dirty="0" smtClean="0">
                <a:solidFill>
                  <a:schemeClr val="tx1"/>
                </a:solidFill>
              </a:rPr>
              <a:t>	1 </a:t>
            </a:r>
            <a:r>
              <a:rPr lang="en-US" sz="7200" dirty="0">
                <a:solidFill>
                  <a:schemeClr val="tx1"/>
                </a:solidFill>
              </a:rPr>
              <a:t>Credit </a:t>
            </a:r>
            <a:r>
              <a:rPr lang="en-US" sz="7200" dirty="0" smtClean="0">
                <a:solidFill>
                  <a:schemeClr val="tx1"/>
                </a:solidFill>
              </a:rPr>
              <a:t>Hour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7200" b="1" dirty="0" smtClean="0">
                <a:solidFill>
                  <a:schemeClr val="tx1"/>
                </a:solidFill>
              </a:rPr>
              <a:t>AVC 105-Aircraft Familiarization</a:t>
            </a:r>
            <a:r>
              <a:rPr lang="en-US" sz="7200" dirty="0" smtClean="0">
                <a:solidFill>
                  <a:schemeClr val="tx1"/>
                </a:solidFill>
              </a:rPr>
              <a:t>				1 Credit Hour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7200" b="1" dirty="0" smtClean="0">
                <a:solidFill>
                  <a:schemeClr val="tx1"/>
                </a:solidFill>
              </a:rPr>
              <a:t>AVC </a:t>
            </a:r>
            <a:r>
              <a:rPr lang="en-US" sz="7200" b="1" dirty="0">
                <a:solidFill>
                  <a:schemeClr val="tx1"/>
                </a:solidFill>
              </a:rPr>
              <a:t>106-Aerospace Blueprint Reading</a:t>
            </a:r>
            <a:r>
              <a:rPr lang="en-US" sz="7200" dirty="0">
                <a:solidFill>
                  <a:schemeClr val="tx1"/>
                </a:solidFill>
              </a:rPr>
              <a:t>		</a:t>
            </a:r>
            <a:r>
              <a:rPr lang="en-US" sz="7200" dirty="0" smtClean="0">
                <a:solidFill>
                  <a:schemeClr val="tx1"/>
                </a:solidFill>
              </a:rPr>
              <a:t>                  2 </a:t>
            </a:r>
            <a:r>
              <a:rPr lang="en-US" sz="7200" dirty="0">
                <a:solidFill>
                  <a:schemeClr val="tx1"/>
                </a:solidFill>
              </a:rPr>
              <a:t>Credit Hours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7200" b="1" dirty="0">
                <a:solidFill>
                  <a:schemeClr val="tx1"/>
                </a:solidFill>
              </a:rPr>
              <a:t>AVC 107-Fundamentals for Aerospace Manufacturing</a:t>
            </a:r>
            <a:r>
              <a:rPr lang="en-US" sz="7200" dirty="0">
                <a:solidFill>
                  <a:schemeClr val="tx1"/>
                </a:solidFill>
              </a:rPr>
              <a:t>	</a:t>
            </a:r>
            <a:r>
              <a:rPr lang="en-US" sz="7200" dirty="0" smtClean="0">
                <a:solidFill>
                  <a:schemeClr val="tx1"/>
                </a:solidFill>
              </a:rPr>
              <a:t>	1 </a:t>
            </a:r>
            <a:r>
              <a:rPr lang="en-US" sz="7200" dirty="0">
                <a:solidFill>
                  <a:schemeClr val="tx1"/>
                </a:solidFill>
              </a:rPr>
              <a:t>Credit </a:t>
            </a:r>
            <a:r>
              <a:rPr lang="en-US" sz="7200" dirty="0" smtClean="0">
                <a:solidFill>
                  <a:schemeClr val="tx1"/>
                </a:solidFill>
              </a:rPr>
              <a:t> Hour</a:t>
            </a:r>
            <a:endParaRPr lang="en-US" sz="7200" dirty="0">
              <a:solidFill>
                <a:schemeClr val="tx1"/>
              </a:solidFill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7200" b="1" dirty="0">
                <a:solidFill>
                  <a:schemeClr val="tx1"/>
                </a:solidFill>
              </a:rPr>
              <a:t>AVC 108-Aircraft Systems &amp; Components</a:t>
            </a:r>
            <a:r>
              <a:rPr lang="en-US" sz="7200" dirty="0">
                <a:solidFill>
                  <a:schemeClr val="tx1"/>
                </a:solidFill>
              </a:rPr>
              <a:t>		</a:t>
            </a:r>
            <a:r>
              <a:rPr lang="en-US" sz="7200" dirty="0" smtClean="0">
                <a:solidFill>
                  <a:schemeClr val="tx1"/>
                </a:solidFill>
              </a:rPr>
              <a:t>	4 </a:t>
            </a:r>
            <a:r>
              <a:rPr lang="en-US" sz="7200" dirty="0">
                <a:solidFill>
                  <a:schemeClr val="tx1"/>
                </a:solidFill>
              </a:rPr>
              <a:t>Credit </a:t>
            </a:r>
            <a:r>
              <a:rPr lang="en-US" sz="7200" dirty="0" smtClean="0">
                <a:solidFill>
                  <a:schemeClr val="tx1"/>
                </a:solidFill>
              </a:rPr>
              <a:t>Hours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7200" b="1" dirty="0" smtClean="0">
                <a:solidFill>
                  <a:schemeClr val="tx1"/>
                </a:solidFill>
              </a:rPr>
              <a:t>CPU 101-Computer Applications (Optional</a:t>
            </a:r>
            <a:r>
              <a:rPr lang="en-US" sz="7200" dirty="0" smtClean="0">
                <a:solidFill>
                  <a:schemeClr val="tx1"/>
                </a:solidFill>
              </a:rPr>
              <a:t>)			</a:t>
            </a:r>
            <a:r>
              <a:rPr lang="en-US" sz="7200" u="sng" dirty="0" smtClean="0">
                <a:solidFill>
                  <a:schemeClr val="tx1"/>
                </a:solidFill>
              </a:rPr>
              <a:t>3 Credit Hours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chemeClr val="tx1"/>
                </a:solidFill>
              </a:rPr>
              <a:t>						                </a:t>
            </a:r>
            <a:r>
              <a:rPr lang="en-US" sz="7200" b="1" dirty="0" smtClean="0">
                <a:solidFill>
                  <a:schemeClr val="tx1"/>
                </a:solidFill>
              </a:rPr>
              <a:t>17 Credit Hours</a:t>
            </a:r>
            <a:endParaRPr lang="en-US" sz="7200" dirty="0">
              <a:solidFill>
                <a:schemeClr val="tx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6400" dirty="0" smtClean="0"/>
              <a:t>*Semester students </a:t>
            </a:r>
            <a:r>
              <a:rPr lang="en-US" sz="6400" dirty="0"/>
              <a:t>will attend class Monday-Friday from 7:30am-10:30 am </a:t>
            </a:r>
            <a:r>
              <a:rPr lang="en-US" sz="6400" dirty="0" smtClean="0"/>
              <a:t>OR Noon – 3:00.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/>
              <a:t>USD 259 &amp; 262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4" y="609153"/>
            <a:ext cx="762000" cy="9191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176284" y="1676398"/>
            <a:ext cx="873911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</a:rPr>
              <a:t>Aviation / Aerospace College </a:t>
            </a:r>
            <a:r>
              <a:rPr lang="en-US" sz="2400" b="1" u="sng" dirty="0">
                <a:solidFill>
                  <a:srgbClr val="002060"/>
                </a:solidFill>
              </a:rPr>
              <a:t>Core Schedule – Fall and Spring</a:t>
            </a:r>
          </a:p>
        </p:txBody>
      </p:sp>
    </p:spTree>
    <p:extLst>
      <p:ext uri="{BB962C8B-B14F-4D97-AF65-F5344CB8AC3E}">
        <p14:creationId xmlns:p14="http://schemas.microsoft.com/office/powerpoint/2010/main" val="15697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3152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WATC </a:t>
            </a:r>
            <a:r>
              <a:rPr lang="en-US" sz="2800" b="1" dirty="0" smtClean="0">
                <a:solidFill>
                  <a:schemeClr val="tx1"/>
                </a:solidFill>
              </a:rPr>
              <a:t>and SB 155: BLOCKS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7912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200" b="1" u="sng" dirty="0" smtClean="0">
                <a:solidFill>
                  <a:srgbClr val="002060"/>
                </a:solidFill>
              </a:rPr>
              <a:t>Allied Health College </a:t>
            </a:r>
            <a:r>
              <a:rPr lang="en-US" sz="6200" b="1" u="sng" dirty="0">
                <a:solidFill>
                  <a:srgbClr val="002060"/>
                </a:solidFill>
              </a:rPr>
              <a:t>Core Schedule – </a:t>
            </a:r>
            <a:r>
              <a:rPr lang="en-US" sz="6200" b="1" u="sng" dirty="0" smtClean="0">
                <a:solidFill>
                  <a:srgbClr val="002060"/>
                </a:solidFill>
              </a:rPr>
              <a:t>Fall and Spring</a:t>
            </a:r>
            <a:endParaRPr lang="en-US" sz="62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			</a:t>
            </a:r>
            <a:endParaRPr lang="en-US" dirty="0" smtClean="0"/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6000" b="1" dirty="0" smtClean="0">
                <a:solidFill>
                  <a:schemeClr val="tx1"/>
                </a:solidFill>
              </a:rPr>
              <a:t>Human Anatomy and Physiology (2 semesters) 	</a:t>
            </a:r>
            <a:r>
              <a:rPr lang="en-US" sz="6000" dirty="0" smtClean="0">
                <a:solidFill>
                  <a:schemeClr val="tx1"/>
                </a:solidFill>
              </a:rPr>
              <a:t>2.5 Credits</a:t>
            </a:r>
          </a:p>
          <a:p>
            <a:pPr marL="1130300" lvl="1" indent="-106363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sz="6000" i="1" dirty="0">
                <a:solidFill>
                  <a:schemeClr val="tx1"/>
                </a:solidFill>
              </a:rPr>
              <a:t> </a:t>
            </a:r>
            <a:r>
              <a:rPr lang="en-US" sz="4300" i="1" dirty="0" smtClean="0">
                <a:solidFill>
                  <a:schemeClr val="tx1"/>
                </a:solidFill>
              </a:rPr>
              <a:t>Taught at High School (50 Enrolled in Fall 2013 @VC)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6000" b="1" dirty="0" smtClean="0">
                <a:solidFill>
                  <a:schemeClr val="tx1"/>
                </a:solidFill>
              </a:rPr>
              <a:t>Computer Applications			</a:t>
            </a:r>
            <a:r>
              <a:rPr lang="en-US" sz="6000" dirty="0">
                <a:solidFill>
                  <a:schemeClr val="tx1"/>
                </a:solidFill>
              </a:rPr>
              <a:t>	</a:t>
            </a:r>
            <a:r>
              <a:rPr lang="en-US" sz="6000" dirty="0" smtClean="0">
                <a:solidFill>
                  <a:schemeClr val="tx1"/>
                </a:solidFill>
              </a:rPr>
              <a:t>3 Credits</a:t>
            </a:r>
            <a:endParaRPr lang="en-US" sz="6000" dirty="0">
              <a:solidFill>
                <a:schemeClr val="tx1"/>
              </a:solidFill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6000" b="1" dirty="0" smtClean="0">
                <a:solidFill>
                  <a:schemeClr val="tx1"/>
                </a:solidFill>
              </a:rPr>
              <a:t>Principles of Nutrition</a:t>
            </a:r>
            <a:r>
              <a:rPr lang="en-US" sz="6000" dirty="0">
                <a:solidFill>
                  <a:schemeClr val="tx1"/>
                </a:solidFill>
              </a:rPr>
              <a:t>	</a:t>
            </a:r>
            <a:r>
              <a:rPr lang="en-US" sz="6000" dirty="0" smtClean="0">
                <a:solidFill>
                  <a:schemeClr val="tx1"/>
                </a:solidFill>
              </a:rPr>
              <a:t>			3 Credits </a:t>
            </a:r>
            <a:endParaRPr lang="en-US" sz="6000" dirty="0">
              <a:solidFill>
                <a:schemeClr val="tx1"/>
              </a:solidFill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6000" b="1" dirty="0" smtClean="0">
                <a:solidFill>
                  <a:schemeClr val="tx1"/>
                </a:solidFill>
              </a:rPr>
              <a:t>Medical Terminology		</a:t>
            </a:r>
            <a:r>
              <a:rPr lang="en-US" sz="6000" dirty="0">
                <a:solidFill>
                  <a:schemeClr val="tx1"/>
                </a:solidFill>
              </a:rPr>
              <a:t>		</a:t>
            </a:r>
            <a:r>
              <a:rPr lang="en-US" sz="6000" dirty="0" smtClean="0">
                <a:solidFill>
                  <a:schemeClr val="tx1"/>
                </a:solidFill>
              </a:rPr>
              <a:t>3 Credits</a:t>
            </a:r>
            <a:endParaRPr lang="en-US" sz="6000" dirty="0">
              <a:solidFill>
                <a:schemeClr val="tx1"/>
              </a:solidFill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6000" b="1" dirty="0" smtClean="0">
                <a:solidFill>
                  <a:schemeClr val="tx1"/>
                </a:solidFill>
              </a:rPr>
              <a:t>First Aide and CPR	</a:t>
            </a:r>
            <a:r>
              <a:rPr lang="en-US" sz="6000" dirty="0">
                <a:solidFill>
                  <a:schemeClr val="tx1"/>
                </a:solidFill>
              </a:rPr>
              <a:t>				</a:t>
            </a:r>
            <a:r>
              <a:rPr lang="en-US" sz="6000" dirty="0" smtClean="0">
                <a:solidFill>
                  <a:schemeClr val="tx1"/>
                </a:solidFill>
              </a:rPr>
              <a:t>3 Credits</a:t>
            </a:r>
            <a:endParaRPr lang="en-US" sz="6000" dirty="0">
              <a:solidFill>
                <a:schemeClr val="tx1"/>
              </a:solidFill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6000" b="1" dirty="0" smtClean="0">
                <a:solidFill>
                  <a:schemeClr val="tx1"/>
                </a:solidFill>
              </a:rPr>
              <a:t>Emergency Preparedness/Diseases, Disorders </a:t>
            </a:r>
            <a:br>
              <a:rPr lang="en-US" sz="6000" b="1" dirty="0" smtClean="0">
                <a:solidFill>
                  <a:schemeClr val="tx1"/>
                </a:solidFill>
              </a:rPr>
            </a:br>
            <a:r>
              <a:rPr lang="en-US" sz="6000" b="1" dirty="0" smtClean="0">
                <a:solidFill>
                  <a:schemeClr val="tx1"/>
                </a:solidFill>
              </a:rPr>
              <a:t>and Diagnostic Procedures</a:t>
            </a:r>
            <a:r>
              <a:rPr lang="en-US" sz="6000" b="1" dirty="0">
                <a:solidFill>
                  <a:schemeClr val="tx1"/>
                </a:solidFill>
              </a:rPr>
              <a:t>	</a:t>
            </a:r>
            <a:r>
              <a:rPr lang="en-US" sz="6000" b="1" dirty="0" smtClean="0">
                <a:solidFill>
                  <a:schemeClr val="tx1"/>
                </a:solidFill>
              </a:rPr>
              <a:t>		</a:t>
            </a:r>
            <a:r>
              <a:rPr lang="en-US" sz="6000" dirty="0" smtClean="0">
                <a:solidFill>
                  <a:schemeClr val="tx1"/>
                </a:solidFill>
              </a:rPr>
              <a:t>3 Credits </a:t>
            </a:r>
            <a:r>
              <a:rPr lang="en-US" sz="6000" dirty="0">
                <a:solidFill>
                  <a:schemeClr val="tx1"/>
                </a:solidFill>
              </a:rPr>
              <a:t>							</a:t>
            </a:r>
            <a:r>
              <a:rPr lang="en-US" sz="6000" dirty="0" smtClean="0">
                <a:solidFill>
                  <a:schemeClr val="tx1"/>
                </a:solidFill>
              </a:rPr>
              <a:t>               ___________</a:t>
            </a:r>
            <a:endParaRPr lang="en-US" sz="6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tx1"/>
                </a:solidFill>
              </a:rPr>
              <a:t>						        </a:t>
            </a:r>
            <a:r>
              <a:rPr lang="en-US" sz="6000" dirty="0" smtClean="0">
                <a:solidFill>
                  <a:schemeClr val="tx1"/>
                </a:solidFill>
              </a:rPr>
              <a:t>    </a:t>
            </a:r>
            <a:r>
              <a:rPr lang="en-US" sz="6000" b="1" dirty="0" smtClean="0">
                <a:solidFill>
                  <a:schemeClr val="tx1"/>
                </a:solidFill>
              </a:rPr>
              <a:t>17.5 Credit Hours</a:t>
            </a:r>
            <a:endParaRPr lang="en-US" sz="6000" b="1" dirty="0">
              <a:solidFill>
                <a:schemeClr val="tx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2900" dirty="0" smtClean="0"/>
              <a:t>*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/>
              <a:t>USD 259 &amp; 262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4827"/>
            <a:ext cx="762000" cy="9191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7622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406916"/>
            <a:ext cx="8183880" cy="10058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WATC /SB 155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Concurrent/Dual Credit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2362200"/>
            <a:ext cx="4059283" cy="3657600"/>
          </a:xfr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</a:rPr>
              <a:t>Automotive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</a:rPr>
              <a:t>Allied Health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</a:rPr>
              <a:t>Aerostructures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</a:rPr>
              <a:t>Electro Mechanical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</a:rPr>
              <a:t>Business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</a:rPr>
              <a:t>Aviation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</a:rPr>
              <a:t>HVAC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</a:rPr>
              <a:t>Interior Design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smtClean="0">
                <a:solidFill>
                  <a:schemeClr val="tx1"/>
                </a:solidFill>
              </a:rPr>
              <a:t>(</a:t>
            </a:r>
            <a:r>
              <a:rPr lang="en-US" b="1" i="1" u="sng" dirty="0" smtClean="0">
                <a:solidFill>
                  <a:srgbClr val="FF0000"/>
                </a:solidFill>
              </a:rPr>
              <a:t>NEW</a:t>
            </a:r>
            <a:r>
              <a:rPr lang="en-US" b="1" u="sng" dirty="0">
                <a:solidFill>
                  <a:schemeClr val="tx1"/>
                </a:solidFill>
              </a:rPr>
              <a:t>)</a:t>
            </a:r>
            <a:endParaRPr lang="en-US" b="1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USD 259 &amp; 262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8" y="528627"/>
            <a:ext cx="762000" cy="9191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381000" y="1748135"/>
            <a:ext cx="8567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</a:rPr>
              <a:t>College Programs of Study – Fall and Spring: 9-15 credits</a:t>
            </a:r>
            <a:endParaRPr lang="en-US" sz="2400" b="1" u="sng" dirty="0">
              <a:solidFill>
                <a:srgbClr val="00206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76800" y="2286000"/>
            <a:ext cx="4059283" cy="3771226"/>
          </a:xfrm>
          <a:prstGeom prst="rect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000" b="1" u="sng" dirty="0" smtClean="0"/>
              <a:t>Mechanical Design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000" b="1" u="sng" dirty="0" smtClean="0"/>
              <a:t>Medical Assistant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000" b="1" u="sng" dirty="0" smtClean="0"/>
              <a:t>Machining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000" b="1" u="sng" dirty="0" smtClean="0"/>
              <a:t>Welding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000" b="1" u="sng" dirty="0"/>
              <a:t>CNA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000" b="1" u="sng" dirty="0" smtClean="0"/>
              <a:t>Composites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000" b="1" u="sng" dirty="0" smtClean="0"/>
              <a:t>CAM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000" b="1" u="sng" dirty="0" smtClean="0"/>
              <a:t>Robotics</a:t>
            </a:r>
            <a:r>
              <a:rPr lang="en-US" sz="2000" b="1" u="sng" dirty="0" smtClean="0">
                <a:solidFill>
                  <a:srgbClr val="002060"/>
                </a:solidFill>
              </a:rPr>
              <a:t> </a:t>
            </a:r>
            <a:r>
              <a:rPr lang="en-US" sz="2000" b="1" u="sng" dirty="0"/>
              <a:t>(</a:t>
            </a:r>
            <a:r>
              <a:rPr lang="en-US" sz="2000" b="1" i="1" u="sng" dirty="0" smtClean="0">
                <a:solidFill>
                  <a:srgbClr val="FF0000"/>
                </a:solidFill>
              </a:rPr>
              <a:t>NEW</a:t>
            </a:r>
            <a:r>
              <a:rPr lang="en-US" sz="2000" b="1" u="sng" dirty="0" smtClean="0"/>
              <a:t>)</a:t>
            </a:r>
            <a:endParaRPr lang="en-US" sz="2000" b="1" u="sng" dirty="0" smtClean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000" b="1" u="sng" dirty="0" smtClean="0"/>
              <a:t>IT Essentials </a:t>
            </a:r>
            <a:r>
              <a:rPr lang="en-US" sz="2000" b="1" u="sng" dirty="0"/>
              <a:t>(</a:t>
            </a:r>
            <a:r>
              <a:rPr lang="en-US" sz="2000" b="1" u="sng" dirty="0" smtClean="0">
                <a:solidFill>
                  <a:srgbClr val="FF0000"/>
                </a:solidFill>
              </a:rPr>
              <a:t>NEW</a:t>
            </a:r>
            <a:r>
              <a:rPr lang="en-US" sz="2000" b="1" u="sng" dirty="0"/>
              <a:t>)</a:t>
            </a:r>
            <a:endParaRPr lang="en-US" sz="2000" b="1" u="sng" dirty="0">
              <a:solidFill>
                <a:srgbClr val="002060"/>
              </a:solidFill>
            </a:endParaRPr>
          </a:p>
          <a:p>
            <a:endParaRPr lang="en-US" u="sng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9793" y="6057226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Note</a:t>
            </a:r>
            <a:r>
              <a:rPr lang="en-US" smtClean="0">
                <a:solidFill>
                  <a:schemeClr val="bg2">
                    <a:lumMod val="25000"/>
                  </a:schemeClr>
                </a:solidFill>
              </a:rPr>
              <a:t>: WATC ACE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Handout of </a:t>
            </a:r>
            <a:r>
              <a:rPr lang="en-US" smtClean="0">
                <a:solidFill>
                  <a:schemeClr val="bg2">
                    <a:lumMod val="25000"/>
                  </a:schemeClr>
                </a:solidFill>
              </a:rPr>
              <a:t>Fall Block 2014 including Steps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to Enrollment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3" y="490538"/>
            <a:ext cx="82581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05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13" y="457200"/>
            <a:ext cx="2356109" cy="810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4572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latin typeface="Pill Gothic 300mg Lt" pitchFamily="2" charset="0"/>
              </a:rPr>
              <a:t>Dual Credit at USD 259 High School Locations</a:t>
            </a:r>
            <a:endParaRPr lang="en-US" sz="3600" b="1" dirty="0">
              <a:latin typeface="Pill Gothic 300mg Lt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42900" y="1524000"/>
            <a:ext cx="8458200" cy="0"/>
          </a:xfrm>
          <a:prstGeom prst="line">
            <a:avLst/>
          </a:prstGeom>
          <a:ln>
            <a:solidFill>
              <a:srgbClr val="74CE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1676401"/>
            <a:ext cx="3886200" cy="298543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lvl="0" indent="-342900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Pill Gothic 300mg Lt" pitchFamily="2" charset="0"/>
              </a:rPr>
              <a:t>Automotive – </a:t>
            </a:r>
            <a:r>
              <a:rPr lang="en-US" sz="2400" i="1" dirty="0" smtClean="0">
                <a:latin typeface="Pill Gothic 300mg Lt" pitchFamily="2" charset="0"/>
              </a:rPr>
              <a:t>North &amp; South</a:t>
            </a:r>
          </a:p>
          <a:p>
            <a:pPr marL="342900" lvl="0" indent="-342900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Pill Gothic 300mg Lt" pitchFamily="2" charset="0"/>
              </a:rPr>
              <a:t>Auto Body - </a:t>
            </a:r>
            <a:r>
              <a:rPr lang="en-US" sz="2400" i="1" dirty="0" smtClean="0">
                <a:latin typeface="Pill Gothic 300mg Lt" pitchFamily="2" charset="0"/>
              </a:rPr>
              <a:t>South</a:t>
            </a:r>
          </a:p>
          <a:p>
            <a:pPr marL="342900" lvl="0" indent="-342900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Pill Gothic 300mg Lt" pitchFamily="2" charset="0"/>
              </a:rPr>
              <a:t>Construction – </a:t>
            </a:r>
            <a:r>
              <a:rPr lang="en-US" sz="2400" i="1" dirty="0" smtClean="0">
                <a:latin typeface="Pill Gothic 300mg Lt" pitchFamily="2" charset="0"/>
              </a:rPr>
              <a:t>(pending approval from KBOR</a:t>
            </a:r>
            <a:r>
              <a:rPr lang="en-US" sz="2400" dirty="0" smtClean="0">
                <a:latin typeface="Pill Gothic 300mg Lt" pitchFamily="2" charset="0"/>
              </a:rPr>
              <a:t>) </a:t>
            </a:r>
            <a:r>
              <a:rPr lang="en-US" sz="2400" i="1" dirty="0" smtClean="0">
                <a:latin typeface="Pill Gothic 300mg Lt" pitchFamily="2" charset="0"/>
              </a:rPr>
              <a:t>East, Heights, Northwest, &amp; South</a:t>
            </a:r>
          </a:p>
          <a:p>
            <a:pPr marL="342900" lvl="0" indent="-342900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Pill Gothic 300mg Lt" pitchFamily="2" charset="0"/>
              </a:rPr>
              <a:t>Machining – </a:t>
            </a:r>
            <a:r>
              <a:rPr lang="en-US" sz="2400" i="1" dirty="0" smtClean="0">
                <a:latin typeface="Pill Gothic 300mg Lt" pitchFamily="2" charset="0"/>
              </a:rPr>
              <a:t>(under development)</a:t>
            </a:r>
          </a:p>
          <a:p>
            <a:pPr marL="342900" lvl="0" indent="-342900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Pill Gothic 300mg Lt" pitchFamily="2" charset="0"/>
              </a:rPr>
              <a:t>Welding – </a:t>
            </a:r>
            <a:r>
              <a:rPr lang="en-US" sz="2400" i="1" dirty="0" smtClean="0">
                <a:latin typeface="Pill Gothic 300mg Lt" pitchFamily="2" charset="0"/>
              </a:rPr>
              <a:t>Heights &amp; West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3" r="10445"/>
          <a:stretch/>
        </p:blipFill>
        <p:spPr bwMode="auto">
          <a:xfrm>
            <a:off x="1674976" y="4567727"/>
            <a:ext cx="1982624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F:\Circle Presentation Photos\DSC_03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313" y="4567727"/>
            <a:ext cx="1267087" cy="18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r="20841" b="3925"/>
          <a:stretch/>
        </p:blipFill>
        <p:spPr>
          <a:xfrm>
            <a:off x="3788552" y="4567727"/>
            <a:ext cx="1352538" cy="1892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t="3240" b="14891"/>
          <a:stretch/>
        </p:blipFill>
        <p:spPr>
          <a:xfrm>
            <a:off x="228600" y="4567727"/>
            <a:ext cx="1332456" cy="18928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14800" y="1676401"/>
            <a:ext cx="4114800" cy="298543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lvl="0" indent="-342900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Pill Gothic 300mg Lt" pitchFamily="2" charset="0"/>
              </a:rPr>
              <a:t>CNA, CMA, HHA – </a:t>
            </a:r>
            <a:r>
              <a:rPr lang="en-US" sz="2400" i="1" dirty="0" smtClean="0">
                <a:latin typeface="Pill Gothic 300mg Lt" pitchFamily="2" charset="0"/>
              </a:rPr>
              <a:t>West and North</a:t>
            </a:r>
          </a:p>
          <a:p>
            <a:pPr marL="342900" lvl="0" indent="-342900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Pill Gothic 300mg Lt" pitchFamily="2" charset="0"/>
              </a:rPr>
              <a:t>Allied Health – </a:t>
            </a:r>
            <a:r>
              <a:rPr lang="en-US" sz="2400" i="1" dirty="0" smtClean="0">
                <a:latin typeface="Pill Gothic 300mg Lt" pitchFamily="2" charset="0"/>
              </a:rPr>
              <a:t>West and North</a:t>
            </a:r>
            <a:endParaRPr lang="en-US" sz="2400" dirty="0" smtClean="0">
              <a:latin typeface="Pill Gothic 300mg Lt" pitchFamily="2" charset="0"/>
            </a:endParaRPr>
          </a:p>
          <a:p>
            <a:pPr marL="342900" lvl="0" indent="-342900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Pill Gothic 300mg Lt" pitchFamily="2" charset="0"/>
              </a:rPr>
              <a:t>Aviation – </a:t>
            </a:r>
            <a:r>
              <a:rPr lang="en-US" sz="2400" i="1" dirty="0" smtClean="0">
                <a:latin typeface="Pill Gothic 300mg Lt" pitchFamily="2" charset="0"/>
              </a:rPr>
              <a:t>North and Northwest</a:t>
            </a:r>
          </a:p>
          <a:p>
            <a:pPr marL="342900" lvl="0" indent="-342900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Pill Gothic 300mg Lt" pitchFamily="2" charset="0"/>
              </a:rPr>
              <a:t>HVAC </a:t>
            </a:r>
            <a:r>
              <a:rPr lang="en-US" sz="2400" i="1" dirty="0" smtClean="0">
                <a:latin typeface="Pill Gothic 300mg Lt" pitchFamily="2" charset="0"/>
              </a:rPr>
              <a:t>(under development)</a:t>
            </a:r>
          </a:p>
          <a:p>
            <a:pPr marL="342900" lvl="0" indent="-342900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Pill Gothic 300mg Lt" pitchFamily="2" charset="0"/>
              </a:rPr>
              <a:t>OSHA 10 – </a:t>
            </a:r>
            <a:r>
              <a:rPr lang="en-US" sz="2400" i="1" dirty="0" smtClean="0">
                <a:latin typeface="Pill Gothic 300mg Lt" pitchFamily="2" charset="0"/>
              </a:rPr>
              <a:t>North and Northwest</a:t>
            </a:r>
          </a:p>
          <a:p>
            <a:pPr marL="342900" lvl="0" indent="-342900">
              <a:buClr>
                <a:srgbClr val="74CEE1"/>
              </a:buClr>
            </a:pPr>
            <a:endParaRPr lang="en-US" sz="2400" dirty="0" smtClean="0">
              <a:latin typeface="Pill Gothic 300mg Lt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1" t="3844" r="21028"/>
          <a:stretch/>
        </p:blipFill>
        <p:spPr>
          <a:xfrm>
            <a:off x="3746590" y="4563587"/>
            <a:ext cx="1816010" cy="1913413"/>
          </a:xfrm>
          <a:prstGeom prst="rect">
            <a:avLst/>
          </a:prstGeom>
        </p:spPr>
      </p:pic>
      <p:pic>
        <p:nvPicPr>
          <p:cNvPr id="15" name="Picture 6" descr="Welding, AA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r="6169"/>
          <a:stretch/>
        </p:blipFill>
        <p:spPr bwMode="auto">
          <a:xfrm>
            <a:off x="5638800" y="4572000"/>
            <a:ext cx="1905000" cy="18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3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4478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Post Secondary and Workforce Career Readiness Opportunities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E</a:t>
            </a:r>
            <a:r>
              <a:rPr lang="en-US" sz="3200" b="1" dirty="0" smtClean="0">
                <a:solidFill>
                  <a:schemeClr val="tx1"/>
                </a:solidFill>
              </a:rPr>
              <a:t>mergency &amp; Fire Management Services 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Hutchinson Community and USD 259 / 262 Schools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686800" cy="4038600"/>
          </a:xfrm>
        </p:spPr>
        <p:txBody>
          <a:bodyPr>
            <a:normAutofit fontScale="92500" lnSpcReduction="10000"/>
          </a:bodyPr>
          <a:lstStyle/>
          <a:p>
            <a:pPr marL="393700" lvl="1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i="1" u="sng" dirty="0" smtClean="0">
                <a:solidFill>
                  <a:srgbClr val="002060"/>
                </a:solidFill>
              </a:rPr>
              <a:t>Firefighting </a:t>
            </a:r>
            <a:r>
              <a:rPr lang="en-US" dirty="0" smtClean="0">
                <a:solidFill>
                  <a:srgbClr val="002060"/>
                </a:solidFill>
              </a:rPr>
              <a:t>(Receive college </a:t>
            </a:r>
            <a:r>
              <a:rPr lang="en-US" dirty="0">
                <a:solidFill>
                  <a:srgbClr val="002060"/>
                </a:solidFill>
              </a:rPr>
              <a:t>credit hours </a:t>
            </a:r>
            <a:r>
              <a:rPr lang="en-US" dirty="0" smtClean="0">
                <a:solidFill>
                  <a:srgbClr val="002060"/>
                </a:solidFill>
              </a:rPr>
              <a:t>and/or credentialed certificate program). These courses </a:t>
            </a:r>
            <a:r>
              <a:rPr lang="en-US" dirty="0">
                <a:solidFill>
                  <a:srgbClr val="002060"/>
                </a:solidFill>
              </a:rPr>
              <a:t>will meet for </a:t>
            </a:r>
            <a:r>
              <a:rPr lang="en-US" b="1" u="sng" dirty="0" smtClean="0">
                <a:solidFill>
                  <a:srgbClr val="002060"/>
                </a:solidFill>
              </a:rPr>
              <a:t>three </a:t>
            </a:r>
            <a:r>
              <a:rPr lang="en-US" b="1" u="sng" dirty="0">
                <a:solidFill>
                  <a:srgbClr val="002060"/>
                </a:solidFill>
              </a:rPr>
              <a:t> </a:t>
            </a:r>
            <a:r>
              <a:rPr lang="en-US" b="1" u="sng" dirty="0" smtClean="0">
                <a:solidFill>
                  <a:srgbClr val="002060"/>
                </a:solidFill>
              </a:rPr>
              <a:t>to five times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weekly.</a:t>
            </a:r>
            <a:endParaRPr lang="en-US" dirty="0">
              <a:solidFill>
                <a:srgbClr val="002060"/>
              </a:solidFill>
            </a:endParaRPr>
          </a:p>
          <a:p>
            <a:pPr marL="393700" lvl="1" indent="0">
              <a:buNone/>
            </a:pP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736600" lvl="1" indent="-342900">
              <a:buClr>
                <a:schemeClr val="accent4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Introduction to LPSS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3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Credit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Hours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736600" lvl="1" indent="-342900">
              <a:buClr>
                <a:schemeClr val="accent4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Firefighting 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1		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3 Credit Hours</a:t>
            </a:r>
          </a:p>
          <a:p>
            <a:pPr marL="736600" lvl="1" indent="-342900">
              <a:buClr>
                <a:schemeClr val="accent4"/>
              </a:buClr>
              <a:buFont typeface="Wingdings" pitchFamily="2" charset="2"/>
              <a:buChar char="q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Firefighting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2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		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3.5 Credit Hours</a:t>
            </a:r>
          </a:p>
          <a:p>
            <a:pPr marL="736600" lvl="1" indent="-342900">
              <a:buClr>
                <a:schemeClr val="accent4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LPSS Internship 		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High School Credit  .5-2.0  hrs.</a:t>
            </a:r>
          </a:p>
          <a:p>
            <a:pPr marL="393700" lvl="1" indent="0">
              <a:buNone/>
            </a:pPr>
            <a:endParaRPr lang="en-US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93700" lvl="1" indent="0">
              <a:buNone/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Note: Dual/concurrent credit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will be awarded to VC students enrolled 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in E &amp; FMS Courses.</a:t>
            </a:r>
            <a:endParaRPr lang="en-US" sz="1400" dirty="0"/>
          </a:p>
          <a:p>
            <a:pPr marL="736600" lvl="1" indent="-342900">
              <a:buFont typeface="Wingdings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/>
              <a:t>USD 259 &amp; 262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20554" cy="540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67600" y="6610350"/>
            <a:ext cx="1219200" cy="247650"/>
          </a:xfrm>
        </p:spPr>
        <p:txBody>
          <a:bodyPr/>
          <a:lstStyle/>
          <a:p>
            <a:r>
              <a:rPr lang="en-US" sz="1200" dirty="0"/>
              <a:t>USD 259 &amp; 262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4478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Post Secondary and Workforce Career Readiness Opportunities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Manufacturing Production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Hutchinson Community College &amp; NHS Brook’s Regional Center Valley </a:t>
            </a:r>
            <a:r>
              <a:rPr lang="en-US" sz="2400" b="1" dirty="0">
                <a:solidFill>
                  <a:schemeClr val="tx1"/>
                </a:solidFill>
              </a:rPr>
              <a:t>Center 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686800" cy="4038600"/>
          </a:xfrm>
        </p:spPr>
        <p:txBody>
          <a:bodyPr>
            <a:normAutofit/>
          </a:bodyPr>
          <a:lstStyle/>
          <a:p>
            <a:pPr marL="393700" lvl="1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i="1" u="sng" dirty="0" smtClean="0">
                <a:solidFill>
                  <a:srgbClr val="002060"/>
                </a:solidFill>
              </a:rPr>
              <a:t>Welding Technology 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(Receive college </a:t>
            </a:r>
            <a:r>
              <a:rPr lang="en-US" dirty="0">
                <a:solidFill>
                  <a:srgbClr val="002060"/>
                </a:solidFill>
              </a:rPr>
              <a:t>credit hours </a:t>
            </a:r>
            <a:r>
              <a:rPr lang="en-US" dirty="0" smtClean="0">
                <a:solidFill>
                  <a:srgbClr val="002060"/>
                </a:solidFill>
              </a:rPr>
              <a:t>and/or credentialed certificate program). These courses </a:t>
            </a:r>
            <a:r>
              <a:rPr lang="en-US" dirty="0">
                <a:solidFill>
                  <a:srgbClr val="002060"/>
                </a:solidFill>
              </a:rPr>
              <a:t>will meet for </a:t>
            </a:r>
            <a:r>
              <a:rPr lang="en-US" b="1" u="sng" dirty="0" smtClean="0">
                <a:solidFill>
                  <a:srgbClr val="002060"/>
                </a:solidFill>
              </a:rPr>
              <a:t>three or four </a:t>
            </a:r>
            <a:r>
              <a:rPr lang="en-US" dirty="0">
                <a:solidFill>
                  <a:srgbClr val="002060"/>
                </a:solidFill>
              </a:rPr>
              <a:t>consecutive periods daily.</a:t>
            </a:r>
          </a:p>
          <a:p>
            <a:pPr marL="393700" lvl="1" indent="0">
              <a:buNone/>
            </a:pP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736600" lvl="1" indent="-342900">
              <a:buClr>
                <a:schemeClr val="accent4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Welding Technology 1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6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Credit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Hours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736600" lvl="1" indent="-342900">
              <a:buClr>
                <a:schemeClr val="accent4"/>
              </a:buCl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Welding Technology 2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6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Credit Hours</a:t>
            </a:r>
          </a:p>
          <a:p>
            <a:pPr marL="393700" lvl="1" indent="0">
              <a:buNone/>
            </a:pPr>
            <a:endParaRPr lang="en-US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93700" lvl="1" indent="0">
              <a:buNone/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Dual/concurrent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credit will be awarded to VC students enrolled 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for Manufacturing/Production Courses.</a:t>
            </a:r>
            <a:endParaRPr lang="en-US" sz="1400" dirty="0"/>
          </a:p>
          <a:p>
            <a:pPr marL="736600" lvl="1" indent="-342900">
              <a:buFont typeface="Wingdings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/>
              <a:t>USD 259 &amp; 262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/>
              <a:t>USD 259 &amp; 262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978455"/>
            <a:ext cx="8001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0900" lvl="1" indent="-457200">
              <a:buClr>
                <a:schemeClr val="accent4"/>
              </a:buClr>
              <a:buFont typeface="Wingdings" pitchFamily="2" charset="2"/>
              <a:buChar char="q"/>
            </a:pPr>
            <a:r>
              <a:rPr lang="en-US" sz="2400" b="1" u="sng" dirty="0" smtClean="0">
                <a:solidFill>
                  <a:srgbClr val="002060"/>
                </a:solidFill>
              </a:rPr>
              <a:t>2014 College and </a:t>
            </a:r>
            <a:r>
              <a:rPr lang="en-US" sz="2400" b="1" u="sng" dirty="0">
                <a:solidFill>
                  <a:srgbClr val="002060"/>
                </a:solidFill>
              </a:rPr>
              <a:t>Career Readiness – </a:t>
            </a:r>
            <a:r>
              <a:rPr lang="en-US" sz="2400" b="1" u="sng" dirty="0" smtClean="0">
                <a:solidFill>
                  <a:srgbClr val="002060"/>
                </a:solidFill>
              </a:rPr>
              <a:t>Spring/Second Semester Student Participation</a:t>
            </a:r>
            <a:endParaRPr lang="en-US" sz="2400" b="1" u="sng" dirty="0">
              <a:solidFill>
                <a:srgbClr val="002060"/>
              </a:solidFill>
            </a:endParaRPr>
          </a:p>
          <a:p>
            <a:pPr marL="736600" lvl="1" indent="-342900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College Credit English		</a:t>
            </a:r>
            <a:r>
              <a:rPr lang="en-US" dirty="0" smtClean="0">
                <a:solidFill>
                  <a:srgbClr val="002060"/>
                </a:solidFill>
              </a:rPr>
              <a:t>	36</a:t>
            </a: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WATC/WSU@VCHS</a:t>
            </a:r>
            <a:endParaRPr lang="en-US" dirty="0">
              <a:solidFill>
                <a:srgbClr val="002060"/>
              </a:solidFill>
            </a:endParaRPr>
          </a:p>
          <a:p>
            <a:pPr marL="736600" lvl="1" indent="-342900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College </a:t>
            </a:r>
            <a:r>
              <a:rPr lang="en-US" dirty="0">
                <a:solidFill>
                  <a:srgbClr val="002060"/>
                </a:solidFill>
              </a:rPr>
              <a:t>Speech			</a:t>
            </a:r>
            <a:r>
              <a:rPr lang="en-US" dirty="0" smtClean="0">
                <a:solidFill>
                  <a:srgbClr val="002060"/>
                </a:solidFill>
              </a:rPr>
              <a:t>43</a:t>
            </a:r>
            <a:r>
              <a:rPr lang="en-US" dirty="0">
                <a:solidFill>
                  <a:srgbClr val="002060"/>
                </a:solidFill>
              </a:rPr>
              <a:t>	WATC/WSU@VCHS</a:t>
            </a:r>
          </a:p>
          <a:p>
            <a:pPr marL="736600" lvl="1" indent="-342900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College </a:t>
            </a:r>
            <a:r>
              <a:rPr lang="en-US" dirty="0">
                <a:solidFill>
                  <a:srgbClr val="002060"/>
                </a:solidFill>
              </a:rPr>
              <a:t>Algebra			</a:t>
            </a:r>
            <a:r>
              <a:rPr lang="en-US" dirty="0" smtClean="0">
                <a:solidFill>
                  <a:srgbClr val="002060"/>
                </a:solidFill>
              </a:rPr>
              <a:t>15</a:t>
            </a:r>
            <a:r>
              <a:rPr lang="en-US" dirty="0">
                <a:solidFill>
                  <a:srgbClr val="002060"/>
                </a:solidFill>
              </a:rPr>
              <a:t>	WATC/WSU@VCHS</a:t>
            </a:r>
          </a:p>
          <a:p>
            <a:pPr marL="736600" lvl="1" indent="-342900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College </a:t>
            </a:r>
            <a:r>
              <a:rPr lang="en-US" dirty="0">
                <a:solidFill>
                  <a:srgbClr val="002060"/>
                </a:solidFill>
              </a:rPr>
              <a:t>Pre-Calculus 		</a:t>
            </a:r>
            <a:r>
              <a:rPr lang="en-US" dirty="0" smtClean="0">
                <a:solidFill>
                  <a:srgbClr val="002060"/>
                </a:solidFill>
              </a:rPr>
              <a:t>	57</a:t>
            </a:r>
            <a:r>
              <a:rPr lang="en-US" dirty="0">
                <a:solidFill>
                  <a:srgbClr val="002060"/>
                </a:solidFill>
              </a:rPr>
              <a:t>	WATC/WSU@VCHS</a:t>
            </a:r>
          </a:p>
          <a:p>
            <a:pPr marL="736600" lvl="1" indent="-342900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College Study/Fire Science</a:t>
            </a:r>
            <a:r>
              <a:rPr lang="en-US" dirty="0">
                <a:solidFill>
                  <a:srgbClr val="002060"/>
                </a:solidFill>
              </a:rPr>
              <a:t>		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5</a:t>
            </a:r>
            <a:r>
              <a:rPr lang="en-US" dirty="0" smtClean="0">
                <a:solidFill>
                  <a:srgbClr val="002060"/>
                </a:solidFill>
              </a:rPr>
              <a:t>               @Maize/HCC/WATC</a:t>
            </a:r>
            <a:endParaRPr lang="en-US" dirty="0">
              <a:solidFill>
                <a:srgbClr val="002060"/>
              </a:solidFill>
            </a:endParaRPr>
          </a:p>
          <a:p>
            <a:pPr marL="736600" lvl="1" indent="-342900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College Welding </a:t>
            </a:r>
            <a:r>
              <a:rPr lang="en-US" dirty="0">
                <a:solidFill>
                  <a:srgbClr val="002060"/>
                </a:solidFill>
              </a:rPr>
              <a:t>		</a:t>
            </a:r>
            <a:r>
              <a:rPr lang="en-US" dirty="0" smtClean="0">
                <a:solidFill>
                  <a:srgbClr val="002060"/>
                </a:solidFill>
              </a:rPr>
              <a:t> 	  1</a:t>
            </a: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@Newton/HCC</a:t>
            </a:r>
          </a:p>
          <a:p>
            <a:pPr marL="736600" lvl="1" indent="-342900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College </a:t>
            </a:r>
            <a:r>
              <a:rPr lang="en-US" dirty="0" smtClean="0">
                <a:solidFill>
                  <a:srgbClr val="002060"/>
                </a:solidFill>
              </a:rPr>
              <a:t>Business Education	</a:t>
            </a:r>
            <a:r>
              <a:rPr lang="en-US" dirty="0">
                <a:solidFill>
                  <a:srgbClr val="002060"/>
                </a:solidFill>
              </a:rPr>
              <a:t>	  3	@</a:t>
            </a:r>
            <a:r>
              <a:rPr lang="en-US" dirty="0" smtClean="0">
                <a:solidFill>
                  <a:srgbClr val="002060"/>
                </a:solidFill>
              </a:rPr>
              <a:t>WATC\</a:t>
            </a:r>
          </a:p>
          <a:p>
            <a:pPr marL="736600" lvl="1" indent="-342900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College Auto Service Technology	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3	@WATC</a:t>
            </a:r>
          </a:p>
          <a:p>
            <a:pPr marL="736600" lvl="1" indent="-342900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College </a:t>
            </a:r>
            <a:r>
              <a:rPr lang="en-US" dirty="0" smtClean="0">
                <a:solidFill>
                  <a:srgbClr val="002060"/>
                </a:solidFill>
              </a:rPr>
              <a:t>Aviation Tech/ HVAC/Welding</a:t>
            </a:r>
            <a:r>
              <a:rPr lang="en-US" dirty="0">
                <a:solidFill>
                  <a:srgbClr val="002060"/>
                </a:solidFill>
              </a:rPr>
              <a:t>	  3	@</a:t>
            </a:r>
            <a:r>
              <a:rPr lang="en-US" dirty="0" smtClean="0">
                <a:solidFill>
                  <a:srgbClr val="002060"/>
                </a:solidFill>
              </a:rPr>
              <a:t>WATC</a:t>
            </a:r>
            <a:endParaRPr lang="en-US" dirty="0">
              <a:solidFill>
                <a:srgbClr val="002060"/>
              </a:solidFill>
            </a:endParaRPr>
          </a:p>
          <a:p>
            <a:pPr marL="736600" lvl="1" indent="-342900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College Human Anatomy &amp; Phys. </a:t>
            </a: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51</a:t>
            </a: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WATC@VCHS</a:t>
            </a:r>
            <a:endParaRPr lang="en-US" dirty="0">
              <a:solidFill>
                <a:srgbClr val="002060"/>
              </a:solidFill>
            </a:endParaRPr>
          </a:p>
          <a:p>
            <a:pPr marL="736600" lvl="1" indent="-342900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College Computer Aided Manf.</a:t>
            </a: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	10</a:t>
            </a: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WATC@VCHS</a:t>
            </a:r>
            <a:r>
              <a:rPr lang="en-US" dirty="0">
                <a:solidFill>
                  <a:srgbClr val="002060"/>
                </a:solidFill>
              </a:rPr>
              <a:t>	</a:t>
            </a:r>
          </a:p>
          <a:p>
            <a:pPr marL="736600" lvl="1" indent="-342900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College Allied Health C.N.A/CMA </a:t>
            </a: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  3</a:t>
            </a: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@WATC</a:t>
            </a:r>
          </a:p>
          <a:p>
            <a:pPr marL="736600" lvl="1" indent="-342900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Career Residential Carpentry	</a:t>
            </a:r>
            <a:r>
              <a:rPr lang="en-US" dirty="0" smtClean="0">
                <a:solidFill>
                  <a:srgbClr val="002060"/>
                </a:solidFill>
              </a:rPr>
              <a:t>	11</a:t>
            </a: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HCC@VCHS</a:t>
            </a:r>
            <a:endParaRPr lang="en-US" dirty="0">
              <a:solidFill>
                <a:srgbClr val="002060"/>
              </a:solidFill>
            </a:endParaRPr>
          </a:p>
          <a:p>
            <a:pPr marL="736600" lvl="1" indent="-342900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College Transportation/Auto Tech</a:t>
            </a: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30</a:t>
            </a: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WATC@VCHS</a:t>
            </a:r>
            <a:endParaRPr lang="en-US" dirty="0">
              <a:solidFill>
                <a:srgbClr val="002060"/>
              </a:solidFill>
            </a:endParaRPr>
          </a:p>
          <a:p>
            <a:pPr marL="736600" lvl="1" indent="-342900">
              <a:buClr>
                <a:schemeClr val="accent4"/>
              </a:buClr>
              <a:buFont typeface="Wingdings" pitchFamily="2" charset="2"/>
              <a:buChar char="ü"/>
            </a:pPr>
            <a:r>
              <a:rPr lang="en-US" u="sng" dirty="0" smtClean="0">
                <a:solidFill>
                  <a:srgbClr val="002060"/>
                </a:solidFill>
              </a:rPr>
              <a:t>C.N.A Hybrid—16 weeks	</a:t>
            </a:r>
            <a:r>
              <a:rPr lang="en-US" u="sng" dirty="0">
                <a:solidFill>
                  <a:srgbClr val="002060"/>
                </a:solidFill>
              </a:rPr>
              <a:t>	</a:t>
            </a:r>
            <a:r>
              <a:rPr lang="en-US" u="sng" dirty="0" smtClean="0">
                <a:solidFill>
                  <a:srgbClr val="002060"/>
                </a:solidFill>
              </a:rPr>
              <a:t>19</a:t>
            </a:r>
            <a:r>
              <a:rPr lang="en-US" u="sng" dirty="0">
                <a:solidFill>
                  <a:srgbClr val="002060"/>
                </a:solidFill>
              </a:rPr>
              <a:t>	</a:t>
            </a:r>
            <a:r>
              <a:rPr lang="en-US" u="sng" dirty="0" smtClean="0">
                <a:solidFill>
                  <a:srgbClr val="002060"/>
                </a:solidFill>
              </a:rPr>
              <a:t>WATC@VCHS</a:t>
            </a:r>
            <a:endParaRPr lang="en-US" u="sng" dirty="0">
              <a:solidFill>
                <a:srgbClr val="002060"/>
              </a:solidFill>
            </a:endParaRPr>
          </a:p>
          <a:p>
            <a:pPr marL="393700" lvl="1" indent="0">
              <a:buNone/>
            </a:pPr>
            <a:r>
              <a:rPr lang="en-US" sz="2400" b="1" i="1" dirty="0"/>
              <a:t>Total Student Participation</a:t>
            </a:r>
            <a:r>
              <a:rPr lang="en-US" sz="2400" i="1" dirty="0"/>
              <a:t>  </a:t>
            </a:r>
            <a:r>
              <a:rPr lang="en-US" sz="2800" b="1" i="1" dirty="0" smtClean="0"/>
              <a:t>290 </a:t>
            </a:r>
            <a:r>
              <a:rPr lang="en-US" sz="2400" i="1" dirty="0" smtClean="0"/>
              <a:t>  </a:t>
            </a:r>
            <a:r>
              <a:rPr lang="en-US" sz="1600" b="1" i="1" u="sng" dirty="0"/>
              <a:t>(increase +</a:t>
            </a:r>
            <a:r>
              <a:rPr lang="en-US" sz="1600" b="1" i="1" u="sng" dirty="0" smtClean="0"/>
              <a:t>105 over FS  </a:t>
            </a:r>
            <a:r>
              <a:rPr lang="en-US" sz="1600" b="1" i="1" u="sng" dirty="0"/>
              <a:t>(</a:t>
            </a:r>
            <a:r>
              <a:rPr lang="en-US" sz="1200" b="1" i="1" u="sng" dirty="0" smtClean="0"/>
              <a:t>2013-14) </a:t>
            </a:r>
            <a:endParaRPr lang="en-US" sz="1200" b="1" i="1" u="sng" dirty="0"/>
          </a:p>
          <a:p>
            <a:pPr marL="393700" lvl="1" indent="0">
              <a:buNone/>
            </a:pPr>
            <a:r>
              <a:rPr lang="en-US" sz="1200" b="1" i="1" u="sng" dirty="0"/>
              <a:t>Most Courses OFFERED for CONCURRENT CREDIT  3 College </a:t>
            </a:r>
            <a:r>
              <a:rPr lang="en-US" sz="1200" b="1" i="1" u="sng" dirty="0" smtClean="0"/>
              <a:t>Hrs. </a:t>
            </a:r>
            <a:r>
              <a:rPr lang="en-US" sz="1200" b="1" i="1" u="sng" dirty="0"/>
              <a:t>= .5 HS Dual Credit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9368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College Study, Concurrent Credit, &amp; SB 155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41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457200"/>
            <a:ext cx="914400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         Valley Center USD 262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         Credit &amp; Tuition BENEFIT-SPRING 2014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896" y="3429000"/>
            <a:ext cx="5334000" cy="304800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buClr>
                <a:schemeClr val="accent4"/>
              </a:buCl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</a:rPr>
              <a:t>Total Tuition Hours Available to be Earned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            </a:t>
            </a:r>
            <a:r>
              <a:rPr lang="en-US" sz="5400" b="1" dirty="0" smtClean="0">
                <a:solidFill>
                  <a:schemeClr val="tx1"/>
                </a:solidFill>
              </a:rPr>
              <a:t>1000</a:t>
            </a:r>
          </a:p>
          <a:p>
            <a:pPr>
              <a:buClr>
                <a:schemeClr val="accent4"/>
              </a:buCl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</a:rPr>
              <a:t>Total Dollar Savings in Tuition and Fees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    </a:t>
            </a:r>
            <a:r>
              <a:rPr lang="en-US" sz="5400" b="1" dirty="0" smtClean="0">
                <a:solidFill>
                  <a:schemeClr val="tx1"/>
                </a:solidFill>
              </a:rPr>
              <a:t>$205,000</a:t>
            </a:r>
            <a:endParaRPr lang="en-US" sz="5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/>
              <a:t>USD 259 &amp; 262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5196" y="1752600"/>
            <a:ext cx="739140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Total College Credits and Tuition/Fee Cost Savings to Parents, Students, District, and Community as a result of Senate Bill 155 and WATC Reduced Tuition Fee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8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Credentialing &amp; SB 155 Reimbursement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9144000" cy="4876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CREDENTIALS Available For Students </a:t>
            </a:r>
            <a:r>
              <a:rPr lang="en-US" sz="2800" b="1" u="sng" dirty="0" smtClean="0">
                <a:solidFill>
                  <a:srgbClr val="002060"/>
                </a:solidFill>
              </a:rPr>
              <a:t>/Number Earned x $1K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2060"/>
                </a:solidFill>
              </a:rPr>
              <a:t>AWS </a:t>
            </a:r>
            <a:r>
              <a:rPr lang="en-US" sz="2400" dirty="0" smtClean="0">
                <a:solidFill>
                  <a:srgbClr val="002060"/>
                </a:solidFill>
              </a:rPr>
              <a:t>— </a:t>
            </a:r>
            <a:r>
              <a:rPr lang="en-US" sz="2200" dirty="0" smtClean="0">
                <a:solidFill>
                  <a:srgbClr val="002060"/>
                </a:solidFill>
              </a:rPr>
              <a:t>Welding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2060"/>
                </a:solidFill>
              </a:rPr>
              <a:t>C.N.A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smtClean="0">
                <a:solidFill>
                  <a:srgbClr val="002060"/>
                </a:solidFill>
              </a:rPr>
              <a:t>— Nurse Assistants and Orderlies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MSSC/CPT — Manufacturing Skills Standards Council/Certified Production Tech.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ASE — Automotive Service Excellence – 4 Areas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HVAC/ICE/NCCER/NATE — Heating, Air Conditioning Technician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MTA — Microsoft  Technology Associate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NCCER — National Center for Construction Education &amp; Research Level 1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SB 155 Reimbursement from Post-Secondary Partners </a:t>
            </a:r>
            <a:r>
              <a:rPr lang="en-US" sz="2800" b="1" u="sng" dirty="0" smtClean="0">
                <a:solidFill>
                  <a:srgbClr val="002060"/>
                </a:solidFill>
              </a:rPr>
              <a:t>/Tuition $$$ x .75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2060"/>
                </a:solidFill>
              </a:rPr>
              <a:t>Courses include: NCCER, Automotive Tech, CAM, Human Anatomy &amp; Physiology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/>
              <a:t>USD 259 &amp; 262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5" y="762000"/>
            <a:ext cx="8915400" cy="990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Thank you for Your Participation Today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24384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002060"/>
                </a:solidFill>
              </a:rPr>
              <a:t>How Else Can We HELP </a:t>
            </a:r>
            <a:r>
              <a:rPr lang="en-US" sz="12500" dirty="0" smtClean="0">
                <a:solidFill>
                  <a:srgbClr val="0070C0"/>
                </a:solidFill>
                <a:latin typeface="Adobe Kaiti Std R" pitchFamily="18" charset="-128"/>
                <a:ea typeface="Adobe Kaiti Std R" pitchFamily="18" charset="-128"/>
              </a:rPr>
              <a:t>YOU</a:t>
            </a:r>
            <a:endParaRPr lang="en-US" sz="125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/>
              <a:t>USD 259 &amp; </a:t>
            </a:r>
            <a:r>
              <a:rPr lang="en-US" sz="1200" dirty="0" smtClean="0"/>
              <a:t>262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Questions or Need Additional Information? Contact!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/>
              <a:t>USD 259 &amp; 262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9372600" cy="487680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Jim Means, </a:t>
            </a:r>
            <a:r>
              <a:rPr lang="en-US" dirty="0" smtClean="0">
                <a:solidFill>
                  <a:srgbClr val="002060"/>
                </a:solidFill>
                <a:latin typeface="Century Gothic" pitchFamily="34" charset="0"/>
              </a:rPr>
              <a:t>Executive Director  of CTE</a:t>
            </a: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Career and Technical Education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Wichita Public </a:t>
            </a:r>
            <a:r>
              <a:rPr lang="en-US" dirty="0" smtClean="0">
                <a:solidFill>
                  <a:srgbClr val="002060"/>
                </a:solidFill>
                <a:latin typeface="Century Gothic" pitchFamily="34" charset="0"/>
              </a:rPr>
              <a:t>Schools/USD 259</a:t>
            </a: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u="sng" dirty="0" smtClean="0">
                <a:latin typeface="Century Gothic" pitchFamily="34" charset="0"/>
              </a:rPr>
              <a:t>jmeans@usd259.net</a:t>
            </a:r>
            <a:endParaRPr lang="en-US" u="sng" dirty="0">
              <a:latin typeface="Century Gothic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solidFill>
                  <a:srgbClr val="002060"/>
                </a:solidFill>
                <a:latin typeface="Century Gothic" pitchFamily="34" charset="0"/>
              </a:rPr>
              <a:t>316.973.4511</a:t>
            </a:r>
          </a:p>
          <a:p>
            <a:pPr marL="0" indent="0">
              <a:spcAft>
                <a:spcPts val="0"/>
              </a:spcAft>
              <a:buNone/>
            </a:pPr>
            <a:endParaRPr lang="en-US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Diann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Faflick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latin typeface="Century Gothic" pitchFamily="34" charset="0"/>
              </a:rPr>
              <a:t>Career Facilitator</a:t>
            </a: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Career and Technical Education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Wichita Public </a:t>
            </a:r>
            <a:r>
              <a:rPr lang="en-US" dirty="0" smtClean="0">
                <a:solidFill>
                  <a:srgbClr val="002060"/>
                </a:solidFill>
                <a:latin typeface="Century Gothic" pitchFamily="34" charset="0"/>
              </a:rPr>
              <a:t>Schools/USD 259</a:t>
            </a: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u="sng" dirty="0">
                <a:latin typeface="Century Gothic" pitchFamily="34" charset="0"/>
              </a:rPr>
              <a:t>dfaflick@usd259.net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solidFill>
                  <a:srgbClr val="002060"/>
                </a:solidFill>
                <a:latin typeface="Century Gothic" pitchFamily="34" charset="0"/>
              </a:rPr>
              <a:t>316.973.4511</a:t>
            </a: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341313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PJ Reilly, </a:t>
            </a: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entury Gothic" pitchFamily="34" charset="0"/>
              </a:rPr>
              <a:t>District Director CCR/CTE/Adult Learning</a:t>
            </a: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marL="341313" indent="0">
              <a:spcAft>
                <a:spcPts val="0"/>
              </a:spcAft>
              <a:buNone/>
            </a:pPr>
            <a:r>
              <a:rPr lang="en-US" dirty="0" smtClean="0">
                <a:solidFill>
                  <a:srgbClr val="002060"/>
                </a:solidFill>
                <a:latin typeface="Century Gothic" pitchFamily="34" charset="0"/>
              </a:rPr>
              <a:t>Valley Center Schools/USD 262</a:t>
            </a: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marL="341313" indent="0">
              <a:spcAft>
                <a:spcPts val="0"/>
              </a:spcAft>
              <a:buNone/>
            </a:pPr>
            <a:r>
              <a:rPr lang="en-US" u="sng" dirty="0" smtClean="0">
                <a:latin typeface="Century Gothic" pitchFamily="34" charset="0"/>
              </a:rPr>
              <a:t>PJ.Reilly@usd262.net</a:t>
            </a:r>
            <a:endParaRPr lang="en-US" u="sng" dirty="0">
              <a:latin typeface="Century Gothic" pitchFamily="34" charset="0"/>
            </a:endParaRPr>
          </a:p>
          <a:p>
            <a:pPr marL="341313" indent="0">
              <a:spcAft>
                <a:spcPts val="0"/>
              </a:spcAft>
              <a:buNone/>
            </a:pPr>
            <a:r>
              <a:rPr lang="en-US" dirty="0" smtClean="0">
                <a:solidFill>
                  <a:srgbClr val="002060"/>
                </a:solidFill>
                <a:latin typeface="Century Gothic" pitchFamily="34" charset="0"/>
              </a:rPr>
              <a:t>316.755.7070     Ext. 7114</a:t>
            </a: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FACTS of Support for CCR at the Secondary Level in Kansas and USA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0292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Clr>
                <a:schemeClr val="accent4"/>
              </a:buClr>
              <a:buNone/>
            </a:pPr>
            <a:r>
              <a:rPr lang="en-US" sz="28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</a:p>
          <a:p>
            <a:pPr>
              <a:buClr>
                <a:schemeClr val="accent4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56</a:t>
            </a:r>
            <a:r>
              <a:rPr lang="en-US" sz="2400" dirty="0">
                <a:solidFill>
                  <a:srgbClr val="002060"/>
                </a:solidFill>
              </a:rPr>
              <a:t>% College Graduates require 6 years to obtain their College </a:t>
            </a:r>
            <a:r>
              <a:rPr lang="en-US" sz="2400" dirty="0" smtClean="0">
                <a:solidFill>
                  <a:srgbClr val="002060"/>
                </a:solidFill>
              </a:rPr>
              <a:t>Degree</a:t>
            </a:r>
          </a:p>
          <a:p>
            <a:pPr>
              <a:buClr>
                <a:schemeClr val="accent4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Only 29% of High School Graduates have a College </a:t>
            </a:r>
            <a:r>
              <a:rPr lang="en-US" sz="2400" dirty="0">
                <a:solidFill>
                  <a:srgbClr val="002060"/>
                </a:solidFill>
              </a:rPr>
              <a:t>D</a:t>
            </a:r>
            <a:r>
              <a:rPr lang="en-US" sz="2400" dirty="0" smtClean="0">
                <a:solidFill>
                  <a:srgbClr val="002060"/>
                </a:solidFill>
              </a:rPr>
              <a:t>egree</a:t>
            </a:r>
          </a:p>
          <a:p>
            <a:pPr>
              <a:buClr>
                <a:schemeClr val="accent4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The  Average Debt of College Graduates with 4 + year degree-</a:t>
            </a:r>
            <a:r>
              <a:rPr lang="en-US" sz="2400" b="1" dirty="0" smtClean="0">
                <a:solidFill>
                  <a:srgbClr val="002060"/>
                </a:solidFill>
              </a:rPr>
              <a:t>--</a:t>
            </a:r>
            <a:r>
              <a:rPr lang="en-US" sz="2400" b="1" u="sng" dirty="0" smtClean="0">
                <a:solidFill>
                  <a:srgbClr val="002060"/>
                </a:solidFill>
              </a:rPr>
              <a:t>$60 K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Clr>
                <a:schemeClr val="accent4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</a:rPr>
              <a:t>  65% of all jobs by 2020 will require technical training beyond high school</a:t>
            </a:r>
          </a:p>
          <a:p>
            <a:pPr>
              <a:buClr>
                <a:schemeClr val="accent4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In Kansas we are preparing 41% of students for STEM related careers, when </a:t>
            </a:r>
            <a:r>
              <a:rPr lang="en-US" sz="2400" b="1" u="sng" dirty="0" smtClean="0">
                <a:solidFill>
                  <a:srgbClr val="002060"/>
                </a:solidFill>
              </a:rPr>
              <a:t>60% is needed NOW!</a:t>
            </a:r>
          </a:p>
          <a:p>
            <a:pPr>
              <a:buClr>
                <a:schemeClr val="accent4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u="sng" dirty="0" smtClean="0">
                <a:solidFill>
                  <a:srgbClr val="002060"/>
                </a:solidFill>
              </a:rPr>
              <a:t>KANSAS ‘ Senate Bill 155-</a:t>
            </a:r>
            <a:r>
              <a:rPr lang="en-US" sz="2400" dirty="0" smtClean="0">
                <a:solidFill>
                  <a:srgbClr val="002060"/>
                </a:solidFill>
              </a:rPr>
              <a:t>---Enters the picture with hopes of jump starting high school students into a specific educational career program or skilled trade with potential  </a:t>
            </a:r>
            <a:r>
              <a:rPr lang="en-US" sz="2400" b="1" dirty="0" smtClean="0">
                <a:solidFill>
                  <a:srgbClr val="002060"/>
                </a:solidFill>
              </a:rPr>
              <a:t>Certification, Workplace Credentia</a:t>
            </a:r>
            <a:r>
              <a:rPr lang="en-US" sz="2400" dirty="0" smtClean="0">
                <a:solidFill>
                  <a:srgbClr val="002060"/>
                </a:solidFill>
              </a:rPr>
              <a:t>l, new focus on </a:t>
            </a:r>
            <a:r>
              <a:rPr lang="en-US" sz="2400" b="1" dirty="0" smtClean="0">
                <a:solidFill>
                  <a:srgbClr val="002060"/>
                </a:solidFill>
              </a:rPr>
              <a:t>Post Secondary Degree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buClr>
                <a:schemeClr val="accent4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</a:rPr>
              <a:t>  Currently </a:t>
            </a:r>
            <a:r>
              <a:rPr lang="en-US" sz="2400" b="1" u="sng" dirty="0">
                <a:solidFill>
                  <a:srgbClr val="002060"/>
                </a:solidFill>
              </a:rPr>
              <a:t>3 Million </a:t>
            </a:r>
            <a:r>
              <a:rPr lang="en-US" sz="2400" b="1" u="sng" dirty="0" smtClean="0">
                <a:solidFill>
                  <a:srgbClr val="002060"/>
                </a:solidFill>
              </a:rPr>
              <a:t>Jobs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are </a:t>
            </a:r>
            <a:r>
              <a:rPr lang="en-US" sz="2400" dirty="0">
                <a:solidFill>
                  <a:srgbClr val="002060"/>
                </a:solidFill>
              </a:rPr>
              <a:t>available in the US with no workforce to fill them and only 12% of those needs jobs require a 4 Year Baccalaureate </a:t>
            </a:r>
            <a:r>
              <a:rPr lang="en-US" sz="2400" dirty="0" smtClean="0">
                <a:solidFill>
                  <a:srgbClr val="002060"/>
                </a:solidFill>
              </a:rPr>
              <a:t>Degree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u="sng" dirty="0" smtClean="0">
                <a:ln>
                  <a:solidFill>
                    <a:schemeClr val="tx2"/>
                  </a:solidFill>
                </a:ln>
                <a:solidFill>
                  <a:schemeClr val="accent5"/>
                </a:solidFill>
                <a:hlinkClick r:id="rId3"/>
              </a:rPr>
              <a:t>http</a:t>
            </a:r>
            <a:r>
              <a:rPr lang="en-US" sz="2400" u="sng" dirty="0">
                <a:ln>
                  <a:solidFill>
                    <a:schemeClr val="tx2"/>
                  </a:solidFill>
                </a:ln>
                <a:solidFill>
                  <a:schemeClr val="accent5"/>
                </a:solidFill>
                <a:hlinkClick r:id="rId3"/>
              </a:rPr>
              <a:t>://www.theblaze.com/stories/2013/10/23/mike-rowe-of-dirty-jobs-speaks-about-hard-work-how-many-are-following-the-worst-advice-in-the-history-of-the-world/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467600" y="6610350"/>
            <a:ext cx="1219200" cy="247650"/>
          </a:xfrm>
        </p:spPr>
        <p:txBody>
          <a:bodyPr/>
          <a:lstStyle/>
          <a:p>
            <a:r>
              <a:rPr lang="en-US" sz="1200" dirty="0"/>
              <a:t>USD 259 &amp; 262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31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Key Ingredients to Success in CTE/SB 155 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8768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Advisory Committees---Local Business and Industry Partners --</a:t>
            </a:r>
            <a:r>
              <a:rPr lang="en-US" b="1" dirty="0" smtClean="0">
                <a:solidFill>
                  <a:srgbClr val="002060"/>
                </a:solidFill>
              </a:rPr>
              <a:t>Expansion and Updating Require</a:t>
            </a:r>
            <a:r>
              <a:rPr lang="en-US" dirty="0" smtClean="0">
                <a:solidFill>
                  <a:srgbClr val="002060"/>
                </a:solidFill>
              </a:rPr>
              <a:t>d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Budget Requirements---Growth/Expansion of Programs = </a:t>
            </a:r>
            <a:r>
              <a:rPr lang="en-US" b="1" dirty="0" smtClean="0">
                <a:solidFill>
                  <a:srgbClr val="002060"/>
                </a:solidFill>
              </a:rPr>
              <a:t>Dedicated Funds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Determine What We Are DOING RIGHT--</a:t>
            </a:r>
            <a:r>
              <a:rPr lang="en-US" b="1" dirty="0" smtClean="0">
                <a:solidFill>
                  <a:srgbClr val="002060"/>
                </a:solidFill>
              </a:rPr>
              <a:t>Make it Stronger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Decide What We Must DO BETTER---</a:t>
            </a:r>
            <a:r>
              <a:rPr lang="en-US" b="1" dirty="0" smtClean="0">
                <a:solidFill>
                  <a:srgbClr val="002060"/>
                </a:solidFill>
              </a:rPr>
              <a:t>Make it a REALITY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TIME---</a:t>
            </a:r>
            <a:r>
              <a:rPr lang="en-US" b="1" dirty="0" smtClean="0">
                <a:solidFill>
                  <a:srgbClr val="002060"/>
                </a:solidFill>
              </a:rPr>
              <a:t>The Key Ingredient</a:t>
            </a:r>
            <a:r>
              <a:rPr lang="en-US" dirty="0" smtClean="0">
                <a:solidFill>
                  <a:srgbClr val="002060"/>
                </a:solidFill>
              </a:rPr>
              <a:t>: PLC, Professional Development, Continued Education, and Sacrifice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CTSOs---</a:t>
            </a:r>
            <a:r>
              <a:rPr lang="en-US" b="1" dirty="0" smtClean="0">
                <a:solidFill>
                  <a:srgbClr val="002060"/>
                </a:solidFill>
              </a:rPr>
              <a:t>Make Them a Priority</a:t>
            </a:r>
            <a:r>
              <a:rPr lang="en-US" dirty="0" smtClean="0">
                <a:solidFill>
                  <a:srgbClr val="002060"/>
                </a:solidFill>
              </a:rPr>
              <a:t>—Funding and Supplemental Salaries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Grants---</a:t>
            </a:r>
            <a:r>
              <a:rPr lang="en-US" b="1" dirty="0" smtClean="0">
                <a:solidFill>
                  <a:srgbClr val="002060"/>
                </a:solidFill>
              </a:rPr>
              <a:t>Go Get Them</a:t>
            </a:r>
            <a:r>
              <a:rPr lang="en-US" dirty="0" smtClean="0">
                <a:solidFill>
                  <a:srgbClr val="002060"/>
                </a:solidFill>
              </a:rPr>
              <a:t>----Perkins, PLTW, RPSO, YCC, Farmers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Pathways are Just Opportunities for Student Learning-</a:t>
            </a:r>
            <a:r>
              <a:rPr lang="en-US" b="1" dirty="0" smtClean="0">
                <a:solidFill>
                  <a:srgbClr val="002060"/>
                </a:solidFill>
              </a:rPr>
              <a:t>-Today and Tomorrow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Support One Another</a:t>
            </a:r>
            <a:r>
              <a:rPr lang="en-US" b="1" dirty="0" smtClean="0">
                <a:solidFill>
                  <a:srgbClr val="002060"/>
                </a:solidFill>
              </a:rPr>
              <a:t>--At All Costs/Team Approach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Post-Secondary --- </a:t>
            </a:r>
            <a:r>
              <a:rPr lang="en-US" b="1" dirty="0" smtClean="0">
                <a:solidFill>
                  <a:srgbClr val="002060"/>
                </a:solidFill>
              </a:rPr>
              <a:t>CONNECTIONS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599349"/>
            <a:ext cx="1524000" cy="228600"/>
          </a:xfrm>
        </p:spPr>
        <p:txBody>
          <a:bodyPr/>
          <a:lstStyle/>
          <a:p>
            <a:r>
              <a:rPr lang="en-US" sz="1600" dirty="0" smtClean="0"/>
              <a:t>USD 259 &amp; 262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Wichita 9,000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+ Students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67600" y="6610350"/>
            <a:ext cx="1219200" cy="247650"/>
          </a:xfrm>
        </p:spPr>
        <p:txBody>
          <a:bodyPr/>
          <a:lstStyle/>
          <a:p>
            <a:r>
              <a:rPr lang="en-US" sz="1200" dirty="0"/>
              <a:t>USD 259 &amp; 262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 descr="CTE LOGO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1000" y="361950"/>
            <a:ext cx="2156509" cy="12954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257800"/>
          </a:xfrm>
        </p:spPr>
        <p:txBody>
          <a:bodyPr numCol="3"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latin typeface="Century Gothic" pitchFamily="34" charset="0"/>
              </a:rPr>
              <a:t>10 High Schools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East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Heights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North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Northeast Magnet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Northwest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South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Southeast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West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Metro Boulevard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Metro </a:t>
            </a:r>
            <a:r>
              <a:rPr lang="en-US" dirty="0" smtClean="0">
                <a:solidFill>
                  <a:srgbClr val="002060"/>
                </a:solidFill>
                <a:latin typeface="Century Gothic" pitchFamily="34" charset="0"/>
              </a:rPr>
              <a:t>Meridian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</a:pP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300" dirty="0">
                <a:solidFill>
                  <a:srgbClr val="002060"/>
                </a:solidFill>
                <a:latin typeface="Century Gothic" pitchFamily="34" charset="0"/>
              </a:rPr>
              <a:t>16 Middle Schools &amp; 3  </a:t>
            </a:r>
            <a:r>
              <a:rPr lang="en-US" sz="2300" i="1" dirty="0">
                <a:solidFill>
                  <a:srgbClr val="002060"/>
                </a:solidFill>
                <a:latin typeface="Century Gothic" pitchFamily="34" charset="0"/>
              </a:rPr>
              <a:t>K-8 </a:t>
            </a:r>
            <a:r>
              <a:rPr lang="en-US" sz="2300" i="1" dirty="0" smtClean="0">
                <a:solidFill>
                  <a:srgbClr val="002060"/>
                </a:solidFill>
                <a:latin typeface="Century Gothic" pitchFamily="34" charset="0"/>
              </a:rPr>
              <a:t>Schools</a:t>
            </a:r>
            <a:endParaRPr lang="en-US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Century Gothic" pitchFamily="34" charset="0"/>
              </a:rPr>
              <a:t>Allison</a:t>
            </a: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Brooks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Coleman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Curtis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Hadley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Hamilton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Century Gothic" pitchFamily="34" charset="0"/>
              </a:rPr>
              <a:t>Jardine</a:t>
            </a: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Marshall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Mayberry 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Mead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Pleasant Valley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Robinson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Stucky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Century Gothic" pitchFamily="34" charset="0"/>
              </a:rPr>
              <a:t>Truesdell</a:t>
            </a: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Wells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 smtClean="0">
                <a:solidFill>
                  <a:srgbClr val="002060"/>
                </a:solidFill>
                <a:latin typeface="Century Gothic" pitchFamily="34" charset="0"/>
              </a:rPr>
              <a:t>Wilbur</a:t>
            </a: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u="sng" dirty="0">
                <a:solidFill>
                  <a:srgbClr val="002060"/>
                </a:solidFill>
                <a:latin typeface="Century Gothic" pitchFamily="34" charset="0"/>
              </a:rPr>
              <a:t>K-8 Schools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Christa McAuliffe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Gordon Parks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Century Gothic" pitchFamily="34" charset="0"/>
              </a:rPr>
              <a:t>Horace Mann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914400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Wichita 259 Cluster and Pathways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4876800"/>
          </a:xfrm>
        </p:spPr>
        <p:txBody>
          <a:bodyPr numCol="3">
            <a:normAutofit fontScale="25000" lnSpcReduction="20000"/>
          </a:bodyPr>
          <a:lstStyle/>
          <a:p>
            <a:pPr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Arts, AV Technology, and Communications</a:t>
            </a:r>
          </a:p>
          <a:p>
            <a:pPr marL="463550" lvl="1" indent="-231775"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1. </a:t>
            </a: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A/V Communications</a:t>
            </a:r>
          </a:p>
          <a:p>
            <a:pPr marL="463550" lvl="2" indent="-231775">
              <a:buClr>
                <a:srgbClr val="CC66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 A/V</a:t>
            </a:r>
          </a:p>
          <a:p>
            <a:pPr marL="463550" lvl="2" indent="-231775">
              <a:buClr>
                <a:srgbClr val="CC66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 Communications</a:t>
            </a:r>
          </a:p>
          <a:p>
            <a:pPr marL="463550" lvl="1" indent="-231775"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2. </a:t>
            </a: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Visual Arts</a:t>
            </a:r>
          </a:p>
          <a:p>
            <a:pPr marL="463550" lvl="2" indent="-231775">
              <a:buClr>
                <a:srgbClr val="CC66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Graphic Design</a:t>
            </a:r>
          </a:p>
          <a:p>
            <a:pPr marL="463550" lvl="2" indent="-231775">
              <a:buClr>
                <a:srgbClr val="CC66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Interior &amp; Textile</a:t>
            </a:r>
          </a:p>
          <a:p>
            <a:pPr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Information Technology</a:t>
            </a:r>
          </a:p>
          <a:p>
            <a:pPr marL="519113" lvl="1" indent="-287338">
              <a:buClr>
                <a:srgbClr val="CC6600"/>
              </a:buClr>
              <a:buNone/>
            </a:pPr>
            <a:r>
              <a:rPr lang="en-US" sz="6000" b="1" dirty="0">
                <a:solidFill>
                  <a:srgbClr val="002060"/>
                </a:solidFill>
                <a:latin typeface="Century Gothic" pitchFamily="34" charset="0"/>
              </a:rPr>
              <a:t>3. </a:t>
            </a:r>
            <a:r>
              <a:rPr lang="en-US" sz="6000" dirty="0">
                <a:solidFill>
                  <a:srgbClr val="002060"/>
                </a:solidFill>
                <a:latin typeface="Century Gothic" pitchFamily="34" charset="0"/>
              </a:rPr>
              <a:t>Network Systems</a:t>
            </a:r>
          </a:p>
          <a:p>
            <a:pPr marL="519113" lvl="1" indent="-287338">
              <a:buClr>
                <a:srgbClr val="CC6600"/>
              </a:buClr>
              <a:buNone/>
            </a:pPr>
            <a:r>
              <a:rPr lang="en-US" sz="6000" b="1" dirty="0">
                <a:solidFill>
                  <a:srgbClr val="002060"/>
                </a:solidFill>
                <a:latin typeface="Century Gothic" pitchFamily="34" charset="0"/>
              </a:rPr>
              <a:t>4. </a:t>
            </a:r>
            <a:r>
              <a:rPr lang="en-US" sz="6000" dirty="0">
                <a:solidFill>
                  <a:srgbClr val="002060"/>
                </a:solidFill>
                <a:latin typeface="Century Gothic" pitchFamily="34" charset="0"/>
              </a:rPr>
              <a:t>Programming </a:t>
            </a:r>
            <a:r>
              <a:rPr lang="en-US" sz="6000" dirty="0" smtClean="0">
                <a:solidFill>
                  <a:srgbClr val="002060"/>
                </a:solidFill>
                <a:latin typeface="Century Gothic" pitchFamily="34" charset="0"/>
              </a:rPr>
              <a:t>&amp; Software </a:t>
            </a:r>
            <a:r>
              <a:rPr lang="en-US" sz="6000" dirty="0">
                <a:solidFill>
                  <a:srgbClr val="002060"/>
                </a:solidFill>
                <a:latin typeface="Century Gothic" pitchFamily="34" charset="0"/>
              </a:rPr>
              <a:t>Development</a:t>
            </a:r>
          </a:p>
          <a:p>
            <a:pPr marL="519113" lvl="1" indent="-287338"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5. </a:t>
            </a: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Web &amp; Digital Communications</a:t>
            </a:r>
          </a:p>
          <a:p>
            <a:pPr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Business Management &amp; Administration</a:t>
            </a:r>
          </a:p>
          <a:p>
            <a:pPr marL="463550" lvl="1" indent="-231775"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6.  </a:t>
            </a: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Business Entrepreneurship &amp; Mgmt.</a:t>
            </a:r>
          </a:p>
          <a:p>
            <a:pPr marL="463550" lvl="1" indent="-231775"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7. </a:t>
            </a: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Business Finance</a:t>
            </a:r>
          </a:p>
          <a:p>
            <a:pPr marL="463550" lvl="2" indent="-231775">
              <a:buClr>
                <a:srgbClr val="CC66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 Finance</a:t>
            </a:r>
          </a:p>
          <a:p>
            <a:pPr marL="463550" lvl="2" indent="-231775">
              <a:buClr>
                <a:srgbClr val="CC66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 Accounting</a:t>
            </a:r>
          </a:p>
          <a:p>
            <a:pPr marL="519113" lvl="1" indent="-287338"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8. </a:t>
            </a: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Marketing</a:t>
            </a:r>
          </a:p>
          <a:p>
            <a:pPr marL="519113" lvl="2" indent="-287338">
              <a:buClr>
                <a:srgbClr val="CC66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 Marketing Communications</a:t>
            </a:r>
          </a:p>
          <a:p>
            <a:pPr marL="519113" lvl="2" indent="-287338">
              <a:buClr>
                <a:srgbClr val="CC66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 Marketing Management</a:t>
            </a:r>
          </a:p>
          <a:p>
            <a:pPr marL="519113" lvl="2" indent="-287338">
              <a:buClr>
                <a:srgbClr val="CC66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 Marketing Research</a:t>
            </a:r>
          </a:p>
          <a:p>
            <a:pPr marL="519113" lvl="1" indent="-287338"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9. </a:t>
            </a: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Restaurant &amp; Event Management</a:t>
            </a:r>
          </a:p>
          <a:p>
            <a:pPr marL="519113" lvl="2" indent="-287338">
              <a:buClr>
                <a:srgbClr val="CC6600"/>
              </a:buClr>
              <a:buFont typeface="Wingdings" pitchFamily="2" charset="2"/>
              <a:buChar char="q"/>
            </a:pPr>
            <a:r>
              <a:rPr lang="en-US" sz="5600" dirty="0" smtClean="0">
                <a:solidFill>
                  <a:srgbClr val="002060"/>
                </a:solidFill>
                <a:latin typeface="Century Gothic" pitchFamily="34" charset="0"/>
              </a:rPr>
              <a:t>Culinary </a:t>
            </a: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Arts &amp; Management</a:t>
            </a:r>
          </a:p>
          <a:p>
            <a:pPr marL="519113" lvl="2" indent="-287338">
              <a:buClr>
                <a:srgbClr val="CC66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Event Planning &amp; Management</a:t>
            </a:r>
          </a:p>
          <a:p>
            <a:pPr lvl="2">
              <a:buClr>
                <a:srgbClr val="CC6600"/>
              </a:buClr>
            </a:pPr>
            <a:endParaRPr lang="en-US" sz="16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buClr>
                <a:srgbClr val="CC6600"/>
              </a:buClr>
              <a:buNone/>
            </a:pPr>
            <a:r>
              <a:rPr lang="en-US" sz="5600" b="1" dirty="0" smtClean="0">
                <a:solidFill>
                  <a:srgbClr val="002060"/>
                </a:solidFill>
                <a:latin typeface="Century Gothic" pitchFamily="34" charset="0"/>
              </a:rPr>
              <a:t>Health </a:t>
            </a: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Science</a:t>
            </a:r>
          </a:p>
          <a:p>
            <a:pPr marL="463550" lvl="1"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10. </a:t>
            </a: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Health </a:t>
            </a:r>
            <a:r>
              <a:rPr lang="en-US" sz="5600" dirty="0" smtClean="0">
                <a:solidFill>
                  <a:srgbClr val="002060"/>
                </a:solidFill>
                <a:latin typeface="Century Gothic" pitchFamily="34" charset="0"/>
              </a:rPr>
              <a:t>Science</a:t>
            </a:r>
            <a:endParaRPr lang="en-US" sz="6000" dirty="0">
              <a:solidFill>
                <a:srgbClr val="002060"/>
              </a:solidFill>
              <a:latin typeface="Century Gothic" pitchFamily="34" charset="0"/>
            </a:endParaRPr>
          </a:p>
          <a:p>
            <a:pPr lvl="1">
              <a:buClr>
                <a:srgbClr val="CC6600"/>
              </a:buClr>
              <a:buNone/>
            </a:pPr>
            <a:endParaRPr lang="en-US" sz="2800" dirty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Human Resources &amp; Services</a:t>
            </a:r>
          </a:p>
          <a:p>
            <a:pPr marL="519113" lvl="1" indent="-287338"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11. </a:t>
            </a: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Consumer Services</a:t>
            </a:r>
          </a:p>
          <a:p>
            <a:pPr marL="519113" lvl="1" indent="-287338"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12. </a:t>
            </a: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Early Childhood Development &amp; Services</a:t>
            </a:r>
          </a:p>
          <a:p>
            <a:pPr marL="519113" lvl="1" indent="-287338"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13. </a:t>
            </a: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Emergency &amp; Fire Management Services</a:t>
            </a:r>
          </a:p>
          <a:p>
            <a:pPr marL="463550" lvl="1"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14. </a:t>
            </a: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Family &amp; Community Services</a:t>
            </a:r>
          </a:p>
          <a:p>
            <a:pPr marL="463550" lvl="1"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15. </a:t>
            </a: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Law, Public Safety, Corrections &amp; Security </a:t>
            </a:r>
          </a:p>
          <a:p>
            <a:pPr marL="463550" lvl="1">
              <a:buClr>
                <a:srgbClr val="CC6600"/>
              </a:buClr>
              <a:buNone/>
            </a:pP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       –  Pre Law</a:t>
            </a:r>
          </a:p>
          <a:p>
            <a:pPr marL="463550" lvl="1"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16. </a:t>
            </a: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Teaching &amp; </a:t>
            </a:r>
            <a:r>
              <a:rPr lang="en-US" sz="5600" dirty="0" smtClean="0">
                <a:solidFill>
                  <a:srgbClr val="002060"/>
                </a:solidFill>
                <a:latin typeface="Century Gothic" pitchFamily="34" charset="0"/>
              </a:rPr>
              <a:t>Training</a:t>
            </a:r>
          </a:p>
          <a:p>
            <a:pPr marL="463550" lvl="1">
              <a:buClr>
                <a:srgbClr val="CC6600"/>
              </a:buClr>
              <a:buNone/>
            </a:pPr>
            <a:endParaRPr lang="en-US" sz="3200" dirty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Industrial, Manufacturing &amp; Engineering Systems</a:t>
            </a:r>
          </a:p>
          <a:p>
            <a:pPr marL="519113" lvl="1" indent="-287338"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17. </a:t>
            </a: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Construction</a:t>
            </a:r>
          </a:p>
          <a:p>
            <a:pPr marL="519113" lvl="1" indent="-287338"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18. </a:t>
            </a: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Design &amp; Pre-Construction</a:t>
            </a:r>
          </a:p>
          <a:p>
            <a:pPr marL="519113" lvl="1" indent="-287338"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19. </a:t>
            </a: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Engineering &amp; Applied Mathematics (PLTW)</a:t>
            </a:r>
          </a:p>
          <a:p>
            <a:pPr marL="519113" lvl="1" indent="-287338"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20. </a:t>
            </a: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Manufacturing Production</a:t>
            </a:r>
          </a:p>
          <a:p>
            <a:pPr marL="519113" lvl="1" indent="-287338">
              <a:buClr>
                <a:srgbClr val="CC6600"/>
              </a:buClr>
              <a:buNone/>
            </a:pPr>
            <a:r>
              <a:rPr lang="en-US" sz="5600" b="1" dirty="0">
                <a:solidFill>
                  <a:srgbClr val="002060"/>
                </a:solidFill>
                <a:latin typeface="Century Gothic" pitchFamily="34" charset="0"/>
              </a:rPr>
              <a:t>21. </a:t>
            </a: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Mobile Equipment Maintenance</a:t>
            </a:r>
          </a:p>
          <a:p>
            <a:pPr marL="519113" lvl="2" indent="-287338">
              <a:buClr>
                <a:srgbClr val="CC66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 Auto Collision &amp; Refinishing</a:t>
            </a:r>
          </a:p>
          <a:p>
            <a:pPr marL="519113" lvl="2" indent="-287338">
              <a:buClr>
                <a:srgbClr val="CC66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 Automotive Technician</a:t>
            </a:r>
          </a:p>
          <a:p>
            <a:pPr marL="519113" lvl="2" indent="-287338">
              <a:buClr>
                <a:srgbClr val="CC66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rgbClr val="002060"/>
                </a:solidFill>
                <a:latin typeface="Century Gothic" pitchFamily="34" charset="0"/>
              </a:rPr>
              <a:t> Motorcycle Technician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512257"/>
            <a:ext cx="1185864" cy="381000"/>
          </a:xfrm>
        </p:spPr>
        <p:txBody>
          <a:bodyPr/>
          <a:lstStyle/>
          <a:p>
            <a:r>
              <a:rPr lang="en-US" sz="1200" dirty="0" smtClean="0"/>
              <a:t>USD 259 &amp; 262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663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9" y="1524000"/>
            <a:ext cx="89725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Connector 3"/>
          <p:cNvSpPr/>
          <p:nvPr/>
        </p:nvSpPr>
        <p:spPr>
          <a:xfrm>
            <a:off x="228600" y="42672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237698" y="3400951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233149" y="40386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/>
              <a:t>USD 259 &amp; 262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Valley Center Career Clusters &amp; Pathways Beginning Year 2011-12     </a:t>
            </a:r>
            <a:r>
              <a:rPr lang="en-US" sz="2800" b="1" i="1" u="sng" dirty="0" smtClean="0">
                <a:solidFill>
                  <a:schemeClr val="tx2"/>
                </a:solidFill>
              </a:rPr>
              <a:t>3 Clusters/5 Pathways </a:t>
            </a:r>
            <a:endParaRPr lang="en-US" sz="2800" b="1" i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9725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Connector 2"/>
          <p:cNvSpPr/>
          <p:nvPr/>
        </p:nvSpPr>
        <p:spPr>
          <a:xfrm>
            <a:off x="228600" y="24384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228600" y="27432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228600" y="34290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228600" y="36576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228600" y="4349262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228600" y="45720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228600" y="51054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228600" y="55626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71450" y="3810000"/>
            <a:ext cx="2667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905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/>
              <a:t>USD 259 &amp; 262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8</a:t>
            </a:fld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5848350" y="7237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132497" y="4080881"/>
            <a:ext cx="2667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00750" y="6212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Existing Pathway(s)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5791200" y="1001792"/>
            <a:ext cx="2667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00750" y="9260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2014-15 Pathway(s)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1450" y="1305215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  2014-15 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     </a:t>
            </a:r>
            <a:r>
              <a:rPr lang="en-US" sz="2000" b="1" i="1" u="sng" dirty="0" smtClean="0">
                <a:solidFill>
                  <a:schemeClr val="tx2"/>
                </a:solidFill>
              </a:rPr>
              <a:t>13 Clusters  &amp; 17 Pathways</a:t>
            </a:r>
          </a:p>
          <a:p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261257" y="3200400"/>
            <a:ext cx="152400" cy="1145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Connector 25"/>
          <p:cNvSpPr/>
          <p:nvPr/>
        </p:nvSpPr>
        <p:spPr>
          <a:xfrm>
            <a:off x="5848350" y="1371600"/>
            <a:ext cx="152400" cy="1145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00750" y="12308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Possible Future Pathway(s)</a:t>
            </a:r>
            <a:endParaRPr lang="en-US" dirty="0"/>
          </a:p>
        </p:txBody>
      </p:sp>
      <p:sp>
        <p:nvSpPr>
          <p:cNvPr id="28" name="Flowchart: Connector 27"/>
          <p:cNvSpPr/>
          <p:nvPr/>
        </p:nvSpPr>
        <p:spPr>
          <a:xfrm>
            <a:off x="261257" y="19812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owchart: Connector 28"/>
          <p:cNvSpPr/>
          <p:nvPr/>
        </p:nvSpPr>
        <p:spPr>
          <a:xfrm>
            <a:off x="228600" y="2946988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lowchart: Connector 29"/>
          <p:cNvSpPr/>
          <p:nvPr/>
        </p:nvSpPr>
        <p:spPr>
          <a:xfrm>
            <a:off x="228600" y="5334000"/>
            <a:ext cx="152400" cy="1145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SENATE BILL 155—The Bottom Line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70104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endParaRPr lang="en-US" i="1" u="sng" dirty="0" smtClean="0"/>
          </a:p>
          <a:p>
            <a:pPr lvl="1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4200" b="1" dirty="0" smtClean="0">
                <a:solidFill>
                  <a:srgbClr val="002060"/>
                </a:solidFill>
              </a:rPr>
              <a:t>Free/Paid </a:t>
            </a:r>
            <a:r>
              <a:rPr lang="en-US" sz="4200" dirty="0">
                <a:solidFill>
                  <a:schemeClr val="tx1"/>
                </a:solidFill>
              </a:rPr>
              <a:t>College </a:t>
            </a:r>
            <a:r>
              <a:rPr lang="en-US" sz="4200" dirty="0" smtClean="0">
                <a:solidFill>
                  <a:schemeClr val="tx1"/>
                </a:solidFill>
              </a:rPr>
              <a:t>Tuition </a:t>
            </a:r>
            <a:r>
              <a:rPr lang="en-US" sz="4200" dirty="0">
                <a:solidFill>
                  <a:schemeClr val="tx1"/>
                </a:solidFill>
              </a:rPr>
              <a:t>for Secondary Students in State </a:t>
            </a:r>
            <a:r>
              <a:rPr lang="en-US" sz="4200" dirty="0" smtClean="0">
                <a:solidFill>
                  <a:schemeClr val="tx1"/>
                </a:solidFill>
              </a:rPr>
              <a:t>approved </a:t>
            </a:r>
            <a:r>
              <a:rPr lang="en-US" sz="4200" dirty="0">
                <a:solidFill>
                  <a:schemeClr val="tx1"/>
                </a:solidFill>
              </a:rPr>
              <a:t>High Demand courses </a:t>
            </a:r>
            <a:r>
              <a:rPr lang="en-US" sz="4200" dirty="0" smtClean="0">
                <a:solidFill>
                  <a:schemeClr val="tx1"/>
                </a:solidFill>
              </a:rPr>
              <a:t>(Jr. &amp; Sr.)</a:t>
            </a:r>
            <a:endParaRPr lang="en-US" sz="4200" dirty="0">
              <a:solidFill>
                <a:srgbClr val="002060"/>
              </a:solidFill>
            </a:endParaRPr>
          </a:p>
          <a:p>
            <a:pPr lvl="1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4200" b="1" dirty="0">
                <a:solidFill>
                  <a:srgbClr val="002060"/>
                </a:solidFill>
              </a:rPr>
              <a:t>Paid Transportation </a:t>
            </a:r>
            <a:r>
              <a:rPr lang="en-US" sz="4200" dirty="0">
                <a:solidFill>
                  <a:schemeClr val="tx1"/>
                </a:solidFill>
              </a:rPr>
              <a:t>to Post-Secondary </a:t>
            </a:r>
            <a:r>
              <a:rPr lang="en-US" sz="4200" dirty="0" smtClean="0">
                <a:solidFill>
                  <a:schemeClr val="tx1"/>
                </a:solidFill>
              </a:rPr>
              <a:t>Institution</a:t>
            </a:r>
            <a:endParaRPr lang="en-US" sz="4200" dirty="0" smtClean="0">
              <a:solidFill>
                <a:srgbClr val="002060"/>
              </a:solidFill>
            </a:endParaRPr>
          </a:p>
          <a:p>
            <a:pPr lvl="1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4200" b="1" i="1" dirty="0" smtClean="0">
                <a:solidFill>
                  <a:srgbClr val="002060"/>
                </a:solidFill>
              </a:rPr>
              <a:t>Certificate </a:t>
            </a:r>
            <a:r>
              <a:rPr lang="en-US" sz="4200" dirty="0" smtClean="0">
                <a:solidFill>
                  <a:schemeClr val="tx1"/>
                </a:solidFill>
              </a:rPr>
              <a:t>8 – 16 weeks</a:t>
            </a:r>
            <a:r>
              <a:rPr lang="en-US" sz="4200" b="1" i="1" dirty="0" smtClean="0">
                <a:solidFill>
                  <a:schemeClr val="tx1"/>
                </a:solidFill>
              </a:rPr>
              <a:t>,  </a:t>
            </a:r>
            <a:r>
              <a:rPr lang="en-US" sz="4200" b="1" i="1" dirty="0" smtClean="0">
                <a:solidFill>
                  <a:srgbClr val="002060"/>
                </a:solidFill>
              </a:rPr>
              <a:t>Technical Certification </a:t>
            </a:r>
            <a:r>
              <a:rPr lang="en-US" sz="4200" dirty="0" smtClean="0">
                <a:solidFill>
                  <a:schemeClr val="tx1"/>
                </a:solidFill>
              </a:rPr>
              <a:t>16– 32 weeks</a:t>
            </a:r>
            <a:r>
              <a:rPr lang="en-US" sz="4200" b="1" i="1" dirty="0" smtClean="0">
                <a:solidFill>
                  <a:schemeClr val="tx1"/>
                </a:solidFill>
              </a:rPr>
              <a:t>,</a:t>
            </a:r>
            <a:r>
              <a:rPr lang="en-US" sz="4200" b="1" i="1" dirty="0" smtClean="0">
                <a:solidFill>
                  <a:srgbClr val="002060"/>
                </a:solidFill>
              </a:rPr>
              <a:t> and/or Associates Degree </a:t>
            </a:r>
            <a:r>
              <a:rPr lang="en-US" sz="4200" dirty="0" smtClean="0">
                <a:solidFill>
                  <a:schemeClr val="tx1"/>
                </a:solidFill>
              </a:rPr>
              <a:t>2 years</a:t>
            </a:r>
            <a:endParaRPr lang="en-US" sz="4200" b="1" i="1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4200" b="1" i="1" dirty="0" smtClean="0">
                <a:solidFill>
                  <a:srgbClr val="002060"/>
                </a:solidFill>
              </a:rPr>
              <a:t>Business </a:t>
            </a:r>
            <a:r>
              <a:rPr lang="en-US" sz="4200" b="1" i="1" dirty="0">
                <a:solidFill>
                  <a:srgbClr val="002060"/>
                </a:solidFill>
              </a:rPr>
              <a:t>&amp; </a:t>
            </a:r>
            <a:r>
              <a:rPr lang="en-US" sz="4200" b="1" i="1" dirty="0" smtClean="0">
                <a:solidFill>
                  <a:srgbClr val="002060"/>
                </a:solidFill>
              </a:rPr>
              <a:t>Industry </a:t>
            </a:r>
            <a:r>
              <a:rPr lang="en-US" sz="4200" b="1" i="1" dirty="0">
                <a:solidFill>
                  <a:srgbClr val="002060"/>
                </a:solidFill>
              </a:rPr>
              <a:t>Credential </a:t>
            </a:r>
            <a:endParaRPr lang="en-US" sz="4200" b="1" dirty="0" smtClean="0">
              <a:solidFill>
                <a:srgbClr val="002060"/>
              </a:solidFill>
            </a:endParaRPr>
          </a:p>
          <a:p>
            <a:pPr lvl="2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4200" dirty="0" smtClean="0">
                <a:solidFill>
                  <a:schemeClr val="tx1"/>
                </a:solidFill>
              </a:rPr>
              <a:t>Students May Earn Industry Credential 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4200" dirty="0" smtClean="0">
                <a:solidFill>
                  <a:schemeClr val="tx1"/>
                </a:solidFill>
              </a:rPr>
              <a:t>Assessment Paid by District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4200" dirty="0" smtClean="0">
                <a:solidFill>
                  <a:schemeClr val="tx1"/>
                </a:solidFill>
              </a:rPr>
              <a:t>When Student Passes Assessment – District Compensated $1,000     (</a:t>
            </a:r>
            <a:r>
              <a:rPr lang="en-US" sz="4200" i="1" dirty="0" smtClean="0">
                <a:solidFill>
                  <a:schemeClr val="tx1"/>
                </a:solidFill>
              </a:rPr>
              <a:t>Net Profit = $1000 - Cost of Assessment</a:t>
            </a:r>
            <a:r>
              <a:rPr lang="en-US" sz="4200" dirty="0" smtClean="0">
                <a:solidFill>
                  <a:schemeClr val="tx1"/>
                </a:solidFill>
              </a:rPr>
              <a:t>)</a:t>
            </a:r>
          </a:p>
          <a:p>
            <a:pPr marL="548640" lvl="2" indent="0">
              <a:lnSpc>
                <a:spcPct val="120000"/>
              </a:lnSpc>
              <a:buNone/>
            </a:pPr>
            <a:endParaRPr lang="en-US" sz="2600" b="1" dirty="0" smtClean="0"/>
          </a:p>
          <a:p>
            <a:pPr lvl="2">
              <a:buFont typeface="Wingdings" pitchFamily="2" charset="2"/>
              <a:buChar char="ü"/>
            </a:pPr>
            <a:endParaRPr lang="en-US" sz="2600" b="1" dirty="0" smtClean="0"/>
          </a:p>
          <a:p>
            <a:pPr marL="548640" lvl="2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u="sng" dirty="0" smtClean="0"/>
              <a:t>  </a:t>
            </a:r>
            <a:endParaRPr lang="en-US" sz="1800" i="1" dirty="0" smtClean="0"/>
          </a:p>
          <a:p>
            <a:pPr>
              <a:buFont typeface="Wingdings" pitchFamily="2" charset="2"/>
              <a:buChar char="q"/>
            </a:pPr>
            <a:endParaRPr lang="en-US" sz="1800" i="1" dirty="0"/>
          </a:p>
          <a:p>
            <a:pPr marL="0" indent="0">
              <a:buNone/>
            </a:pPr>
            <a:endParaRPr lang="en-US" sz="1800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/>
              <a:t>USD 259 &amp; 262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2F42-A5EF-4025-BF4D-033CFD5D815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4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ck of book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3640</TotalTime>
  <Words>1502</Words>
  <Application>Microsoft Office PowerPoint</Application>
  <PresentationFormat>On-screen Show (4:3)</PresentationFormat>
  <Paragraphs>385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Stack of books design template</vt:lpstr>
      <vt:lpstr>Macro</vt:lpstr>
      <vt:lpstr>PowerPoint Presentation</vt:lpstr>
      <vt:lpstr>PowerPoint Presentation</vt:lpstr>
      <vt:lpstr> FACTS of Support for CCR at the Secondary Level in Kansas and USA</vt:lpstr>
      <vt:lpstr> Key Ingredients to Success in CTE/SB 155   </vt:lpstr>
      <vt:lpstr>Wichita 9,000 + Students</vt:lpstr>
      <vt:lpstr>Wichita 259 Cluster and Pathways</vt:lpstr>
      <vt:lpstr>PowerPoint Presentation</vt:lpstr>
      <vt:lpstr>PowerPoint Presentation</vt:lpstr>
      <vt:lpstr>SENATE BILL 155—The Bottom Line</vt:lpstr>
      <vt:lpstr>PowerPoint Presentation</vt:lpstr>
      <vt:lpstr>SENATE BILL 155---Was it of Benefit?</vt:lpstr>
      <vt:lpstr>   Partnerships: Hutchinson Community College   </vt:lpstr>
      <vt:lpstr>National Center for Aviation Training (NCAT) &amp; Wichita Area Technical College (WATC)</vt:lpstr>
      <vt:lpstr>           Partnerships: WATC &amp; USD 259/262</vt:lpstr>
      <vt:lpstr>WATC and SB 155: BLOCKS</vt:lpstr>
      <vt:lpstr>WATC /SB 155 Concurrent/Dual Credit</vt:lpstr>
      <vt:lpstr>PowerPoint Presentation</vt:lpstr>
      <vt:lpstr>PowerPoint Presentation</vt:lpstr>
      <vt:lpstr>Post Secondary and Workforce Career Readiness Opportunities Emergency &amp; Fire Management Services  Hutchinson Community and USD 259 / 262 Schools</vt:lpstr>
      <vt:lpstr>Post Secondary and Workforce Career Readiness Opportunities Manufacturing Production Hutchinson Community College &amp; NHS Brook’s Regional Center Valley Center High School</vt:lpstr>
      <vt:lpstr>PowerPoint Presentation</vt:lpstr>
      <vt:lpstr>         Valley Center USD 262          Credit &amp; Tuition BENEFIT-SPRING 2014</vt:lpstr>
      <vt:lpstr>Credentialing &amp; SB 155 Reimbursement</vt:lpstr>
      <vt:lpstr>Thank you for Your Participation Today</vt:lpstr>
      <vt:lpstr>Questions or Need Additional Information? Contact!</vt:lpstr>
    </vt:vector>
  </TitlesOfParts>
  <Company>VCPS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Valley Center High School 2012-2013 Curriculum</dc:title>
  <dc:creator>USD 262</dc:creator>
  <cp:lastModifiedBy>USD 262</cp:lastModifiedBy>
  <cp:revision>355</cp:revision>
  <cp:lastPrinted>2013-02-05T06:07:26Z</cp:lastPrinted>
  <dcterms:created xsi:type="dcterms:W3CDTF">2012-01-30T20:02:24Z</dcterms:created>
  <dcterms:modified xsi:type="dcterms:W3CDTF">2014-02-11T20:53:39Z</dcterms:modified>
</cp:coreProperties>
</file>