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74" r:id="rId4"/>
    <p:sldId id="318" r:id="rId5"/>
    <p:sldId id="315" r:id="rId6"/>
    <p:sldId id="313" r:id="rId7"/>
    <p:sldId id="261" r:id="rId8"/>
    <p:sldId id="270" r:id="rId9"/>
    <p:sldId id="275" r:id="rId10"/>
    <p:sldId id="316" r:id="rId11"/>
    <p:sldId id="317" r:id="rId12"/>
    <p:sldId id="312" r:id="rId13"/>
    <p:sldId id="276" r:id="rId14"/>
    <p:sldId id="267" r:id="rId15"/>
    <p:sldId id="280" r:id="rId16"/>
    <p:sldId id="281" r:id="rId17"/>
    <p:sldId id="277" r:id="rId18"/>
    <p:sldId id="311" r:id="rId19"/>
    <p:sldId id="310" r:id="rId20"/>
    <p:sldId id="264" r:id="rId21"/>
    <p:sldId id="283" r:id="rId22"/>
    <p:sldId id="284" r:id="rId23"/>
    <p:sldId id="286" r:id="rId24"/>
    <p:sldId id="287" r:id="rId25"/>
    <p:sldId id="309" r:id="rId26"/>
    <p:sldId id="259" r:id="rId27"/>
    <p:sldId id="29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johnson\Desktop\HS%20Numbers\HShdcnt-crhrs_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johnson\Desktop\HS%20Numbers\HShdcnt-crhrs_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johnson\Desktop\HS%20Numbers\HShdcnt-crhrs_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77541260732239"/>
          <c:y val="0.1"/>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Sheet1!$B$4</c:f>
              <c:strCache>
                <c:ptCount val="1"/>
                <c:pt idx="0">
                  <c:v>Headcount</c:v>
                </c:pt>
              </c:strCache>
            </c:strRef>
          </c:tx>
          <c:invertIfNegative val="0"/>
          <c:dLbls>
            <c:dLbl>
              <c:idx val="0"/>
              <c:layout>
                <c:manualLayout>
                  <c:x val="5.6494950843009309E-3"/>
                  <c:y val="-5.3763440860215353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949152542372944E-2"/>
                  <c:y val="-1.61290322580645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299435028248589E-2"/>
                  <c:y val="-1.075268817204301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542372881355944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Sheet1!$C$8:$F$8</c:f>
              <c:strCache>
                <c:ptCount val="4"/>
                <c:pt idx="0">
                  <c:v>2011</c:v>
                </c:pt>
                <c:pt idx="1">
                  <c:v>2012</c:v>
                </c:pt>
                <c:pt idx="2">
                  <c:v>2013</c:v>
                </c:pt>
                <c:pt idx="3">
                  <c:v>2014*</c:v>
                </c:pt>
              </c:strCache>
            </c:strRef>
          </c:cat>
          <c:val>
            <c:numRef>
              <c:f>Sheet1!$C$4:$F$4</c:f>
              <c:numCache>
                <c:formatCode>#,##0</c:formatCode>
                <c:ptCount val="4"/>
                <c:pt idx="0">
                  <c:v>3475</c:v>
                </c:pt>
                <c:pt idx="1">
                  <c:v>3870</c:v>
                </c:pt>
                <c:pt idx="2">
                  <c:v>5800</c:v>
                </c:pt>
                <c:pt idx="3">
                  <c:v>8445.84</c:v>
                </c:pt>
              </c:numCache>
            </c:numRef>
          </c:val>
        </c:ser>
        <c:dLbls>
          <c:showLegendKey val="0"/>
          <c:showVal val="0"/>
          <c:showCatName val="0"/>
          <c:showSerName val="0"/>
          <c:showPercent val="0"/>
          <c:showBubbleSize val="0"/>
        </c:dLbls>
        <c:gapWidth val="150"/>
        <c:shape val="box"/>
        <c:axId val="130874368"/>
        <c:axId val="130884352"/>
        <c:axId val="0"/>
      </c:bar3DChart>
      <c:catAx>
        <c:axId val="130874368"/>
        <c:scaling>
          <c:orientation val="minMax"/>
        </c:scaling>
        <c:delete val="0"/>
        <c:axPos val="b"/>
        <c:numFmt formatCode="General" sourceLinked="1"/>
        <c:majorTickMark val="out"/>
        <c:minorTickMark val="none"/>
        <c:tickLblPos val="nextTo"/>
        <c:txPr>
          <a:bodyPr/>
          <a:lstStyle/>
          <a:p>
            <a:pPr>
              <a:defRPr b="1"/>
            </a:pPr>
            <a:endParaRPr lang="en-US"/>
          </a:p>
        </c:txPr>
        <c:crossAx val="130884352"/>
        <c:crosses val="autoZero"/>
        <c:auto val="1"/>
        <c:lblAlgn val="ctr"/>
        <c:lblOffset val="100"/>
        <c:noMultiLvlLbl val="0"/>
      </c:catAx>
      <c:valAx>
        <c:axId val="130884352"/>
        <c:scaling>
          <c:orientation val="minMax"/>
        </c:scaling>
        <c:delete val="0"/>
        <c:axPos val="l"/>
        <c:majorGridlines/>
        <c:numFmt formatCode="#,##0" sourceLinked="1"/>
        <c:majorTickMark val="out"/>
        <c:minorTickMark val="none"/>
        <c:tickLblPos val="nextTo"/>
        <c:crossAx val="1308743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Sheet1!$B$9</c:f>
              <c:strCache>
                <c:ptCount val="1"/>
                <c:pt idx="0">
                  <c:v>College Credit Hours</c:v>
                </c:pt>
              </c:strCache>
            </c:strRef>
          </c:tx>
          <c:invertIfNegative val="0"/>
          <c:dLbls>
            <c:dLbl>
              <c:idx val="0"/>
              <c:layout>
                <c:manualLayout>
                  <c:x val="3.1446540880503307E-3"/>
                  <c:y val="-1.602564102564102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4339622641509448E-3"/>
                  <c:y val="-9.615384615384678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893081761006588E-3"/>
                  <c:y val="-9.6153846153846784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9.4339622641509448E-3"/>
                  <c:y val="-2.243589743589756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Sheet1!$C$8:$F$8</c:f>
              <c:strCache>
                <c:ptCount val="4"/>
                <c:pt idx="0">
                  <c:v>2011</c:v>
                </c:pt>
                <c:pt idx="1">
                  <c:v>2012</c:v>
                </c:pt>
                <c:pt idx="2">
                  <c:v>2013</c:v>
                </c:pt>
                <c:pt idx="3">
                  <c:v>2014*</c:v>
                </c:pt>
              </c:strCache>
            </c:strRef>
          </c:cat>
          <c:val>
            <c:numRef>
              <c:f>Sheet1!$C$9:$F$9</c:f>
              <c:numCache>
                <c:formatCode>#,##0</c:formatCode>
                <c:ptCount val="4"/>
                <c:pt idx="0">
                  <c:v>28000</c:v>
                </c:pt>
                <c:pt idx="1">
                  <c:v>28161</c:v>
                </c:pt>
                <c:pt idx="2">
                  <c:v>43312</c:v>
                </c:pt>
                <c:pt idx="3">
                  <c:v>64968</c:v>
                </c:pt>
              </c:numCache>
            </c:numRef>
          </c:val>
        </c:ser>
        <c:dLbls>
          <c:showLegendKey val="0"/>
          <c:showVal val="0"/>
          <c:showCatName val="0"/>
          <c:showSerName val="0"/>
          <c:showPercent val="0"/>
          <c:showBubbleSize val="0"/>
        </c:dLbls>
        <c:gapWidth val="150"/>
        <c:shape val="box"/>
        <c:axId val="130921600"/>
        <c:axId val="130923136"/>
        <c:axId val="0"/>
      </c:bar3DChart>
      <c:catAx>
        <c:axId val="130921600"/>
        <c:scaling>
          <c:orientation val="minMax"/>
        </c:scaling>
        <c:delete val="0"/>
        <c:axPos val="b"/>
        <c:numFmt formatCode="General" sourceLinked="1"/>
        <c:majorTickMark val="out"/>
        <c:minorTickMark val="none"/>
        <c:tickLblPos val="nextTo"/>
        <c:txPr>
          <a:bodyPr/>
          <a:lstStyle/>
          <a:p>
            <a:pPr>
              <a:defRPr b="1"/>
            </a:pPr>
            <a:endParaRPr lang="en-US"/>
          </a:p>
        </c:txPr>
        <c:crossAx val="130923136"/>
        <c:crosses val="autoZero"/>
        <c:auto val="1"/>
        <c:lblAlgn val="ctr"/>
        <c:lblOffset val="100"/>
        <c:noMultiLvlLbl val="0"/>
      </c:catAx>
      <c:valAx>
        <c:axId val="130923136"/>
        <c:scaling>
          <c:orientation val="minMax"/>
        </c:scaling>
        <c:delete val="0"/>
        <c:axPos val="l"/>
        <c:majorGridlines/>
        <c:numFmt formatCode="#,##0" sourceLinked="1"/>
        <c:majorTickMark val="out"/>
        <c:minorTickMark val="none"/>
        <c:tickLblPos val="nextTo"/>
        <c:crossAx val="13092160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409722222222231"/>
          <c:y val="9.375000000000038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Sheet1!$G$28</c:f>
              <c:strCache>
                <c:ptCount val="1"/>
                <c:pt idx="0">
                  <c:v>Certifications</c:v>
                </c:pt>
              </c:strCache>
            </c:strRef>
          </c:tx>
          <c:invertIfNegative val="0"/>
          <c:dLbls>
            <c:dLbl>
              <c:idx val="0"/>
              <c:layout>
                <c:manualLayout>
                  <c:x val="0"/>
                  <c:y val="-1.851851851851857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851851851851857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2113037893384826E-3"/>
                  <c:y val="-1.851851851851857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Sheet1!$H$27:$J$27</c:f>
              <c:strCache>
                <c:ptCount val="3"/>
                <c:pt idx="0">
                  <c:v>2012</c:v>
                </c:pt>
                <c:pt idx="1">
                  <c:v>2013</c:v>
                </c:pt>
                <c:pt idx="2">
                  <c:v>2014*</c:v>
                </c:pt>
              </c:strCache>
            </c:strRef>
          </c:cat>
          <c:val>
            <c:numRef>
              <c:f>Sheet1!$H$28:$J$28</c:f>
              <c:numCache>
                <c:formatCode>General</c:formatCode>
                <c:ptCount val="3"/>
                <c:pt idx="0" formatCode="#,##0">
                  <c:v>548</c:v>
                </c:pt>
                <c:pt idx="1">
                  <c:v>711</c:v>
                </c:pt>
                <c:pt idx="2" formatCode="#,##0">
                  <c:v>1066.5</c:v>
                </c:pt>
              </c:numCache>
            </c:numRef>
          </c:val>
        </c:ser>
        <c:dLbls>
          <c:showLegendKey val="0"/>
          <c:showVal val="0"/>
          <c:showCatName val="0"/>
          <c:showSerName val="0"/>
          <c:showPercent val="0"/>
          <c:showBubbleSize val="0"/>
        </c:dLbls>
        <c:gapWidth val="150"/>
        <c:shape val="box"/>
        <c:axId val="130947328"/>
        <c:axId val="130957312"/>
        <c:axId val="0"/>
      </c:bar3DChart>
      <c:catAx>
        <c:axId val="130947328"/>
        <c:scaling>
          <c:orientation val="minMax"/>
        </c:scaling>
        <c:delete val="0"/>
        <c:axPos val="b"/>
        <c:numFmt formatCode="General" sourceLinked="1"/>
        <c:majorTickMark val="out"/>
        <c:minorTickMark val="none"/>
        <c:tickLblPos val="nextTo"/>
        <c:txPr>
          <a:bodyPr/>
          <a:lstStyle/>
          <a:p>
            <a:pPr>
              <a:defRPr b="1"/>
            </a:pPr>
            <a:endParaRPr lang="en-US"/>
          </a:p>
        </c:txPr>
        <c:crossAx val="130957312"/>
        <c:crosses val="autoZero"/>
        <c:auto val="1"/>
        <c:lblAlgn val="ctr"/>
        <c:lblOffset val="100"/>
        <c:noMultiLvlLbl val="0"/>
      </c:catAx>
      <c:valAx>
        <c:axId val="130957312"/>
        <c:scaling>
          <c:orientation val="minMax"/>
        </c:scaling>
        <c:delete val="0"/>
        <c:axPos val="l"/>
        <c:majorGridlines/>
        <c:numFmt formatCode="#,##0" sourceLinked="1"/>
        <c:majorTickMark val="out"/>
        <c:minorTickMark val="none"/>
        <c:tickLblPos val="nextTo"/>
        <c:crossAx val="13094732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5FEF5-E2DB-428A-8000-0AB6E2CFAEA8}" type="datetimeFigureOut">
              <a:rPr lang="en-US" smtClean="0"/>
              <a:t>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518D5C-7004-44F2-A543-B2EBA38E9B7D}" type="slidenum">
              <a:rPr lang="en-US" smtClean="0"/>
              <a:t>‹#›</a:t>
            </a:fld>
            <a:endParaRPr lang="en-US"/>
          </a:p>
        </p:txBody>
      </p:sp>
    </p:spTree>
    <p:extLst>
      <p:ext uri="{BB962C8B-B14F-4D97-AF65-F5344CB8AC3E}">
        <p14:creationId xmlns:p14="http://schemas.microsoft.com/office/powerpoint/2010/main" val="414518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photo to post to FB</a:t>
            </a:r>
            <a:endParaRPr lang="en-US" dirty="0"/>
          </a:p>
        </p:txBody>
      </p:sp>
      <p:sp>
        <p:nvSpPr>
          <p:cNvPr id="4" name="Slide Number Placeholder 3"/>
          <p:cNvSpPr>
            <a:spLocks noGrp="1"/>
          </p:cNvSpPr>
          <p:nvPr>
            <p:ph type="sldNum" sz="quarter" idx="10"/>
          </p:nvPr>
        </p:nvSpPr>
        <p:spPr/>
        <p:txBody>
          <a:bodyPr/>
          <a:lstStyle/>
          <a:p>
            <a:fld id="{EB518D5C-7004-44F2-A543-B2EBA38E9B7D}" type="slidenum">
              <a:rPr lang="en-US" smtClean="0"/>
              <a:t>1</a:t>
            </a:fld>
            <a:endParaRPr lang="en-US"/>
          </a:p>
        </p:txBody>
      </p:sp>
    </p:spTree>
    <p:extLst>
      <p:ext uri="{BB962C8B-B14F-4D97-AF65-F5344CB8AC3E}">
        <p14:creationId xmlns:p14="http://schemas.microsoft.com/office/powerpoint/2010/main" val="2891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97301">
              <a:spcBef>
                <a:spcPts val="294"/>
              </a:spcBef>
              <a:spcAft>
                <a:spcPts val="1178"/>
              </a:spcAft>
              <a:defRPr/>
            </a:pPr>
            <a:r>
              <a:rPr lang="en-US" dirty="0"/>
              <a:t>Bold innovative plan to enhance career technical education in Kansas---</a:t>
            </a:r>
            <a:r>
              <a:rPr lang="en-US" dirty="0" smtClean="0"/>
              <a:t>Recognition as “Top Ten Innovations to Watch” from Brookings Institute.</a:t>
            </a:r>
          </a:p>
          <a:p>
            <a:pPr defTabSz="897301">
              <a:spcBef>
                <a:spcPts val="294"/>
              </a:spcBef>
              <a:spcAft>
                <a:spcPts val="1178"/>
              </a:spcAft>
              <a:defRPr/>
            </a:pPr>
            <a:endParaRPr lang="en-US" dirty="0" smtClean="0"/>
          </a:p>
          <a:p>
            <a:pPr defTabSz="897301">
              <a:spcBef>
                <a:spcPts val="294"/>
              </a:spcBef>
              <a:spcAft>
                <a:spcPts val="1178"/>
              </a:spcAft>
              <a:defRPr/>
            </a:pPr>
            <a:r>
              <a:rPr lang="en-US" dirty="0"/>
              <a:t>Aligns with Board goals--</a:t>
            </a:r>
            <a:r>
              <a:rPr lang="en-US" dirty="0" smtClean="0"/>
              <a:t>Board goals to increase number of Kansans</a:t>
            </a:r>
            <a:r>
              <a:rPr lang="en-US" baseline="0" dirty="0" smtClean="0"/>
              <a:t> with industry credentials &amp; degrees and allows students to succeed in new Kansas economy.  Skilled workforce is critical to keeping KS business competitive, rural communities health, and long-term econ growth for the state</a:t>
            </a:r>
          </a:p>
          <a:p>
            <a:pPr>
              <a:spcBef>
                <a:spcPts val="294"/>
              </a:spcBef>
              <a:spcAft>
                <a:spcPts val="1178"/>
              </a:spcAft>
            </a:pPr>
            <a:endParaRPr lang="en-US" dirty="0"/>
          </a:p>
          <a:p>
            <a:pPr>
              <a:spcBef>
                <a:spcPts val="294"/>
              </a:spcBef>
              <a:spcAft>
                <a:spcPts val="1178"/>
              </a:spcAft>
            </a:pPr>
            <a:r>
              <a:rPr lang="en-US" dirty="0"/>
              <a:t>Prepares students for college and career--</a:t>
            </a:r>
            <a:r>
              <a:rPr lang="en-US" dirty="0" smtClean="0"/>
              <a:t>Prepares students to enter workforce after graduation, continue in</a:t>
            </a:r>
            <a:r>
              <a:rPr lang="en-US" baseline="0" dirty="0" smtClean="0"/>
              <a:t> PS education and/or start a meaningful career while in college; </a:t>
            </a:r>
          </a:p>
          <a:p>
            <a:pPr>
              <a:spcBef>
                <a:spcPts val="294"/>
              </a:spcBef>
              <a:spcAft>
                <a:spcPts val="1178"/>
              </a:spcAft>
            </a:pPr>
            <a:r>
              <a:rPr lang="en-US" dirty="0" smtClean="0"/>
              <a:t>Great for students—allows them to begin an accelerated path toward a high demand technical career in an area in which they have an interest/passion, and the opportunity to earn college</a:t>
            </a:r>
            <a:r>
              <a:rPr lang="en-US" baseline="0" dirty="0" smtClean="0"/>
              <a:t> credit—tuition free</a:t>
            </a:r>
          </a:p>
          <a:p>
            <a:pPr>
              <a:spcBef>
                <a:spcPts val="294"/>
              </a:spcBef>
              <a:spcAft>
                <a:spcPts val="1178"/>
              </a:spcAft>
            </a:pPr>
            <a:endParaRPr lang="en-US" dirty="0"/>
          </a:p>
          <a:p>
            <a:pPr>
              <a:spcBef>
                <a:spcPts val="294"/>
              </a:spcBef>
              <a:spcAft>
                <a:spcPts val="1178"/>
              </a:spcAft>
            </a:pPr>
            <a:r>
              <a:rPr lang="en-US" dirty="0"/>
              <a:t>Promotes collaboration between secondary and postsecondary education—targets funding specific to </a:t>
            </a:r>
            <a:r>
              <a:rPr lang="en-US" dirty="0" err="1"/>
              <a:t>CTE</a:t>
            </a:r>
            <a:r>
              <a:rPr lang="en-US" dirty="0"/>
              <a:t>, promotes alignment of sec/PS </a:t>
            </a:r>
            <a:r>
              <a:rPr lang="en-US" dirty="0" err="1"/>
              <a:t>CTE</a:t>
            </a:r>
            <a:r>
              <a:rPr lang="en-US" dirty="0"/>
              <a:t> programs; efficiencies—equipment, instructors, facilities</a:t>
            </a:r>
          </a:p>
          <a:p>
            <a:endParaRPr lang="en-US" dirty="0"/>
          </a:p>
        </p:txBody>
      </p:sp>
      <p:sp>
        <p:nvSpPr>
          <p:cNvPr id="4" name="Slide Number Placeholder 3"/>
          <p:cNvSpPr>
            <a:spLocks noGrp="1"/>
          </p:cNvSpPr>
          <p:nvPr>
            <p:ph type="sldNum" sz="quarter" idx="10"/>
          </p:nvPr>
        </p:nvSpPr>
        <p:spPr/>
        <p:txBody>
          <a:bodyPr/>
          <a:lstStyle/>
          <a:p>
            <a:fld id="{C22B437B-DDAF-4871-9266-61BBDA064B1A}" type="slidenum">
              <a:rPr lang="en-US" smtClean="0"/>
              <a:pPr/>
              <a:t>21</a:t>
            </a:fld>
            <a:endParaRPr lang="en-US"/>
          </a:p>
        </p:txBody>
      </p:sp>
    </p:spTree>
    <p:extLst>
      <p:ext uri="{BB962C8B-B14F-4D97-AF65-F5344CB8AC3E}">
        <p14:creationId xmlns:p14="http://schemas.microsoft.com/office/powerpoint/2010/main" val="311692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Jay</a:t>
            </a:r>
          </a:p>
          <a:p>
            <a:endParaRPr lang="en-US" baseline="0" dirty="0" smtClean="0"/>
          </a:p>
          <a:p>
            <a:r>
              <a:rPr lang="en-US" baseline="0" dirty="0" smtClean="0"/>
              <a:t>First of all I want to thank Diann and Bill for presenting to us today.  It’s always good to hear from the experts.  And I’d also like to thank Kent Reed and Martin Kollman for their considerable efforts in </a:t>
            </a:r>
            <a:r>
              <a:rPr lang="en-US" baseline="0" dirty="0" err="1" smtClean="0"/>
              <a:t>evrything</a:t>
            </a:r>
            <a:r>
              <a:rPr lang="en-US" baseline="0" dirty="0" smtClean="0"/>
              <a:t> from developing surveys to providing support and guidance to educators regarding individual plans of study.  Lastly I want to thank Suzy Oertel, our ELA consultant, who synthesized all of this information so nicely into the report and recommendation that Dr. DeBacker sent in her Friday notes.  Being a former science teacher, I lean more towards technical writing so Suzy graciously stepped up and offered her time and talent.  </a:t>
            </a:r>
          </a:p>
          <a:p>
            <a:endParaRPr lang="en-US" baseline="0" dirty="0" smtClean="0"/>
          </a:p>
          <a:p>
            <a:r>
              <a:rPr lang="en-US" baseline="0" dirty="0" smtClean="0"/>
              <a:t>The Kansas State Department of Education strongly recommends that all districts implement individual plans of study for all students in grades 8 through 12 with the IPS process beginning in 8</a:t>
            </a:r>
            <a:r>
              <a:rPr lang="en-US" baseline="30000" dirty="0" smtClean="0"/>
              <a:t>th</a:t>
            </a:r>
            <a:r>
              <a:rPr lang="en-US" baseline="0" dirty="0" smtClean="0"/>
              <a:t> grade with career interest surveys and then developing an individual plan of study including courses from 9</a:t>
            </a:r>
            <a:r>
              <a:rPr lang="en-US" baseline="30000" dirty="0" smtClean="0"/>
              <a:t>th</a:t>
            </a:r>
            <a:r>
              <a:rPr lang="en-US" baseline="0" dirty="0" smtClean="0"/>
              <a:t> grade through 12</a:t>
            </a:r>
            <a:r>
              <a:rPr lang="en-US" baseline="30000" dirty="0" smtClean="0"/>
              <a:t>th</a:t>
            </a:r>
            <a:r>
              <a:rPr lang="en-US" baseline="0" dirty="0" smtClean="0"/>
              <a:t> grade and at least one year of post-secondary plans.  </a:t>
            </a:r>
          </a:p>
          <a:p>
            <a:endParaRPr lang="en-US" baseline="0" dirty="0" smtClean="0"/>
          </a:p>
          <a:p>
            <a:endParaRPr lang="en-US" dirty="0" smtClean="0"/>
          </a:p>
          <a:p>
            <a:endParaRPr lang="en-US" dirty="0" smtClean="0"/>
          </a:p>
          <a:p>
            <a:r>
              <a:rPr lang="en-US" dirty="0" smtClean="0"/>
              <a:t>III.</a:t>
            </a:r>
            <a:r>
              <a:rPr lang="en-US" baseline="0" dirty="0" smtClean="0"/>
              <a:t>  </a:t>
            </a:r>
            <a:r>
              <a:rPr lang="en-US" dirty="0" smtClean="0"/>
              <a:t>Be sure to touch on that,</a:t>
            </a:r>
            <a:r>
              <a:rPr lang="en-US" baseline="0" dirty="0" smtClean="0"/>
              <a:t> yes, the creation of the IPS is important but, even more important, is schools setting up a system where students consistently are referred back to the IPS, as students navigate their way through HS and into college and career, the IPS will serve as a guide.  And as students career interests and talents change, so should the IPS change to reflect a new direction. If the IPS is created and then collects dust for the next 3 or 4 years while in HS, Its just another document with little meaning.  It’s crucial schools set up a system where students are consistently re-engaged with their IPS to keep their focus on their hopes and dreams for college and career.  </a:t>
            </a:r>
            <a:endParaRPr lang="en-US" dirty="0"/>
          </a:p>
        </p:txBody>
      </p:sp>
      <p:sp>
        <p:nvSpPr>
          <p:cNvPr id="4" name="Slide Number Placeholder 3"/>
          <p:cNvSpPr>
            <a:spLocks noGrp="1"/>
          </p:cNvSpPr>
          <p:nvPr>
            <p:ph type="sldNum" sz="quarter" idx="10"/>
          </p:nvPr>
        </p:nvSpPr>
        <p:spPr/>
        <p:txBody>
          <a:bodyPr/>
          <a:lstStyle/>
          <a:p>
            <a:fld id="{89F7F4D7-1BDC-4DF6-B4F0-CC9990C31A9F}" type="slidenum">
              <a:rPr lang="en-US" smtClean="0"/>
              <a:t>23</a:t>
            </a:fld>
            <a:endParaRPr lang="en-US"/>
          </a:p>
        </p:txBody>
      </p:sp>
    </p:spTree>
    <p:extLst>
      <p:ext uri="{BB962C8B-B14F-4D97-AF65-F5344CB8AC3E}">
        <p14:creationId xmlns:p14="http://schemas.microsoft.com/office/powerpoint/2010/main" val="264223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base this recommendation on 3 reasons:</a:t>
            </a:r>
          </a:p>
          <a:p>
            <a:endParaRPr lang="en-US" baseline="0" dirty="0" smtClean="0"/>
          </a:p>
          <a:p>
            <a:pPr marL="280391" indent="-280391">
              <a:buAutoNum type="romanUcPeriod"/>
            </a:pPr>
            <a:r>
              <a:rPr lang="en-US" baseline="0" dirty="0" smtClean="0"/>
              <a:t>Best practice</a:t>
            </a:r>
          </a:p>
          <a:p>
            <a:pPr marL="280391" indent="-280391">
              <a:buAutoNum type="romanUcPeriod"/>
            </a:pPr>
            <a:r>
              <a:rPr lang="en-US" baseline="0" dirty="0" smtClean="0"/>
              <a:t>Accreditation model – under career awareness and guidance, if schools want to be in the top category, all students in HS will have to have an individual plan of study</a:t>
            </a:r>
          </a:p>
          <a:p>
            <a:pPr marL="280391" indent="-280391">
              <a:buAutoNum type="romanUcPeriod"/>
            </a:pPr>
            <a:r>
              <a:rPr lang="en-US" baseline="0" dirty="0" smtClean="0"/>
              <a:t>KSDE will provide support – we have a template of an IPS, we will provide trainings </a:t>
            </a:r>
          </a:p>
          <a:p>
            <a:endParaRPr lang="en-US" dirty="0"/>
          </a:p>
        </p:txBody>
      </p:sp>
      <p:sp>
        <p:nvSpPr>
          <p:cNvPr id="4" name="Slide Number Placeholder 3"/>
          <p:cNvSpPr>
            <a:spLocks noGrp="1"/>
          </p:cNvSpPr>
          <p:nvPr>
            <p:ph type="sldNum" sz="quarter" idx="10"/>
          </p:nvPr>
        </p:nvSpPr>
        <p:spPr/>
        <p:txBody>
          <a:bodyPr/>
          <a:lstStyle/>
          <a:p>
            <a:fld id="{89F7F4D7-1BDC-4DF6-B4F0-CC9990C31A9F}" type="slidenum">
              <a:rPr lang="en-US" smtClean="0"/>
              <a:t>24</a:t>
            </a:fld>
            <a:endParaRPr lang="en-US"/>
          </a:p>
        </p:txBody>
      </p:sp>
    </p:spTree>
    <p:extLst>
      <p:ext uri="{BB962C8B-B14F-4D97-AF65-F5344CB8AC3E}">
        <p14:creationId xmlns:p14="http://schemas.microsoft.com/office/powerpoint/2010/main" val="3489643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What other summative measures of student performance could serve as alternatives to industry-recognized credentials or end-of-pathway assessments?
http://www.polleverywhere.com/free_text_polls/OjH8AmId4Os8GFl</a:t>
            </a:r>
            <a:endParaRPr lang="en-US"/>
          </a:p>
        </p:txBody>
      </p:sp>
      <p:sp>
        <p:nvSpPr>
          <p:cNvPr id="4" name="Slide Number Placeholder 3"/>
          <p:cNvSpPr>
            <a:spLocks noGrp="1"/>
          </p:cNvSpPr>
          <p:nvPr>
            <p:ph type="sldNum" sz="quarter" idx="10"/>
          </p:nvPr>
        </p:nvSpPr>
        <p:spPr/>
        <p:txBody>
          <a:bodyPr/>
          <a:lstStyle/>
          <a:p>
            <a:fld id="{5FBD769B-C3D1-4022-822A-D4600F6874B0}" type="slidenum">
              <a:rPr lang="en-US" smtClean="0"/>
              <a:t>25</a:t>
            </a:fld>
            <a:endParaRPr lang="en-US"/>
          </a:p>
        </p:txBody>
      </p:sp>
    </p:spTree>
    <p:extLst>
      <p:ext uri="{BB962C8B-B14F-4D97-AF65-F5344CB8AC3E}">
        <p14:creationId xmlns:p14="http://schemas.microsoft.com/office/powerpoint/2010/main" val="271186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As a school district, which of the following is your greatest strength in CTE?
http://www.polleverywhere.com/multiple_choice_polls/3kWUVumoxCnY6ye</a:t>
            </a:r>
            <a:endParaRPr lang="en-US"/>
          </a:p>
        </p:txBody>
      </p:sp>
      <p:sp>
        <p:nvSpPr>
          <p:cNvPr id="4" name="Slide Number Placeholder 3"/>
          <p:cNvSpPr>
            <a:spLocks noGrp="1"/>
          </p:cNvSpPr>
          <p:nvPr>
            <p:ph type="sldNum" sz="quarter" idx="10"/>
          </p:nvPr>
        </p:nvSpPr>
        <p:spPr/>
        <p:txBody>
          <a:bodyPr/>
          <a:lstStyle/>
          <a:p>
            <a:fld id="{5FBD769B-C3D1-4022-822A-D4600F6874B0}" type="slidenum">
              <a:rPr lang="en-US" smtClean="0"/>
              <a:t>4</a:t>
            </a:fld>
            <a:endParaRPr lang="en-US"/>
          </a:p>
        </p:txBody>
      </p:sp>
    </p:spTree>
    <p:extLst>
      <p:ext uri="{BB962C8B-B14F-4D97-AF65-F5344CB8AC3E}">
        <p14:creationId xmlns:p14="http://schemas.microsoft.com/office/powerpoint/2010/main" val="271186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In your school district, which of the following components of a CTE program needs the most improvement?
http://www.polleverywhere.com/multiple_choice_polls/mXvFOuYd5jadENX</a:t>
            </a:r>
            <a:endParaRPr lang="en-US"/>
          </a:p>
        </p:txBody>
      </p:sp>
      <p:sp>
        <p:nvSpPr>
          <p:cNvPr id="4" name="Slide Number Placeholder 3"/>
          <p:cNvSpPr>
            <a:spLocks noGrp="1"/>
          </p:cNvSpPr>
          <p:nvPr>
            <p:ph type="sldNum" sz="quarter" idx="10"/>
          </p:nvPr>
        </p:nvSpPr>
        <p:spPr/>
        <p:txBody>
          <a:bodyPr/>
          <a:lstStyle/>
          <a:p>
            <a:fld id="{EB518D5C-7004-44F2-A543-B2EBA38E9B7D}" type="slidenum">
              <a:rPr lang="en-US" smtClean="0"/>
              <a:t>5</a:t>
            </a:fld>
            <a:endParaRPr lang="en-US"/>
          </a:p>
        </p:txBody>
      </p:sp>
    </p:spTree>
    <p:extLst>
      <p:ext uri="{BB962C8B-B14F-4D97-AF65-F5344CB8AC3E}">
        <p14:creationId xmlns:p14="http://schemas.microsoft.com/office/powerpoint/2010/main" val="23782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What is the major obstacle standing in the way of CTE improving and growing in your school district?
http://www.polleverywhere.com/free_text_polls/lZIkSwAhUMZFevX</a:t>
            </a:r>
            <a:endParaRPr lang="en-US"/>
          </a:p>
        </p:txBody>
      </p:sp>
      <p:sp>
        <p:nvSpPr>
          <p:cNvPr id="4" name="Slide Number Placeholder 3"/>
          <p:cNvSpPr>
            <a:spLocks noGrp="1"/>
          </p:cNvSpPr>
          <p:nvPr>
            <p:ph type="sldNum" sz="quarter" idx="10"/>
          </p:nvPr>
        </p:nvSpPr>
        <p:spPr/>
        <p:txBody>
          <a:bodyPr/>
          <a:lstStyle/>
          <a:p>
            <a:fld id="{5FBD769B-C3D1-4022-822A-D4600F6874B0}" type="slidenum">
              <a:rPr lang="en-US" smtClean="0"/>
              <a:t>6</a:t>
            </a:fld>
            <a:endParaRPr lang="en-US"/>
          </a:p>
        </p:txBody>
      </p:sp>
    </p:spTree>
    <p:extLst>
      <p:ext uri="{BB962C8B-B14F-4D97-AF65-F5344CB8AC3E}">
        <p14:creationId xmlns:p14="http://schemas.microsoft.com/office/powerpoint/2010/main" val="271186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Of the four proposed changes to Perkins, which one would you most support?
http://www.polleverywhere.com/multiple_choice_polls/NyET4cFVHX9zVWG</a:t>
            </a:r>
            <a:endParaRPr lang="en-US"/>
          </a:p>
        </p:txBody>
      </p:sp>
      <p:sp>
        <p:nvSpPr>
          <p:cNvPr id="4" name="Slide Number Placeholder 3"/>
          <p:cNvSpPr>
            <a:spLocks noGrp="1"/>
          </p:cNvSpPr>
          <p:nvPr>
            <p:ph type="sldNum" sz="quarter" idx="10"/>
          </p:nvPr>
        </p:nvSpPr>
        <p:spPr/>
        <p:txBody>
          <a:bodyPr/>
          <a:lstStyle/>
          <a:p>
            <a:fld id="{EB518D5C-7004-44F2-A543-B2EBA38E9B7D}" type="slidenum">
              <a:rPr lang="en-US" smtClean="0"/>
              <a:t>10</a:t>
            </a:fld>
            <a:endParaRPr lang="en-US"/>
          </a:p>
        </p:txBody>
      </p:sp>
    </p:spTree>
    <p:extLst>
      <p:ext uri="{BB962C8B-B14F-4D97-AF65-F5344CB8AC3E}">
        <p14:creationId xmlns:p14="http://schemas.microsoft.com/office/powerpoint/2010/main" val="378895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Of the four proposed changes to Perkins, which one would you support the least?
http://www.polleverywhere.com/multiple_choice_polls/zmlwgyqGhyp5zXn</a:t>
            </a:r>
            <a:endParaRPr lang="en-US"/>
          </a:p>
        </p:txBody>
      </p:sp>
      <p:sp>
        <p:nvSpPr>
          <p:cNvPr id="4" name="Slide Number Placeholder 3"/>
          <p:cNvSpPr>
            <a:spLocks noGrp="1"/>
          </p:cNvSpPr>
          <p:nvPr>
            <p:ph type="sldNum" sz="quarter" idx="10"/>
          </p:nvPr>
        </p:nvSpPr>
        <p:spPr/>
        <p:txBody>
          <a:bodyPr/>
          <a:lstStyle/>
          <a:p>
            <a:fld id="{EB518D5C-7004-44F2-A543-B2EBA38E9B7D}" type="slidenum">
              <a:rPr lang="en-US" smtClean="0"/>
              <a:t>11</a:t>
            </a:fld>
            <a:endParaRPr lang="en-US"/>
          </a:p>
        </p:txBody>
      </p:sp>
    </p:spTree>
    <p:extLst>
      <p:ext uri="{BB962C8B-B14F-4D97-AF65-F5344CB8AC3E}">
        <p14:creationId xmlns:p14="http://schemas.microsoft.com/office/powerpoint/2010/main" val="24827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What other changes would you like to see in the new Perkins?
http://www.polleverywhere.com/free_text_polls/zLOys24YD3fdq5h</a:t>
            </a:r>
            <a:endParaRPr lang="en-US"/>
          </a:p>
        </p:txBody>
      </p:sp>
      <p:sp>
        <p:nvSpPr>
          <p:cNvPr id="4" name="Slide Number Placeholder 3"/>
          <p:cNvSpPr>
            <a:spLocks noGrp="1"/>
          </p:cNvSpPr>
          <p:nvPr>
            <p:ph type="sldNum" sz="quarter" idx="10"/>
          </p:nvPr>
        </p:nvSpPr>
        <p:spPr/>
        <p:txBody>
          <a:bodyPr/>
          <a:lstStyle/>
          <a:p>
            <a:fld id="{5FBD769B-C3D1-4022-822A-D4600F6874B0}" type="slidenum">
              <a:rPr lang="en-US" smtClean="0"/>
              <a:t>12</a:t>
            </a:fld>
            <a:endParaRPr lang="en-US"/>
          </a:p>
        </p:txBody>
      </p:sp>
    </p:spTree>
    <p:extLst>
      <p:ext uri="{BB962C8B-B14F-4D97-AF65-F5344CB8AC3E}">
        <p14:creationId xmlns:p14="http://schemas.microsoft.com/office/powerpoint/2010/main" val="271186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In the Pathways application system, what feature would you like to see added?
http://www.polleverywhere.com/free_text_polls/TgSQm2EbROZC4bu</a:t>
            </a:r>
            <a:endParaRPr lang="en-US"/>
          </a:p>
        </p:txBody>
      </p:sp>
      <p:sp>
        <p:nvSpPr>
          <p:cNvPr id="4" name="Slide Number Placeholder 3"/>
          <p:cNvSpPr>
            <a:spLocks noGrp="1"/>
          </p:cNvSpPr>
          <p:nvPr>
            <p:ph type="sldNum" sz="quarter" idx="10"/>
          </p:nvPr>
        </p:nvSpPr>
        <p:spPr/>
        <p:txBody>
          <a:bodyPr/>
          <a:lstStyle/>
          <a:p>
            <a:fld id="{5FBD769B-C3D1-4022-822A-D4600F6874B0}" type="slidenum">
              <a:rPr lang="en-US" smtClean="0"/>
              <a:t>18</a:t>
            </a:fld>
            <a:endParaRPr lang="en-US"/>
          </a:p>
        </p:txBody>
      </p:sp>
    </p:spTree>
    <p:extLst>
      <p:ext uri="{BB962C8B-B14F-4D97-AF65-F5344CB8AC3E}">
        <p14:creationId xmlns:p14="http://schemas.microsoft.com/office/powerpoint/2010/main" val="271186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In the Pathways application system, what current feature is no longer necessary?
http://www.polleverywhere.com/free_text_polls/CEkwmiecZ2NIURh</a:t>
            </a:r>
            <a:endParaRPr lang="en-US"/>
          </a:p>
        </p:txBody>
      </p:sp>
      <p:sp>
        <p:nvSpPr>
          <p:cNvPr id="4" name="Slide Number Placeholder 3"/>
          <p:cNvSpPr>
            <a:spLocks noGrp="1"/>
          </p:cNvSpPr>
          <p:nvPr>
            <p:ph type="sldNum" sz="quarter" idx="10"/>
          </p:nvPr>
        </p:nvSpPr>
        <p:spPr/>
        <p:txBody>
          <a:bodyPr/>
          <a:lstStyle/>
          <a:p>
            <a:fld id="{5FBD769B-C3D1-4022-822A-D4600F6874B0}" type="slidenum">
              <a:rPr lang="en-US" smtClean="0"/>
              <a:t>19</a:t>
            </a:fld>
            <a:endParaRPr lang="en-US"/>
          </a:p>
        </p:txBody>
      </p:sp>
    </p:spTree>
    <p:extLst>
      <p:ext uri="{BB962C8B-B14F-4D97-AF65-F5344CB8AC3E}">
        <p14:creationId xmlns:p14="http://schemas.microsoft.com/office/powerpoint/2010/main" val="271186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3B32AE-B526-49FF-81C8-58153F80AC8F}" type="datetimeFigureOut">
              <a:rPr lang="en-US" smtClean="0"/>
              <a:t>2/10/2014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3E224E8-7CFA-4078-B092-69F22F075DE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3B32AE-B526-49FF-81C8-58153F80AC8F}"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224E8-7CFA-4078-B092-69F22F075D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3B32AE-B526-49FF-81C8-58153F80AC8F}"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224E8-7CFA-4078-B092-69F22F075D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3B32AE-B526-49FF-81C8-58153F80AC8F}"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224E8-7CFA-4078-B092-69F22F075D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3B32AE-B526-49FF-81C8-58153F80AC8F}"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224E8-7CFA-4078-B092-69F22F075DE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3B32AE-B526-49FF-81C8-58153F80AC8F}"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224E8-7CFA-4078-B092-69F22F075D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3B32AE-B526-49FF-81C8-58153F80AC8F}" type="datetimeFigureOut">
              <a:rPr lang="en-US" smtClean="0"/>
              <a:t>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224E8-7CFA-4078-B092-69F22F075D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E3B32AE-B526-49FF-81C8-58153F80AC8F}" type="datetimeFigureOut">
              <a:rPr lang="en-US" smtClean="0"/>
              <a:t>2/10/2014</a:t>
            </a:fld>
            <a:endParaRPr lang="en-US"/>
          </a:p>
        </p:txBody>
      </p:sp>
      <p:sp>
        <p:nvSpPr>
          <p:cNvPr id="8" name="Slide Number Placeholder 7"/>
          <p:cNvSpPr>
            <a:spLocks noGrp="1"/>
          </p:cNvSpPr>
          <p:nvPr>
            <p:ph type="sldNum" sz="quarter" idx="11"/>
          </p:nvPr>
        </p:nvSpPr>
        <p:spPr/>
        <p:txBody>
          <a:bodyPr/>
          <a:lstStyle/>
          <a:p>
            <a:fld id="{A3E224E8-7CFA-4078-B092-69F22F075DE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B32AE-B526-49FF-81C8-58153F80AC8F}" type="datetimeFigureOut">
              <a:rPr lang="en-US" smtClean="0"/>
              <a:t>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224E8-7CFA-4078-B092-69F22F075D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3B32AE-B526-49FF-81C8-58153F80AC8F}"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3E224E8-7CFA-4078-B092-69F22F075D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E3B32AE-B526-49FF-81C8-58153F80AC8F}"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224E8-7CFA-4078-B092-69F22F075D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E3B32AE-B526-49FF-81C8-58153F80AC8F}" type="datetimeFigureOut">
              <a:rPr lang="en-US" smtClean="0"/>
              <a:t>2/10/2014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3E224E8-7CFA-4078-B092-69F22F075DE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kansasdo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sde.org/Agency/DivisionofLearningServices/CareerStandardsandAssessmentServices/CSASHome/CareerTechnicalEducation(CTE).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CTE Coordinators update </a:t>
            </a:r>
            <a:endParaRPr lang="en-US" dirty="0"/>
          </a:p>
        </p:txBody>
      </p:sp>
      <p:sp>
        <p:nvSpPr>
          <p:cNvPr id="3" name="Subtitle 2"/>
          <p:cNvSpPr>
            <a:spLocks noGrp="1"/>
          </p:cNvSpPr>
          <p:nvPr>
            <p:ph type="subTitle" idx="1"/>
          </p:nvPr>
        </p:nvSpPr>
        <p:spPr/>
        <p:txBody>
          <a:bodyPr/>
          <a:lstStyle/>
          <a:p>
            <a:r>
              <a:rPr lang="en-US" dirty="0" smtClean="0"/>
              <a:t>February 11, 2014</a:t>
            </a:r>
          </a:p>
          <a:p>
            <a:r>
              <a:rPr lang="en-US" dirty="0" smtClean="0"/>
              <a:t>CTE Annual Conference</a:t>
            </a:r>
          </a:p>
          <a:p>
            <a:r>
              <a:rPr lang="en-US" dirty="0" smtClean="0"/>
              <a:t>Manhattan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pic>
        <p:nvPicPr>
          <p:cNvPr id="1026" name="Picture 2" descr="C:\Users\jscott\Pictures\KSDE\CT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667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scott\Pictures\KSDE\winter-wallpaper-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6" y="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13218" y="3308015"/>
            <a:ext cx="3830782" cy="3231654"/>
          </a:xfrm>
          <a:prstGeom prst="rect">
            <a:avLst/>
          </a:prstGeom>
          <a:noFill/>
        </p:spPr>
        <p:txBody>
          <a:bodyPr wrap="square" rtlCol="0">
            <a:spAutoFit/>
          </a:bodyPr>
          <a:lstStyle/>
          <a:p>
            <a:r>
              <a:rPr lang="en-US" sz="4400" b="1" dirty="0" smtClean="0"/>
              <a:t>CTE Coordinators Update</a:t>
            </a:r>
            <a:endParaRPr lang="en-US" sz="4400" b="1" dirty="0"/>
          </a:p>
          <a:p>
            <a:endParaRPr lang="en-US" dirty="0" smtClean="0"/>
          </a:p>
          <a:p>
            <a:r>
              <a:rPr lang="en-US" dirty="0" smtClean="0"/>
              <a:t>Annual CTE Conference</a:t>
            </a:r>
          </a:p>
          <a:p>
            <a:r>
              <a:rPr lang="en-US" dirty="0" smtClean="0"/>
              <a:t>Manhattan</a:t>
            </a:r>
          </a:p>
          <a:p>
            <a:r>
              <a:rPr lang="en-US" dirty="0" smtClean="0"/>
              <a:t>February 11, 2014</a:t>
            </a:r>
            <a:endParaRPr lang="en-US" dirty="0"/>
          </a:p>
        </p:txBody>
      </p:sp>
      <p:pic>
        <p:nvPicPr>
          <p:cNvPr id="1029" name="Picture 5" descr="C:\Users\jscott\Pictures\KSDE\CT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52" y="6103576"/>
            <a:ext cx="2158206" cy="81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5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733933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01874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269764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State-recognized Pathways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When considering a new Pathway………..</a:t>
            </a:r>
          </a:p>
          <a:p>
            <a:pPr marL="0" indent="0">
              <a:buNone/>
            </a:pPr>
            <a:r>
              <a:rPr lang="en-US" dirty="0" smtClean="0"/>
              <a:t>1.  Is it part of the national Career Clusters Model?</a:t>
            </a:r>
          </a:p>
          <a:p>
            <a:pPr marL="0" indent="0">
              <a:buNone/>
            </a:pPr>
            <a:r>
              <a:rPr lang="en-US" dirty="0" smtClean="0"/>
              <a:t>2.  Does it lead to high-wage, high-skill, high-demand occupations?</a:t>
            </a:r>
          </a:p>
          <a:p>
            <a:pPr marL="0" indent="0">
              <a:buNone/>
            </a:pPr>
            <a:endParaRPr lang="en-US" dirty="0" smtClean="0"/>
          </a:p>
          <a:p>
            <a:pPr marL="0" indent="0">
              <a:buNone/>
            </a:pPr>
            <a:r>
              <a:rPr lang="en-US" dirty="0" smtClean="0"/>
              <a:t>1</a:t>
            </a:r>
            <a:r>
              <a:rPr lang="en-US" baseline="30000" dirty="0" smtClean="0"/>
              <a:t>st</a:t>
            </a:r>
            <a:r>
              <a:rPr lang="en-US" dirty="0" smtClean="0"/>
              <a:t> step – KSDE CTE</a:t>
            </a:r>
          </a:p>
          <a:p>
            <a:pPr marL="0" indent="0">
              <a:buNone/>
            </a:pPr>
            <a:r>
              <a:rPr lang="en-US" dirty="0" smtClean="0"/>
              <a:t>2</a:t>
            </a:r>
            <a:r>
              <a:rPr lang="en-US" baseline="30000" dirty="0" smtClean="0"/>
              <a:t>nd</a:t>
            </a:r>
            <a:r>
              <a:rPr lang="en-US" dirty="0" smtClean="0"/>
              <a:t> step - Kansas Advisory Committee for Career and Technical Education (KACCTE)</a:t>
            </a:r>
          </a:p>
          <a:p>
            <a:pPr marL="0" indent="0">
              <a:buNone/>
            </a:pPr>
            <a:r>
              <a:rPr lang="en-US" dirty="0" smtClean="0"/>
              <a:t>3</a:t>
            </a:r>
            <a:r>
              <a:rPr lang="en-US" baseline="30000" dirty="0" smtClean="0"/>
              <a:t>rd</a:t>
            </a:r>
            <a:r>
              <a:rPr lang="en-US" dirty="0" smtClean="0"/>
              <a:t> step- Kansas State Board of Education</a:t>
            </a:r>
          </a:p>
          <a:p>
            <a:pPr marL="0" indent="0">
              <a:buNone/>
            </a:pPr>
            <a:endParaRPr lang="en-US" dirty="0" smtClean="0"/>
          </a:p>
          <a:p>
            <a:pPr marL="514350" indent="-514350">
              <a:buAutoNum type="arabicPeriod"/>
            </a:pPr>
            <a:endParaRPr lang="en-US" dirty="0" smtClean="0"/>
          </a:p>
          <a:p>
            <a:pPr marL="514350" indent="-514350">
              <a:buAutoNum type="arabicPeriod" startAt="2"/>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3225623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CTE Clusters in a tiered system</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Instead of universal 0.5 weighting for every CTE Cluster……..</a:t>
            </a:r>
          </a:p>
          <a:p>
            <a:pPr marL="0" indent="0">
              <a:buNone/>
            </a:pPr>
            <a:endParaRPr lang="en-US" dirty="0"/>
          </a:p>
          <a:p>
            <a:r>
              <a:rPr lang="en-US" dirty="0" smtClean="0"/>
              <a:t>Option 1 – weightings based on actual cost of Cluster. </a:t>
            </a:r>
          </a:p>
          <a:p>
            <a:pPr marL="0" indent="0">
              <a:buNone/>
            </a:pPr>
            <a:endParaRPr lang="en-US" dirty="0" smtClean="0"/>
          </a:p>
          <a:p>
            <a:r>
              <a:rPr lang="en-US" dirty="0" smtClean="0"/>
              <a:t>Option 2 – weightings set up similar to KBOR model</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2943470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normAutofit fontScale="90000"/>
          </a:bodyPr>
          <a:lstStyle/>
          <a:p>
            <a:r>
              <a:rPr lang="en-US" dirty="0" smtClean="0"/>
              <a:t>Option 1 (based on 11-12 figures)</a:t>
            </a:r>
            <a:endParaRPr lang="en-US" dirty="0"/>
          </a:p>
        </p:txBody>
      </p:sp>
      <p:sp>
        <p:nvSpPr>
          <p:cNvPr id="3" name="Content Placeholder 2"/>
          <p:cNvSpPr>
            <a:spLocks noGrp="1"/>
          </p:cNvSpPr>
          <p:nvPr>
            <p:ph idx="1"/>
          </p:nvPr>
        </p:nvSpPr>
        <p:spPr>
          <a:xfrm>
            <a:off x="457200" y="1219200"/>
            <a:ext cx="8229600" cy="5257800"/>
          </a:xfrm>
        </p:spPr>
        <p:txBody>
          <a:bodyPr>
            <a:normAutofit fontScale="25000" lnSpcReduction="20000"/>
          </a:bodyPr>
          <a:lstStyle/>
          <a:p>
            <a:pPr marL="0" indent="0">
              <a:buNone/>
            </a:pPr>
            <a:endParaRPr lang="en-US" sz="6200" b="1" dirty="0" smtClean="0"/>
          </a:p>
          <a:p>
            <a:pPr marL="0" indent="0">
              <a:buNone/>
            </a:pPr>
            <a:r>
              <a:rPr lang="en-US" sz="6400" b="1" dirty="0" smtClean="0"/>
              <a:t>Option </a:t>
            </a:r>
            <a:r>
              <a:rPr lang="en-US" sz="6400" b="1" dirty="0"/>
              <a:t>1: CTE Cluster Weighting Based on </a:t>
            </a:r>
            <a:r>
              <a:rPr lang="en-US" sz="6400" b="1" dirty="0" smtClean="0"/>
              <a:t> Cost</a:t>
            </a:r>
            <a:endParaRPr lang="en-US" sz="6400" b="1" dirty="0"/>
          </a:p>
          <a:p>
            <a:r>
              <a:rPr lang="en-US" sz="6400" dirty="0"/>
              <a:t>Agriculture, Food &amp; Natural Resources 1.1</a:t>
            </a:r>
          </a:p>
          <a:p>
            <a:r>
              <a:rPr lang="en-US" sz="6400" dirty="0"/>
              <a:t>Architecture &amp; Construction 1.2</a:t>
            </a:r>
          </a:p>
          <a:p>
            <a:r>
              <a:rPr lang="en-US" sz="6400" dirty="0"/>
              <a:t>Arts, A/V Technology &amp; Communications 0.5</a:t>
            </a:r>
          </a:p>
          <a:p>
            <a:r>
              <a:rPr lang="en-US" sz="6400" dirty="0"/>
              <a:t>Business, Management &amp; Administration 0.6</a:t>
            </a:r>
          </a:p>
          <a:p>
            <a:r>
              <a:rPr lang="en-US" sz="6400" dirty="0"/>
              <a:t>Education &amp; Training 0.8</a:t>
            </a:r>
          </a:p>
          <a:p>
            <a:r>
              <a:rPr lang="en-US" sz="6400" dirty="0"/>
              <a:t>Finance 0.7</a:t>
            </a:r>
          </a:p>
          <a:p>
            <a:r>
              <a:rPr lang="en-US" sz="6400" dirty="0"/>
              <a:t>Government &amp; Public Administration 0.0</a:t>
            </a:r>
          </a:p>
          <a:p>
            <a:r>
              <a:rPr lang="en-US" sz="6400" dirty="0"/>
              <a:t>Health Science 0.8</a:t>
            </a:r>
          </a:p>
          <a:p>
            <a:r>
              <a:rPr lang="en-US" sz="6400" dirty="0"/>
              <a:t>Hospitality &amp; Tourism 0.3</a:t>
            </a:r>
          </a:p>
          <a:p>
            <a:r>
              <a:rPr lang="en-US" sz="6400" dirty="0"/>
              <a:t>Human Services 0.3</a:t>
            </a:r>
          </a:p>
          <a:p>
            <a:r>
              <a:rPr lang="en-US" sz="6400" dirty="0"/>
              <a:t>Information Technology 0.9</a:t>
            </a:r>
          </a:p>
          <a:p>
            <a:r>
              <a:rPr lang="en-US" sz="6400" dirty="0"/>
              <a:t>Law, Public Safety, Corrections &amp; Security 0.7</a:t>
            </a:r>
          </a:p>
          <a:p>
            <a:r>
              <a:rPr lang="en-US" sz="6400" dirty="0"/>
              <a:t>Manufacturing 1.1</a:t>
            </a:r>
          </a:p>
          <a:p>
            <a:r>
              <a:rPr lang="en-US" sz="6400" dirty="0"/>
              <a:t>Marketing 0.2</a:t>
            </a:r>
          </a:p>
          <a:p>
            <a:r>
              <a:rPr lang="en-US" sz="6400" dirty="0"/>
              <a:t>Science, Technology, Engineering &amp; Mathematics (STEM) 2.1</a:t>
            </a:r>
          </a:p>
          <a:p>
            <a:r>
              <a:rPr lang="en-US" sz="6400" dirty="0"/>
              <a:t>Transportation, Distribution &amp; Logistics </a:t>
            </a:r>
            <a:r>
              <a:rPr lang="en-US" sz="6400" dirty="0" smtClean="0"/>
              <a:t>1.0</a:t>
            </a:r>
          </a:p>
          <a:p>
            <a:endParaRPr lang="en-US" sz="6400" dirty="0"/>
          </a:p>
          <a:p>
            <a:pPr marL="0" indent="0">
              <a:buNone/>
            </a:pPr>
            <a:r>
              <a:rPr lang="en-US" sz="7200" b="1" dirty="0" smtClean="0"/>
              <a:t>In 2011-2012, Option 1 would have required an additional $12 M to fund CTE Clusters</a:t>
            </a:r>
            <a:endParaRPr lang="en-US" sz="7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1258205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Option 2 (based on 11-12 figures)</a:t>
            </a:r>
            <a:endParaRPr lang="en-US" dirty="0"/>
          </a:p>
        </p:txBody>
      </p:sp>
      <p:sp>
        <p:nvSpPr>
          <p:cNvPr id="3" name="Content Placeholder 2"/>
          <p:cNvSpPr>
            <a:spLocks noGrp="1"/>
          </p:cNvSpPr>
          <p:nvPr>
            <p:ph idx="1"/>
          </p:nvPr>
        </p:nvSpPr>
        <p:spPr>
          <a:xfrm>
            <a:off x="457200" y="429491"/>
            <a:ext cx="8229600" cy="6324600"/>
          </a:xfrm>
        </p:spPr>
        <p:txBody>
          <a:bodyPr>
            <a:normAutofit fontScale="25000" lnSpcReduction="20000"/>
          </a:bodyPr>
          <a:lstStyle/>
          <a:p>
            <a:pPr marL="0" indent="0">
              <a:buNone/>
            </a:pPr>
            <a:endParaRPr lang="en-US" sz="7200" b="1" dirty="0"/>
          </a:p>
          <a:p>
            <a:pPr marL="0" indent="0">
              <a:buNone/>
            </a:pPr>
            <a:r>
              <a:rPr lang="en-US" sz="5600" dirty="0"/>
              <a:t>Clusters with weightings over 1.2 </a:t>
            </a:r>
            <a:r>
              <a:rPr lang="en-US" sz="5600" dirty="0" smtClean="0"/>
              <a:t>					2.1</a:t>
            </a:r>
            <a:endParaRPr lang="en-US" sz="5600" dirty="0"/>
          </a:p>
          <a:p>
            <a:pPr marL="0" indent="0">
              <a:buNone/>
            </a:pPr>
            <a:r>
              <a:rPr lang="en-US" sz="5600" dirty="0"/>
              <a:t>Clusters with weightings of 1.0 to 1.2 </a:t>
            </a:r>
            <a:r>
              <a:rPr lang="en-US" sz="5600" dirty="0" smtClean="0"/>
              <a:t>				1.1</a:t>
            </a:r>
            <a:endParaRPr lang="en-US" sz="5600" dirty="0"/>
          </a:p>
          <a:p>
            <a:pPr marL="0" indent="0">
              <a:buNone/>
            </a:pPr>
            <a:r>
              <a:rPr lang="en-US" sz="5600" dirty="0"/>
              <a:t>Clusters with weightings of 0.8 to 1.0 </a:t>
            </a:r>
            <a:r>
              <a:rPr lang="en-US" sz="5600" dirty="0" smtClean="0"/>
              <a:t>				0.9</a:t>
            </a:r>
            <a:endParaRPr lang="en-US" sz="5600" dirty="0"/>
          </a:p>
          <a:p>
            <a:pPr marL="0" indent="0">
              <a:buNone/>
            </a:pPr>
            <a:r>
              <a:rPr lang="en-US" sz="5600" dirty="0"/>
              <a:t>Clusters with weightings of 0.6 to 0.8 </a:t>
            </a:r>
            <a:r>
              <a:rPr lang="en-US" sz="5600" dirty="0" smtClean="0"/>
              <a:t>				0.7</a:t>
            </a:r>
            <a:endParaRPr lang="en-US" sz="5600" dirty="0"/>
          </a:p>
          <a:p>
            <a:pPr marL="0" indent="0">
              <a:buNone/>
            </a:pPr>
            <a:r>
              <a:rPr lang="en-US" sz="5600" dirty="0"/>
              <a:t>Clusters with weightings of 0.4 to 0.6 </a:t>
            </a:r>
            <a:r>
              <a:rPr lang="en-US" sz="5600" dirty="0" smtClean="0"/>
              <a:t>				0.5</a:t>
            </a:r>
            <a:endParaRPr lang="en-US" sz="5600" dirty="0"/>
          </a:p>
          <a:p>
            <a:pPr marL="0" indent="0">
              <a:buNone/>
            </a:pPr>
            <a:r>
              <a:rPr lang="en-US" sz="5600" dirty="0"/>
              <a:t>Clusters with weightings of 0.2 to 0.4 </a:t>
            </a:r>
            <a:r>
              <a:rPr lang="en-US" sz="5600" dirty="0" smtClean="0"/>
              <a:t>				0.3</a:t>
            </a:r>
            <a:endParaRPr lang="en-US" sz="5600" dirty="0"/>
          </a:p>
          <a:p>
            <a:pPr marL="0" indent="0">
              <a:buNone/>
            </a:pPr>
            <a:r>
              <a:rPr lang="en-US" sz="5600" dirty="0"/>
              <a:t>Clusters with weightings of 0.0 to 0.2 </a:t>
            </a:r>
            <a:r>
              <a:rPr lang="en-US" sz="5600" dirty="0" smtClean="0"/>
              <a:t>				0.0</a:t>
            </a:r>
          </a:p>
          <a:p>
            <a:endParaRPr lang="en-US" sz="4400" dirty="0"/>
          </a:p>
          <a:p>
            <a:pPr marL="0" indent="0">
              <a:buNone/>
            </a:pPr>
            <a:r>
              <a:rPr lang="en-US" sz="4400" b="1" dirty="0" smtClean="0"/>
              <a:t>Weightings for STEM is 2.1 (actual cost)</a:t>
            </a:r>
          </a:p>
          <a:p>
            <a:pPr marL="0" indent="0">
              <a:buNone/>
            </a:pPr>
            <a:r>
              <a:rPr lang="en-US" sz="4400" dirty="0" smtClean="0"/>
              <a:t>	• Science, Technology, Engineering &amp; Mathematics (STEM)</a:t>
            </a:r>
          </a:p>
          <a:p>
            <a:pPr marL="0" indent="0">
              <a:buNone/>
            </a:pPr>
            <a:r>
              <a:rPr lang="en-US" sz="4400" b="1" dirty="0" smtClean="0"/>
              <a:t>Clusters with weightings of 1.0 to 1.2</a:t>
            </a:r>
          </a:p>
          <a:p>
            <a:pPr marL="800100" lvl="2" indent="0">
              <a:buNone/>
            </a:pPr>
            <a:r>
              <a:rPr lang="en-US" sz="4400" dirty="0" smtClean="0"/>
              <a:t>• Agriculture, Food &amp; Natural Resources</a:t>
            </a:r>
          </a:p>
          <a:p>
            <a:pPr marL="800100" lvl="2" indent="0">
              <a:buNone/>
            </a:pPr>
            <a:r>
              <a:rPr lang="en-US" sz="4400" dirty="0" smtClean="0"/>
              <a:t>• Architecture &amp; Construction</a:t>
            </a:r>
          </a:p>
          <a:p>
            <a:pPr marL="800100" lvl="2" indent="0">
              <a:buNone/>
            </a:pPr>
            <a:r>
              <a:rPr lang="en-US" sz="4400" dirty="0" smtClean="0"/>
              <a:t>• Manufacturing</a:t>
            </a:r>
          </a:p>
          <a:p>
            <a:pPr marL="800100" lvl="2" indent="0">
              <a:buNone/>
            </a:pPr>
            <a:r>
              <a:rPr lang="en-US" sz="4400" dirty="0" smtClean="0"/>
              <a:t>• Transportation, Distribution &amp; Logistics</a:t>
            </a:r>
          </a:p>
          <a:p>
            <a:pPr marL="0" indent="0">
              <a:buNone/>
            </a:pPr>
            <a:r>
              <a:rPr lang="en-US" sz="4400" b="1" dirty="0" smtClean="0"/>
              <a:t>Clusters with weightings of 0.8 to 1.0</a:t>
            </a:r>
          </a:p>
          <a:p>
            <a:pPr marL="800100" lvl="2" indent="0">
              <a:buNone/>
            </a:pPr>
            <a:r>
              <a:rPr lang="en-US" sz="4400" dirty="0" smtClean="0"/>
              <a:t>• Education &amp; Training</a:t>
            </a:r>
          </a:p>
          <a:p>
            <a:pPr marL="800100" lvl="2" indent="0">
              <a:buNone/>
            </a:pPr>
            <a:r>
              <a:rPr lang="en-US" sz="4400" dirty="0" smtClean="0"/>
              <a:t>• Health Science</a:t>
            </a:r>
          </a:p>
          <a:p>
            <a:pPr marL="800100" lvl="2" indent="0">
              <a:buNone/>
            </a:pPr>
            <a:r>
              <a:rPr lang="en-US" sz="4400" dirty="0" smtClean="0"/>
              <a:t>• Information Technology</a:t>
            </a:r>
          </a:p>
          <a:p>
            <a:pPr marL="0" indent="0">
              <a:buNone/>
            </a:pPr>
            <a:r>
              <a:rPr lang="en-US" sz="4400" b="1" dirty="0" smtClean="0"/>
              <a:t>Clusters with weightings of 0.6 to 0.8</a:t>
            </a:r>
          </a:p>
          <a:p>
            <a:pPr marL="800100" lvl="2" indent="0">
              <a:buNone/>
            </a:pPr>
            <a:r>
              <a:rPr lang="en-US" sz="4400" dirty="0" smtClean="0"/>
              <a:t>• Business, Management &amp; Administration</a:t>
            </a:r>
          </a:p>
          <a:p>
            <a:pPr marL="800100" lvl="2" indent="0">
              <a:buNone/>
            </a:pPr>
            <a:r>
              <a:rPr lang="en-US" sz="4400" dirty="0" smtClean="0"/>
              <a:t>• Finance</a:t>
            </a:r>
          </a:p>
          <a:p>
            <a:pPr marL="800100" lvl="2" indent="0">
              <a:buNone/>
            </a:pPr>
            <a:r>
              <a:rPr lang="en-US" sz="4400" dirty="0" smtClean="0"/>
              <a:t>• Law, Public Safety, Corrections &amp; Security</a:t>
            </a:r>
          </a:p>
          <a:p>
            <a:pPr marL="0" indent="0">
              <a:buNone/>
            </a:pPr>
            <a:r>
              <a:rPr lang="en-US" sz="4400" b="1" dirty="0" smtClean="0"/>
              <a:t>Clusters with weightings of 0.4 to 0.6</a:t>
            </a:r>
          </a:p>
          <a:p>
            <a:pPr marL="0" indent="0">
              <a:buNone/>
            </a:pPr>
            <a:r>
              <a:rPr lang="en-US" sz="4400" dirty="0" smtClean="0"/>
              <a:t>	• Arts, A/V Technology &amp; Communications</a:t>
            </a:r>
          </a:p>
          <a:p>
            <a:pPr marL="0" indent="0">
              <a:buNone/>
            </a:pPr>
            <a:r>
              <a:rPr lang="en-US" sz="4400" b="1" dirty="0" smtClean="0"/>
              <a:t>Clusters with weightings of 0.2 to 0.4</a:t>
            </a:r>
          </a:p>
          <a:p>
            <a:pPr marL="800100" lvl="2" indent="0">
              <a:buNone/>
            </a:pPr>
            <a:r>
              <a:rPr lang="en-US" sz="4400" dirty="0" smtClean="0"/>
              <a:t>• Hospitality &amp; Tourism</a:t>
            </a:r>
          </a:p>
          <a:p>
            <a:pPr marL="800100" lvl="2" indent="0">
              <a:buNone/>
            </a:pPr>
            <a:r>
              <a:rPr lang="en-US" sz="4400" dirty="0" smtClean="0"/>
              <a:t>• Human Services</a:t>
            </a:r>
          </a:p>
          <a:p>
            <a:pPr marL="800100" lvl="2" indent="0">
              <a:buNone/>
            </a:pPr>
            <a:r>
              <a:rPr lang="en-US" sz="4400" dirty="0" smtClean="0"/>
              <a:t>• Marketing</a:t>
            </a:r>
          </a:p>
          <a:p>
            <a:pPr marL="0" indent="0">
              <a:buNone/>
            </a:pPr>
            <a:r>
              <a:rPr lang="en-US" sz="4400" b="1" dirty="0" smtClean="0"/>
              <a:t>Clusters with weightings of 0.0 to 0.2</a:t>
            </a:r>
          </a:p>
          <a:p>
            <a:pPr marL="0" indent="0">
              <a:buNone/>
            </a:pPr>
            <a:r>
              <a:rPr lang="en-US" sz="4400" dirty="0" smtClean="0"/>
              <a:t>	• Government &amp; Public Administration</a:t>
            </a:r>
          </a:p>
          <a:p>
            <a:pPr marL="0" indent="0">
              <a:buNone/>
            </a:pPr>
            <a:endParaRPr lang="en-US" sz="4400" dirty="0"/>
          </a:p>
          <a:p>
            <a:pPr marL="0" indent="0">
              <a:buNone/>
            </a:pPr>
            <a:r>
              <a:rPr lang="en-US" sz="7200" b="1" dirty="0" smtClean="0"/>
              <a:t>In </a:t>
            </a:r>
            <a:r>
              <a:rPr lang="en-US" sz="7200" b="1" dirty="0"/>
              <a:t>2011-2012, Option </a:t>
            </a:r>
            <a:r>
              <a:rPr lang="en-US" sz="7200" b="1" dirty="0" smtClean="0"/>
              <a:t>2 </a:t>
            </a:r>
            <a:r>
              <a:rPr lang="en-US" sz="7200" b="1" dirty="0"/>
              <a:t>would have required an additional </a:t>
            </a:r>
            <a:r>
              <a:rPr lang="en-US" sz="7200" b="1" dirty="0" smtClean="0"/>
              <a:t>$</a:t>
            </a:r>
            <a:r>
              <a:rPr lang="en-US" sz="7200" b="1" dirty="0"/>
              <a:t>9</a:t>
            </a:r>
            <a:r>
              <a:rPr lang="en-US" sz="7200" b="1" dirty="0" smtClean="0"/>
              <a:t> </a:t>
            </a:r>
            <a:r>
              <a:rPr lang="en-US" sz="7200" b="1" dirty="0"/>
              <a:t>M to fund CTE Clusters</a:t>
            </a:r>
          </a:p>
          <a:p>
            <a:pPr marL="0" indent="0">
              <a:buNone/>
            </a:pPr>
            <a:r>
              <a:rPr lang="en-US" sz="4800" dirty="0" smtClean="0"/>
              <a:t>	</a:t>
            </a:r>
          </a:p>
          <a:p>
            <a:pPr marL="0" indent="0">
              <a:buNone/>
            </a:pP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181600"/>
            <a:ext cx="1524000" cy="1219200"/>
          </a:xfrm>
          <a:prstGeom prst="rect">
            <a:avLst/>
          </a:prstGeom>
        </p:spPr>
      </p:pic>
    </p:spTree>
    <p:extLst>
      <p:ext uri="{BB962C8B-B14F-4D97-AF65-F5344CB8AC3E}">
        <p14:creationId xmlns:p14="http://schemas.microsoft.com/office/powerpoint/2010/main" val="1293777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 Application</a:t>
            </a:r>
            <a:endParaRPr lang="en-US" dirty="0"/>
          </a:p>
        </p:txBody>
      </p:sp>
      <p:sp>
        <p:nvSpPr>
          <p:cNvPr id="3" name="Content Placeholder 2"/>
          <p:cNvSpPr>
            <a:spLocks noGrp="1"/>
          </p:cNvSpPr>
          <p:nvPr>
            <p:ph idx="1"/>
          </p:nvPr>
        </p:nvSpPr>
        <p:spPr/>
        <p:txBody>
          <a:bodyPr/>
          <a:lstStyle/>
          <a:p>
            <a:r>
              <a:rPr lang="en-US" dirty="0" smtClean="0"/>
              <a:t>New features on the </a:t>
            </a:r>
            <a:r>
              <a:rPr lang="en-US" dirty="0" smtClean="0"/>
              <a:t>horizon</a:t>
            </a:r>
            <a:endParaRPr lang="en-US" dirty="0"/>
          </a:p>
          <a:p>
            <a:pPr marL="36576" indent="0">
              <a:buNone/>
            </a:pPr>
            <a:endParaRPr lang="en-US" dirty="0" smtClean="0"/>
          </a:p>
          <a:p>
            <a:pPr lvl="1"/>
            <a:r>
              <a:rPr lang="en-US" dirty="0" smtClean="0"/>
              <a:t>Piloting a self-assessment rubric this spring that will help develop a 3 year improvement plan</a:t>
            </a:r>
          </a:p>
          <a:p>
            <a:pPr lvl="1"/>
            <a:endParaRPr lang="en-US" dirty="0"/>
          </a:p>
          <a:p>
            <a:pPr lvl="1"/>
            <a:endParaRPr lang="en-US" dirty="0" smtClean="0"/>
          </a:p>
          <a:p>
            <a:pPr lvl="1"/>
            <a:r>
              <a:rPr lang="en-US" dirty="0" smtClean="0"/>
              <a:t>District-level Applications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2491387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986800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95096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1676400"/>
            <a:ext cx="8229600" cy="4953000"/>
          </a:xfrm>
        </p:spPr>
        <p:txBody>
          <a:bodyPr>
            <a:normAutofit/>
          </a:bodyPr>
          <a:lstStyle/>
          <a:p>
            <a:pPr marL="0" indent="0">
              <a:buNone/>
            </a:pPr>
            <a:endParaRPr lang="en-US" dirty="0" smtClean="0"/>
          </a:p>
          <a:p>
            <a:pPr marL="514350" indent="-514350">
              <a:buAutoNum type="arabicPeriod"/>
            </a:pPr>
            <a:endParaRPr lang="en-US" dirty="0" smtClean="0"/>
          </a:p>
          <a:p>
            <a:pPr marL="514350" indent="-514350">
              <a:buAutoNum type="arabicPeriod"/>
            </a:pPr>
            <a:endParaRPr lang="en-US" dirty="0"/>
          </a:p>
        </p:txBody>
      </p:sp>
      <p:pic>
        <p:nvPicPr>
          <p:cNvPr id="1026" name="Picture 2" descr="C:\Users\jscott\Pictures\KSDE\2014_CTE_Month_logo_LoRes_w-OUT_Sha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4762500" cy="6162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5934075"/>
            <a:ext cx="6400800" cy="1046440"/>
          </a:xfrm>
          <a:prstGeom prst="rect">
            <a:avLst/>
          </a:prstGeom>
        </p:spPr>
        <p:txBody>
          <a:bodyPr wrap="square">
            <a:spAutoFit/>
          </a:bodyPr>
          <a:lstStyle/>
          <a:p>
            <a:r>
              <a:rPr lang="en-US" sz="4400" dirty="0" smtClean="0">
                <a:hlinkClick r:id="rId3"/>
              </a:rPr>
              <a:t>KSDE Facebook page</a:t>
            </a:r>
            <a:endParaRPr lang="en-US" sz="4400" dirty="0" smtClean="0"/>
          </a:p>
          <a:p>
            <a:pPr algn="ct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2857022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CTE Teacher Licensure Update</a:t>
            </a:r>
            <a:endParaRPr lang="en-US" dirty="0"/>
          </a:p>
        </p:txBody>
      </p:sp>
      <p:sp>
        <p:nvSpPr>
          <p:cNvPr id="3" name="Content Placeholder 2"/>
          <p:cNvSpPr>
            <a:spLocks noGrp="1"/>
          </p:cNvSpPr>
          <p:nvPr>
            <p:ph idx="1"/>
          </p:nvPr>
        </p:nvSpPr>
        <p:spPr/>
        <p:txBody>
          <a:bodyPr>
            <a:normAutofit lnSpcReduction="10000"/>
          </a:bodyPr>
          <a:lstStyle/>
          <a:p>
            <a:r>
              <a:rPr lang="en-US" dirty="0" smtClean="0"/>
              <a:t>Part-time “Permit” CTE certificate</a:t>
            </a:r>
          </a:p>
          <a:p>
            <a:pPr lvl="1"/>
            <a:r>
              <a:rPr lang="en-US" dirty="0" smtClean="0"/>
              <a:t>To allow an individual with the experience, knowledge and skills to teach in a CTE pathway on a limited basis</a:t>
            </a:r>
          </a:p>
          <a:p>
            <a:pPr lvl="1"/>
            <a:r>
              <a:rPr lang="en-US" dirty="0" smtClean="0"/>
              <a:t>The candidate would have to verify either work experience related to the CTE course(s) OR a degree/credential/passed a competency exam</a:t>
            </a:r>
          </a:p>
          <a:p>
            <a:pPr lvl="1"/>
            <a:r>
              <a:rPr lang="en-US" dirty="0" smtClean="0"/>
              <a:t>Permit would be good for 3 years and the individual can only teach CTE in the school district identified on the certificate</a:t>
            </a:r>
          </a:p>
          <a:p>
            <a:pPr lvl="1"/>
            <a:endParaRPr lang="en-US" dirty="0" smtClean="0"/>
          </a:p>
          <a:p>
            <a:pPr lvl="1"/>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3381921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5537915"/>
            <a:ext cx="9144000" cy="13200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748530" y="193183"/>
            <a:ext cx="2176529" cy="11590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228600" y="429832"/>
            <a:ext cx="8229600" cy="685800"/>
          </a:xfrm>
        </p:spPr>
        <p:txBody>
          <a:bodyPr>
            <a:normAutofit fontScale="90000"/>
          </a:bodyPr>
          <a:lstStyle/>
          <a:p>
            <a:r>
              <a:rPr lang="en-US" sz="3200" b="1" dirty="0" smtClean="0"/>
              <a:t>SB 155 Excel in Career </a:t>
            </a:r>
            <a:br>
              <a:rPr lang="en-US" sz="3200" b="1" dirty="0" smtClean="0"/>
            </a:br>
            <a:r>
              <a:rPr lang="en-US" sz="3200" b="1" dirty="0" smtClean="0"/>
              <a:t>Technical Education </a:t>
            </a:r>
            <a:br>
              <a:rPr lang="en-US" sz="3200" b="1" dirty="0" smtClean="0"/>
            </a:br>
            <a:r>
              <a:rPr lang="en-US" sz="3200" dirty="0" smtClean="0"/>
              <a:t>Early Returns</a:t>
            </a:r>
            <a:endParaRPr lang="en-US" sz="3200" b="1" dirty="0"/>
          </a:p>
        </p:txBody>
      </p:sp>
      <p:graphicFrame>
        <p:nvGraphicFramePr>
          <p:cNvPr id="5" name="Content Placeholder 4"/>
          <p:cNvGraphicFramePr>
            <a:graphicFrameLocks noGrp="1"/>
          </p:cNvGraphicFramePr>
          <p:nvPr>
            <p:ph idx="1"/>
          </p:nvPr>
        </p:nvGraphicFramePr>
        <p:xfrm>
          <a:off x="0" y="1581951"/>
          <a:ext cx="45720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495800" y="1962951"/>
          <a:ext cx="4495800" cy="381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687829068"/>
              </p:ext>
            </p:extLst>
          </p:nvPr>
        </p:nvGraphicFramePr>
        <p:xfrm>
          <a:off x="386862" y="4001760"/>
          <a:ext cx="3962400" cy="24384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7696200" y="6297770"/>
            <a:ext cx="1151586" cy="284780"/>
          </a:xfrm>
          <a:prstGeom prst="rect">
            <a:avLst/>
          </a:prstGeom>
          <a:noFill/>
        </p:spPr>
        <p:txBody>
          <a:bodyPr wrap="square" rtlCol="0">
            <a:spAutoFit/>
          </a:bodyPr>
          <a:lstStyle/>
          <a:p>
            <a:r>
              <a:rPr lang="en-US" sz="1200" i="1" dirty="0" smtClean="0"/>
              <a:t>*Estimates</a:t>
            </a:r>
            <a:endParaRPr lang="en-US" sz="1200" i="1" dirty="0"/>
          </a:p>
        </p:txBody>
      </p:sp>
      <p:pic>
        <p:nvPicPr>
          <p:cNvPr id="9" name="Picture 8"/>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colorTemperature colorTemp="6750"/>
                    </a14:imgEffect>
                    <a14:imgEffect>
                      <a14:saturation sat="210000"/>
                    </a14:imgEffect>
                  </a14:imgLayer>
                </a14:imgProps>
              </a:ext>
              <a:ext uri="{28A0092B-C50C-407E-A947-70E740481C1C}">
                <a14:useLocalDpi xmlns:a14="http://schemas.microsoft.com/office/drawing/2010/main" val="0"/>
              </a:ext>
            </a:extLst>
          </a:blip>
          <a:stretch>
            <a:fillRect/>
          </a:stretch>
        </p:blipFill>
        <p:spPr>
          <a:xfrm>
            <a:off x="6777108" y="223103"/>
            <a:ext cx="1900432" cy="1454225"/>
          </a:xfrm>
          <a:prstGeom prst="rect">
            <a:avLst/>
          </a:prstGeom>
        </p:spPr>
      </p:pic>
      <p:pic>
        <p:nvPicPr>
          <p:cNvPr id="13" name="Picture 12" descr="logo.png"/>
          <p:cNvPicPr>
            <a:picLocks noChangeAspect="1"/>
          </p:cNvPicPr>
          <p:nvPr/>
        </p:nvPicPr>
        <p:blipFill>
          <a:blip r:embed="rId8" cstate="print"/>
          <a:stretch>
            <a:fillRect/>
          </a:stretch>
        </p:blipFill>
        <p:spPr>
          <a:xfrm>
            <a:off x="4876800" y="223103"/>
            <a:ext cx="1564326" cy="1324343"/>
          </a:xfrm>
          <a:prstGeom prst="rect">
            <a:avLst/>
          </a:prstGeom>
        </p:spPr>
      </p:pic>
    </p:spTree>
    <p:extLst>
      <p:ext uri="{BB962C8B-B14F-4D97-AF65-F5344CB8AC3E}">
        <p14:creationId xmlns:p14="http://schemas.microsoft.com/office/powerpoint/2010/main" val="261905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Legislative change for Credential Incentive Program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Beginning with the class of 2014, graduates will now have until December 1 after graduating to earn an incentivized credential</a:t>
            </a:r>
          </a:p>
          <a:p>
            <a:r>
              <a:rPr lang="en-US" dirty="0" smtClean="0"/>
              <a:t>2014 Graduates who earned a credential prior the end of May – report those students by May 30, 2014</a:t>
            </a:r>
          </a:p>
          <a:p>
            <a:r>
              <a:rPr lang="en-US" dirty="0" smtClean="0"/>
              <a:t>If a 2014 graduate earns a credential </a:t>
            </a:r>
            <a:r>
              <a:rPr lang="en-US" i="1" dirty="0" smtClean="0"/>
              <a:t>after</a:t>
            </a:r>
            <a:r>
              <a:rPr lang="en-US" dirty="0" smtClean="0"/>
              <a:t> May 30, 2014, and </a:t>
            </a:r>
            <a:r>
              <a:rPr lang="en-US" i="1" dirty="0" smtClean="0"/>
              <a:t>before</a:t>
            </a:r>
            <a:r>
              <a:rPr lang="en-US" dirty="0" smtClean="0"/>
              <a:t> December 1, 2014, she/he need to be reported on the next school year’s report form (14-15 SY)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3675041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615" y="550984"/>
            <a:ext cx="5791200" cy="609600"/>
          </a:xfrm>
        </p:spPr>
        <p:txBody>
          <a:bodyPr>
            <a:normAutofit fontScale="90000"/>
          </a:bodyPr>
          <a:lstStyle/>
          <a:p>
            <a:r>
              <a:rPr lang="en-US" dirty="0" smtClean="0"/>
              <a:t>Recommendation for IPS</a:t>
            </a:r>
            <a:endParaRPr lang="en-US" dirty="0"/>
          </a:p>
        </p:txBody>
      </p:sp>
      <p:sp>
        <p:nvSpPr>
          <p:cNvPr id="3" name="Content Placeholder 2"/>
          <p:cNvSpPr>
            <a:spLocks noGrp="1"/>
          </p:cNvSpPr>
          <p:nvPr>
            <p:ph idx="1"/>
          </p:nvPr>
        </p:nvSpPr>
        <p:spPr>
          <a:xfrm>
            <a:off x="943707" y="1430215"/>
            <a:ext cx="7498080" cy="4800600"/>
          </a:xfrm>
        </p:spPr>
        <p:txBody>
          <a:bodyPr>
            <a:normAutofit/>
          </a:bodyPr>
          <a:lstStyle/>
          <a:p>
            <a:pPr marL="82296" indent="0">
              <a:buNone/>
            </a:pPr>
            <a:r>
              <a:rPr lang="en-US" dirty="0" smtClean="0"/>
              <a:t>The </a:t>
            </a:r>
            <a:r>
              <a:rPr lang="en-US" dirty="0"/>
              <a:t>Kansas State Department of Education strongly recommends that all districts implement individual plans of </a:t>
            </a:r>
            <a:r>
              <a:rPr lang="en-US" dirty="0" smtClean="0"/>
              <a:t>study (IPS) </a:t>
            </a:r>
            <a:r>
              <a:rPr lang="en-US" dirty="0"/>
              <a:t>for all students in grades 8 through </a:t>
            </a:r>
            <a:r>
              <a:rPr lang="en-US" dirty="0" smtClean="0"/>
              <a:t>12.</a:t>
            </a:r>
          </a:p>
          <a:p>
            <a:pPr marL="82296" indent="0">
              <a:buNone/>
            </a:pPr>
            <a:endParaRPr lang="en-US" dirty="0"/>
          </a:p>
          <a:p>
            <a:pPr marL="82296" indent="0">
              <a:buNone/>
            </a:pPr>
            <a:r>
              <a:rPr lang="en-US" sz="2400" dirty="0" smtClean="0"/>
              <a:t>8</a:t>
            </a:r>
            <a:r>
              <a:rPr lang="en-US" sz="2400" baseline="30000" dirty="0" smtClean="0"/>
              <a:t>th</a:t>
            </a:r>
            <a:r>
              <a:rPr lang="en-US" sz="2400" dirty="0" smtClean="0"/>
              <a:t> grade – career interest survey, develop individual plan of study (at a minimum, include career interests and all courses 9 – 12 + 1 year of post-secondary plans)</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289362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5791200" cy="609600"/>
          </a:xfrm>
        </p:spPr>
        <p:txBody>
          <a:bodyPr>
            <a:noAutofit/>
          </a:bodyPr>
          <a:lstStyle/>
          <a:p>
            <a:r>
              <a:rPr lang="en-US" sz="4400" b="1" dirty="0" smtClean="0"/>
              <a:t>Reasons for IPS</a:t>
            </a:r>
            <a:endParaRPr lang="en-US" sz="4400" b="1" dirty="0"/>
          </a:p>
        </p:txBody>
      </p:sp>
      <p:sp>
        <p:nvSpPr>
          <p:cNvPr id="3" name="Content Placeholder 2"/>
          <p:cNvSpPr>
            <a:spLocks noGrp="1"/>
          </p:cNvSpPr>
          <p:nvPr>
            <p:ph idx="1"/>
          </p:nvPr>
        </p:nvSpPr>
        <p:spPr>
          <a:xfrm>
            <a:off x="1107831" y="1389185"/>
            <a:ext cx="7408333" cy="3450696"/>
          </a:xfrm>
        </p:spPr>
        <p:txBody>
          <a:bodyPr>
            <a:normAutofit fontScale="25000" lnSpcReduction="20000"/>
          </a:bodyPr>
          <a:lstStyle/>
          <a:p>
            <a:pPr marL="82296" indent="0">
              <a:buNone/>
            </a:pPr>
            <a:endParaRPr lang="en-US" sz="9600" dirty="0"/>
          </a:p>
          <a:p>
            <a:pPr lvl="1"/>
            <a:r>
              <a:rPr lang="en-US" sz="14400" dirty="0" smtClean="0"/>
              <a:t>Relevant → Higher Student Engagement</a:t>
            </a:r>
            <a:endParaRPr lang="en-US" sz="14400" b="1" dirty="0"/>
          </a:p>
          <a:p>
            <a:pPr lvl="1"/>
            <a:r>
              <a:rPr lang="en-US" sz="14400" dirty="0"/>
              <a:t>Efficient</a:t>
            </a:r>
          </a:p>
          <a:p>
            <a:pPr lvl="1"/>
            <a:r>
              <a:rPr lang="en-US" sz="14400" dirty="0" smtClean="0"/>
              <a:t>Cost-effective</a:t>
            </a:r>
          </a:p>
          <a:p>
            <a:pPr lvl="1"/>
            <a:r>
              <a:rPr lang="en-US" sz="14400" dirty="0" smtClean="0"/>
              <a:t>Cause more students to complete post-secondary training</a:t>
            </a:r>
            <a:endParaRPr lang="en-US" sz="14400" dirty="0"/>
          </a:p>
          <a:p>
            <a:pPr marL="653796" indent="-571500">
              <a:buAutoNum type="romanUcPeriod"/>
            </a:pPr>
            <a:endParaRPr lang="en-US" sz="144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5486400"/>
            <a:ext cx="1524000" cy="1219200"/>
          </a:xfrm>
          <a:prstGeom prst="rect">
            <a:avLst/>
          </a:prstGeom>
        </p:spPr>
      </p:pic>
    </p:spTree>
    <p:extLst>
      <p:ext uri="{BB962C8B-B14F-4D97-AF65-F5344CB8AC3E}">
        <p14:creationId xmlns:p14="http://schemas.microsoft.com/office/powerpoint/2010/main" val="230931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150238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KSDE Website</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smtClean="0">
              <a:solidFill>
                <a:srgbClr val="92D050"/>
              </a:solidFill>
              <a:hlinkClick r:id="rId2"/>
            </a:endParaRPr>
          </a:p>
          <a:p>
            <a:pPr marL="0" indent="0" algn="ctr">
              <a:buNone/>
            </a:pPr>
            <a:endParaRPr lang="en-US" sz="4400" dirty="0">
              <a:solidFill>
                <a:srgbClr val="92D050"/>
              </a:solidFill>
              <a:hlinkClick r:id="rId2"/>
            </a:endParaRPr>
          </a:p>
          <a:p>
            <a:pPr marL="0" indent="0" algn="ctr">
              <a:buNone/>
            </a:pPr>
            <a:r>
              <a:rPr lang="en-US" sz="4400" dirty="0" smtClean="0">
                <a:solidFill>
                  <a:srgbClr val="92D050"/>
                </a:solidFill>
                <a:hlinkClick r:id="rId2"/>
              </a:rPr>
              <a:t>KSDE CTE webpage</a:t>
            </a:r>
            <a:endParaRPr lang="en-US" sz="4400" dirty="0" smtClean="0">
              <a:solidFill>
                <a:srgbClr val="92D050"/>
              </a:solidFill>
            </a:endParaRPr>
          </a:p>
          <a:p>
            <a:pPr marL="0" indent="0" algn="ctr">
              <a:buNone/>
            </a:pPr>
            <a:endParaRPr lang="en-US" sz="4400" dirty="0" smtClean="0"/>
          </a:p>
          <a:p>
            <a:pPr marL="0" indent="0" algn="ctr">
              <a:buNone/>
            </a:pPr>
            <a:endParaRPr lang="en-US" dirty="0"/>
          </a:p>
          <a:p>
            <a:pPr marL="0" indent="0" algn="ctr">
              <a:buNone/>
            </a:pP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1884784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Q &amp; A</a:t>
            </a:r>
            <a:endParaRPr lang="en-US" sz="80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4612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This is how Spring Hill rolls………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66800"/>
            <a:ext cx="9144000" cy="5791199"/>
          </a:xfrm>
        </p:spPr>
      </p:pic>
    </p:spTree>
    <p:extLst>
      <p:ext uri="{BB962C8B-B14F-4D97-AF65-F5344CB8AC3E}">
        <p14:creationId xmlns:p14="http://schemas.microsoft.com/office/powerpoint/2010/main" val="266711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75174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20689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47533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KSDE CTE Goals: 2013-2018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956971"/>
              </p:ext>
            </p:extLst>
          </p:nvPr>
        </p:nvGraphicFramePr>
        <p:xfrm>
          <a:off x="457200" y="1600200"/>
          <a:ext cx="7467600" cy="4876800"/>
        </p:xfrm>
        <a:graphic>
          <a:graphicData uri="http://schemas.openxmlformats.org/drawingml/2006/table">
            <a:tbl>
              <a:tblPr>
                <a:tableStyleId>{5C22544A-7EE6-4342-B048-85BDC9FD1C3A}</a:tableStyleId>
              </a:tblPr>
              <a:tblGrid>
                <a:gridCol w="7467600"/>
              </a:tblGrid>
              <a:tr h="2720181">
                <a:tc>
                  <a:txBody>
                    <a:bodyPr/>
                    <a:lstStyle/>
                    <a:p>
                      <a:pPr marL="514350" marR="0" lvl="0" indent="-514350" algn="l">
                        <a:spcBef>
                          <a:spcPts val="0"/>
                        </a:spcBef>
                        <a:spcAft>
                          <a:spcPts val="0"/>
                        </a:spcAft>
                        <a:buClr>
                          <a:srgbClr val="000000"/>
                        </a:buClr>
                        <a:buFont typeface="+mj-lt"/>
                        <a:buAutoNum type="arabicPeriod"/>
                      </a:pPr>
                      <a:r>
                        <a:rPr lang="en-US" sz="3200" b="1" dirty="0" smtClean="0">
                          <a:effectLst/>
                        </a:rPr>
                        <a:t>Every </a:t>
                      </a:r>
                      <a:r>
                        <a:rPr lang="en-US" sz="3200" b="1" dirty="0">
                          <a:effectLst/>
                        </a:rPr>
                        <a:t>Pathway has a </a:t>
                      </a:r>
                      <a:r>
                        <a:rPr lang="en-US" sz="3200" b="1" dirty="0" smtClean="0">
                          <a:effectLst/>
                        </a:rPr>
                        <a:t>Quality Improvement Plan</a:t>
                      </a:r>
                      <a:endParaRPr lang="en-US" sz="3200" b="1" dirty="0">
                        <a:effectLst/>
                      </a:endParaRPr>
                    </a:p>
                    <a:p>
                      <a:pPr marL="342900" marR="0" lvl="0" indent="-342900" algn="l">
                        <a:spcBef>
                          <a:spcPts val="0"/>
                        </a:spcBef>
                        <a:spcAft>
                          <a:spcPts val="0"/>
                        </a:spcAft>
                        <a:buClr>
                          <a:srgbClr val="000000"/>
                        </a:buClr>
                        <a:buFont typeface="+mj-lt"/>
                        <a:buAutoNum type="arabicPeriod"/>
                      </a:pPr>
                      <a:r>
                        <a:rPr lang="en-US" sz="3200" b="1" dirty="0" smtClean="0">
                          <a:effectLst/>
                        </a:rPr>
                        <a:t> Every </a:t>
                      </a:r>
                      <a:r>
                        <a:rPr lang="en-US" sz="3200" b="1" dirty="0">
                          <a:effectLst/>
                        </a:rPr>
                        <a:t>Pathway has a </a:t>
                      </a:r>
                      <a:r>
                        <a:rPr lang="en-US" sz="3200" b="1" dirty="0" smtClean="0">
                          <a:effectLst/>
                        </a:rPr>
                        <a:t>True    Statewide  Articulation </a:t>
                      </a:r>
                      <a:r>
                        <a:rPr lang="en-US" sz="3200" b="1" dirty="0">
                          <a:effectLst/>
                        </a:rPr>
                        <a:t>Agreement</a:t>
                      </a:r>
                    </a:p>
                    <a:p>
                      <a:pPr marL="342900" marR="0" lvl="0" indent="-342900" algn="l">
                        <a:spcBef>
                          <a:spcPts val="0"/>
                        </a:spcBef>
                        <a:spcAft>
                          <a:spcPts val="0"/>
                        </a:spcAft>
                        <a:buClr>
                          <a:srgbClr val="000000"/>
                        </a:buClr>
                        <a:buFont typeface="+mj-lt"/>
                        <a:buAutoNum type="arabicPeriod"/>
                      </a:pPr>
                      <a:r>
                        <a:rPr lang="en-US" sz="3200" b="1" dirty="0" smtClean="0">
                          <a:effectLst/>
                        </a:rPr>
                        <a:t> Every Cluster </a:t>
                      </a:r>
                      <a:r>
                        <a:rPr lang="en-US" sz="3200" b="1" dirty="0">
                          <a:effectLst/>
                        </a:rPr>
                        <a:t>completes a Standards review</a:t>
                      </a:r>
                    </a:p>
                    <a:p>
                      <a:pPr marL="342900" marR="0" lvl="0" indent="-342900" algn="l">
                        <a:spcBef>
                          <a:spcPts val="0"/>
                        </a:spcBef>
                        <a:spcAft>
                          <a:spcPts val="0"/>
                        </a:spcAft>
                        <a:buClr>
                          <a:srgbClr val="000000"/>
                        </a:buClr>
                        <a:buFont typeface="+mj-lt"/>
                        <a:buAutoNum type="arabicPeriod"/>
                      </a:pPr>
                      <a:r>
                        <a:rPr lang="en-US" sz="3200" b="1" dirty="0" smtClean="0">
                          <a:effectLst/>
                        </a:rPr>
                        <a:t> Create </a:t>
                      </a:r>
                      <a:r>
                        <a:rPr lang="en-US" sz="3200" b="1" dirty="0">
                          <a:effectLst/>
                        </a:rPr>
                        <a:t>a timely and relevant CTE Data system</a:t>
                      </a:r>
                    </a:p>
                    <a:p>
                      <a:pPr marL="342900" marR="0" lvl="0" indent="-342900" algn="l">
                        <a:spcBef>
                          <a:spcPts val="0"/>
                        </a:spcBef>
                        <a:spcAft>
                          <a:spcPts val="0"/>
                        </a:spcAft>
                        <a:buClr>
                          <a:srgbClr val="000000"/>
                        </a:buClr>
                        <a:buFont typeface="+mj-lt"/>
                        <a:buAutoNum type="arabicPeriod"/>
                      </a:pPr>
                      <a:r>
                        <a:rPr lang="en-US" sz="3200" b="1" dirty="0" smtClean="0">
                          <a:effectLst/>
                        </a:rPr>
                        <a:t> Provide </a:t>
                      </a:r>
                      <a:r>
                        <a:rPr lang="en-US" sz="3200" b="1" dirty="0">
                          <a:effectLst/>
                        </a:rPr>
                        <a:t>Quality Professional Development for all CTE educators</a:t>
                      </a:r>
                      <a:endParaRPr lang="en-US" sz="3200" b="1" dirty="0">
                        <a:effectLst/>
                        <a:latin typeface="Times New Roman"/>
                        <a:ea typeface="Times New Roman"/>
                      </a:endParaRPr>
                    </a:p>
                  </a:txBody>
                  <a:tcPr marL="107750" marR="107750" marT="0" marB="0"/>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194799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List for Today’s Session</a:t>
            </a:r>
            <a:endParaRPr lang="en-US" dirty="0"/>
          </a:p>
        </p:txBody>
      </p:sp>
      <p:sp>
        <p:nvSpPr>
          <p:cNvPr id="3" name="Content Placeholder 2"/>
          <p:cNvSpPr>
            <a:spLocks noGrp="1"/>
          </p:cNvSpPr>
          <p:nvPr>
            <p:ph idx="1"/>
          </p:nvPr>
        </p:nvSpPr>
        <p:spPr>
          <a:xfrm>
            <a:off x="457200" y="1600200"/>
            <a:ext cx="7467600" cy="5181600"/>
          </a:xfrm>
        </p:spPr>
        <p:txBody>
          <a:bodyPr>
            <a:normAutofit fontScale="92500" lnSpcReduction="20000"/>
          </a:bodyPr>
          <a:lstStyle/>
          <a:p>
            <a:r>
              <a:rPr lang="en-US" b="1" dirty="0" smtClean="0"/>
              <a:t>Proposed Changes to </a:t>
            </a:r>
            <a:r>
              <a:rPr lang="en-US" b="1" dirty="0" smtClean="0"/>
              <a:t>Perkins</a:t>
            </a:r>
            <a:r>
              <a:rPr lang="en-US" dirty="0" smtClean="0"/>
              <a:t>*</a:t>
            </a:r>
            <a:endParaRPr lang="en-US" dirty="0" smtClean="0"/>
          </a:p>
          <a:p>
            <a:r>
              <a:rPr lang="en-US" dirty="0" smtClean="0"/>
              <a:t>New State-recognized Pathways</a:t>
            </a:r>
          </a:p>
          <a:p>
            <a:r>
              <a:rPr lang="en-US" dirty="0" smtClean="0"/>
              <a:t>Tiered-funding model</a:t>
            </a:r>
          </a:p>
          <a:p>
            <a:r>
              <a:rPr lang="en-US" b="1" dirty="0" smtClean="0"/>
              <a:t>Pathway Application</a:t>
            </a:r>
            <a:r>
              <a:rPr lang="en-US" dirty="0" smtClean="0"/>
              <a:t>*</a:t>
            </a:r>
          </a:p>
          <a:p>
            <a:r>
              <a:rPr lang="en-US" dirty="0" smtClean="0"/>
              <a:t>Licensure update</a:t>
            </a:r>
          </a:p>
          <a:p>
            <a:r>
              <a:rPr lang="en-US" dirty="0" smtClean="0"/>
              <a:t>Senate Bill 155</a:t>
            </a:r>
          </a:p>
          <a:p>
            <a:r>
              <a:rPr lang="en-US" b="1" dirty="0" smtClean="0"/>
              <a:t>Alternatives to Industry-recognized Credentials or End-of-Pathway Assessments</a:t>
            </a:r>
            <a:r>
              <a:rPr lang="en-US" dirty="0" smtClean="0"/>
              <a:t>*</a:t>
            </a:r>
          </a:p>
          <a:p>
            <a:r>
              <a:rPr lang="en-US" dirty="0" smtClean="0"/>
              <a:t>New Webpage</a:t>
            </a:r>
          </a:p>
          <a:p>
            <a:pPr marL="0" indent="0">
              <a:buNone/>
            </a:pPr>
            <a:endParaRPr lang="en-US" dirty="0"/>
          </a:p>
          <a:p>
            <a:pPr marL="0" indent="0">
              <a:buNone/>
            </a:pPr>
            <a:r>
              <a:rPr lang="en-US" dirty="0" smtClean="0"/>
              <a:t>*</a:t>
            </a:r>
            <a:r>
              <a:rPr lang="en-US" b="1" dirty="0" smtClean="0"/>
              <a:t>Poll Everywhere text feedback</a:t>
            </a:r>
            <a:endParaRPr lang="en-US" b="1"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2334196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to Perkins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Focused on Industry-recognized Credentials: program alignment and student attainment</a:t>
            </a:r>
          </a:p>
          <a:p>
            <a:r>
              <a:rPr lang="en-US" dirty="0" smtClean="0"/>
              <a:t>Regional advisory committees (WIA-funded)</a:t>
            </a:r>
          </a:p>
          <a:p>
            <a:r>
              <a:rPr lang="en-US" dirty="0" smtClean="0"/>
              <a:t>Funding Consortiums (regional, 1 post-secondary and surrounding secondary schools)</a:t>
            </a:r>
          </a:p>
          <a:p>
            <a:r>
              <a:rPr lang="en-US" dirty="0" smtClean="0"/>
              <a:t>Increasing the amount of Perkins funds to be used for competitive grants or incentives for performance (currently 10%)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62600"/>
            <a:ext cx="1524000" cy="1219200"/>
          </a:xfrm>
          <a:prstGeom prst="rect">
            <a:avLst/>
          </a:prstGeom>
        </p:spPr>
      </p:pic>
    </p:spTree>
    <p:extLst>
      <p:ext uri="{BB962C8B-B14F-4D97-AF65-F5344CB8AC3E}">
        <p14:creationId xmlns:p14="http://schemas.microsoft.com/office/powerpoint/2010/main" val="2243945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ccd07fbc-1bd4-4f9a-a423-de5e4185edd2"/>
  <p:tag name="__PE_ORIG_SIZE" val="500"/>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POLL_EMBED_ID" val="ccd07fbc-1bd4-4f9a-a423-de5e4185edd2"/>
  <p:tag name="__PE_ORIG_SIZE" val="500"/>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POLL_EMBED_ID" val="ccd07fbc-1bd4-4f9a-a423-de5e4185edd2"/>
  <p:tag name="__PE_ORIG_SIZE" val="500"/>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POLL_EMBED_ID" val="ccd07fbc-1bd4-4f9a-a423-de5e4185edd2"/>
  <p:tag name="__PE_ORIG_SIZE" val="500"/>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POLL_EMBED_ID" val="ccd07fbc-1bd4-4f9a-a423-de5e4185edd2"/>
  <p:tag name="__PE_ORIG_SIZE" val="500"/>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64857149-53e4-4721-9381-375c9b6350b6"/>
  <p:tag name="__PE_ORIG_SIZE" val="500"/>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ccd07fbc-1bd4-4f9a-a423-de5e4185edd2"/>
  <p:tag name="__PE_ORIG_SIZE" val="500"/>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POLL_EMBED_ID" val="ae5f649e-2e46-4cca-a4c9-5e565ba1c504"/>
  <p:tag name="__PE_ORIG_SIZE" val="500"/>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POLL_EMBED_ID" val="573912fa-2879-4701-8f6e-a4207715771a"/>
  <p:tag name="__PE_ORIG_SIZE" val="500"/>
</p:tagLst>
</file>

<file path=ppt/theme/theme1.xml><?xml version="1.0" encoding="utf-8"?>
<a:theme xmlns:a="http://schemas.openxmlformats.org/drawingml/2006/main" name="Technic">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3109</TotalTime>
  <Words>1238</Words>
  <Application>Microsoft Office PowerPoint</Application>
  <PresentationFormat>On-screen Show (4:3)</PresentationFormat>
  <Paragraphs>200</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CTE Coordinators update </vt:lpstr>
      <vt:lpstr>PowerPoint Presentation</vt:lpstr>
      <vt:lpstr>This is how Spring Hill rolls………</vt:lpstr>
      <vt:lpstr>PowerPoint Presentation</vt:lpstr>
      <vt:lpstr>PowerPoint Presentation</vt:lpstr>
      <vt:lpstr>PowerPoint Presentation</vt:lpstr>
      <vt:lpstr>KSDE CTE Goals: 2013-2018</vt:lpstr>
      <vt:lpstr>Topic List for Today’s Session</vt:lpstr>
      <vt:lpstr>Proposed Changes to Perkins</vt:lpstr>
      <vt:lpstr>PowerPoint Presentation</vt:lpstr>
      <vt:lpstr>PowerPoint Presentation</vt:lpstr>
      <vt:lpstr>PowerPoint Presentation</vt:lpstr>
      <vt:lpstr>New State-recognized Pathways</vt:lpstr>
      <vt:lpstr>Funding CTE Clusters in a tiered system</vt:lpstr>
      <vt:lpstr>Option 1 (based on 11-12 figures)</vt:lpstr>
      <vt:lpstr>Option 2 (based on 11-12 figures)</vt:lpstr>
      <vt:lpstr>Pathway Application</vt:lpstr>
      <vt:lpstr>PowerPoint Presentation</vt:lpstr>
      <vt:lpstr>PowerPoint Presentation</vt:lpstr>
      <vt:lpstr>CTE Teacher Licensure Update</vt:lpstr>
      <vt:lpstr>SB 155 Excel in Career  Technical Education  Early Returns</vt:lpstr>
      <vt:lpstr>Legislative change for Credential Incentive Program</vt:lpstr>
      <vt:lpstr>Recommendation for IPS</vt:lpstr>
      <vt:lpstr>Reasons for IPS</vt:lpstr>
      <vt:lpstr>PowerPoint Presentation</vt:lpstr>
      <vt:lpstr>New KSDE Website</vt:lpstr>
      <vt:lpstr>Q &amp; A</vt:lpstr>
    </vt:vector>
  </TitlesOfParts>
  <Company>Ks Dept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Coordinators Update</dc:title>
  <dc:creator>Jay Scott</dc:creator>
  <cp:lastModifiedBy>Jay Scott</cp:lastModifiedBy>
  <cp:revision>76</cp:revision>
  <dcterms:created xsi:type="dcterms:W3CDTF">2013-11-13T22:42:59Z</dcterms:created>
  <dcterms:modified xsi:type="dcterms:W3CDTF">2014-02-11T01:06:01Z</dcterms:modified>
</cp:coreProperties>
</file>