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Lst>
  <p:notesMasterIdLst>
    <p:notesMasterId r:id="rId31"/>
  </p:notesMasterIdLst>
  <p:handoutMasterIdLst>
    <p:handoutMasterId r:id="rId32"/>
  </p:handoutMasterIdLst>
  <p:sldIdLst>
    <p:sldId id="256" r:id="rId4"/>
    <p:sldId id="295" r:id="rId5"/>
    <p:sldId id="289" r:id="rId6"/>
    <p:sldId id="271" r:id="rId7"/>
    <p:sldId id="296" r:id="rId8"/>
    <p:sldId id="283" r:id="rId9"/>
    <p:sldId id="257" r:id="rId10"/>
    <p:sldId id="266" r:id="rId11"/>
    <p:sldId id="258" r:id="rId12"/>
    <p:sldId id="269" r:id="rId13"/>
    <p:sldId id="260" r:id="rId14"/>
    <p:sldId id="282" r:id="rId15"/>
    <p:sldId id="263" r:id="rId16"/>
    <p:sldId id="262" r:id="rId17"/>
    <p:sldId id="301" r:id="rId18"/>
    <p:sldId id="265" r:id="rId19"/>
    <p:sldId id="272" r:id="rId20"/>
    <p:sldId id="273" r:id="rId21"/>
    <p:sldId id="297" r:id="rId22"/>
    <p:sldId id="299" r:id="rId23"/>
    <p:sldId id="300" r:id="rId24"/>
    <p:sldId id="290" r:id="rId25"/>
    <p:sldId id="291" r:id="rId26"/>
    <p:sldId id="292" r:id="rId27"/>
    <p:sldId id="293" r:id="rId28"/>
    <p:sldId id="294" r:id="rId29"/>
    <p:sldId id="286" r:id="rId3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2" autoAdjust="0"/>
    <p:restoredTop sz="81879" autoAdjust="0"/>
  </p:normalViewPr>
  <p:slideViewPr>
    <p:cSldViewPr>
      <p:cViewPr varScale="1">
        <p:scale>
          <a:sx n="76" d="100"/>
          <a:sy n="76" d="100"/>
        </p:scale>
        <p:origin x="-48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433BCA0D-40F9-4CCA-97B1-2D7B14189D80}" type="datetimeFigureOut">
              <a:rPr lang="en-US" smtClean="0"/>
              <a:pPr/>
              <a:t>1/28/2014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BC85D395-6BBA-4E31-8A83-A67F4A39A40C}" type="slidenum">
              <a:rPr lang="en-US" smtClean="0"/>
              <a:pPr/>
              <a:t>‹#›</a:t>
            </a:fld>
            <a:endParaRPr lang="en-US"/>
          </a:p>
        </p:txBody>
      </p:sp>
    </p:spTree>
    <p:extLst>
      <p:ext uri="{BB962C8B-B14F-4D97-AF65-F5344CB8AC3E}">
        <p14:creationId xmlns:p14="http://schemas.microsoft.com/office/powerpoint/2010/main" val="1074613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1217CE59-E81C-49D3-9863-62D9FAC09006}" type="datetimeFigureOut">
              <a:rPr lang="en-US" smtClean="0"/>
              <a:pPr/>
              <a:t>1/28/2014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A23511A7-799B-46DF-BD4C-F75B153CFA22}" type="slidenum">
              <a:rPr lang="en-US" smtClean="0"/>
              <a:pPr/>
              <a:t>‹#›</a:t>
            </a:fld>
            <a:endParaRPr lang="en-US"/>
          </a:p>
        </p:txBody>
      </p:sp>
    </p:spTree>
    <p:extLst>
      <p:ext uri="{BB962C8B-B14F-4D97-AF65-F5344CB8AC3E}">
        <p14:creationId xmlns:p14="http://schemas.microsoft.com/office/powerpoint/2010/main" val="4082527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3511A7-799B-46DF-BD4C-F75B153CFA2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part</a:t>
            </a:r>
            <a:r>
              <a:rPr lang="en-US" baseline="0" dirty="0" smtClean="0"/>
              <a:t> of the project is to complete a first draft floor plan that will be sent to the student at Olathe High for redlining. Only the floor plan is sent for redlining as the foundation has nothing that would change. This handout shows what is the minimum requirements for this part of the project are.</a:t>
            </a:r>
          </a:p>
        </p:txBody>
      </p:sp>
      <p:sp>
        <p:nvSpPr>
          <p:cNvPr id="4" name="Slide Number Placeholder 3"/>
          <p:cNvSpPr>
            <a:spLocks noGrp="1"/>
          </p:cNvSpPr>
          <p:nvPr>
            <p:ph type="sldNum" sz="quarter" idx="10"/>
          </p:nvPr>
        </p:nvSpPr>
        <p:spPr/>
        <p:txBody>
          <a:bodyPr/>
          <a:lstStyle/>
          <a:p>
            <a:fld id="{A23511A7-799B-46DF-BD4C-F75B153CFA2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Drawings sent to Olathe for redlining, as both a hardcopy and electronic file.</a:t>
            </a:r>
          </a:p>
          <a:p>
            <a:r>
              <a:rPr lang="en-US" baseline="0" dirty="0" smtClean="0"/>
              <a:t>Redlining is the process where the owner receives a copy of the drawing or drawings and proceeds to review these drawings for any errors that may have occurred during the design process. This would include moving doors and windows, adding additional seating areas, changing the entrance design, all types of corrections would be made at this time. The drawing with the markings would then be sent back to the drafting contractor and they would proceed to make the necessary adjustments to the drawings; of course anything that would be a code violation would be discussed with the owner and the proper adjustments would be made on the drawings. </a:t>
            </a:r>
          </a:p>
          <a:p>
            <a:r>
              <a:rPr lang="en-US" baseline="0" dirty="0" smtClean="0"/>
              <a:t>After the first set of redlines have been reviewed, the MATC student would proceed with completing the floor/foundation plans and continue on with the next drawing in the project. Any further discussions on the floor plan would take place via email or telephone conversations.</a:t>
            </a:r>
            <a:endParaRPr lang="en-US" dirty="0"/>
          </a:p>
        </p:txBody>
      </p:sp>
      <p:sp>
        <p:nvSpPr>
          <p:cNvPr id="4" name="Slide Number Placeholder 3"/>
          <p:cNvSpPr>
            <a:spLocks noGrp="1"/>
          </p:cNvSpPr>
          <p:nvPr>
            <p:ph type="sldNum" sz="quarter" idx="10"/>
          </p:nvPr>
        </p:nvSpPr>
        <p:spPr/>
        <p:txBody>
          <a:bodyPr/>
          <a:lstStyle/>
          <a:p>
            <a:fld id="{A23511A7-799B-46DF-BD4C-F75B153CFA2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3511A7-799B-46DF-BD4C-F75B153CFA22}" type="slidenum">
              <a:rPr lang="en-US" smtClean="0"/>
              <a:pPr/>
              <a:t>12</a:t>
            </a:fld>
            <a:endParaRPr lang="en-US"/>
          </a:p>
        </p:txBody>
      </p:sp>
    </p:spTree>
    <p:extLst>
      <p:ext uri="{BB962C8B-B14F-4D97-AF65-F5344CB8AC3E}">
        <p14:creationId xmlns:p14="http://schemas.microsoft.com/office/powerpoint/2010/main" val="296880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Communication with redline drawings between customer</a:t>
            </a:r>
            <a:r>
              <a:rPr lang="en-US" baseline="0" dirty="0" smtClean="0"/>
              <a:t> (non engineering/drafting) and the contract drafter is sometimes difficult at best. What the customer may want and what is being put on the drawings in the form of redlines is not always the same. Several phone calls/emails are generally necessary at this stage to insure that the customer gets what they really want. Code infractions, over crowding, misunderstanding the actual size of equipment where just a few of the problems encountered during this phase of the project.</a:t>
            </a:r>
            <a:endParaRPr lang="en-US" dirty="0"/>
          </a:p>
        </p:txBody>
      </p:sp>
      <p:sp>
        <p:nvSpPr>
          <p:cNvPr id="4" name="Slide Number Placeholder 3"/>
          <p:cNvSpPr>
            <a:spLocks noGrp="1"/>
          </p:cNvSpPr>
          <p:nvPr>
            <p:ph type="sldNum" sz="quarter" idx="10"/>
          </p:nvPr>
        </p:nvSpPr>
        <p:spPr/>
        <p:txBody>
          <a:bodyPr/>
          <a:lstStyle/>
          <a:p>
            <a:fld id="{A23511A7-799B-46DF-BD4C-F75B153CFA2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Email</a:t>
            </a:r>
            <a:r>
              <a:rPr lang="en-US" baseline="0" dirty="0" smtClean="0"/>
              <a:t> worked once we got the right email addresses to everyone. Problem was that not everyone was checking their email daily. Thus several days would pass before I would get a panicked student in my office as the deadline approached for a drawing and they where still waiting on a response.</a:t>
            </a:r>
          </a:p>
          <a:p>
            <a:r>
              <a:rPr lang="en-US" baseline="0" dirty="0" smtClean="0"/>
              <a:t>Telephone/Cell phone conversations are hard to document unless you are used to doing such. What needed to be done here was a hardcopy/email follow-up on the phone conversation so that both students where sure that what they said and wanted was heard and being worked on by the other student.</a:t>
            </a:r>
          </a:p>
          <a:p>
            <a:r>
              <a:rPr lang="en-US" baseline="0" dirty="0" smtClean="0"/>
              <a:t>Face to face meeting would have been invaluable, however due to budget cuts, we could not arrange this. The solution was a video conference. This to had its problems, by the time we had worked out all the kinks at both Olathe North  and at MATC, it was to late in the semester for this to be of any value. I am hoping that this fall this will happen during the first few weeks of the assignment. I would rather have a face to face meeting, but again due to budget constraints this may not be possible.</a:t>
            </a:r>
            <a:endParaRPr lang="en-US" dirty="0"/>
          </a:p>
        </p:txBody>
      </p:sp>
      <p:sp>
        <p:nvSpPr>
          <p:cNvPr id="4" name="Slide Number Placeholder 3"/>
          <p:cNvSpPr>
            <a:spLocks noGrp="1"/>
          </p:cNvSpPr>
          <p:nvPr>
            <p:ph type="sldNum" sz="quarter" idx="10"/>
          </p:nvPr>
        </p:nvSpPr>
        <p:spPr/>
        <p:txBody>
          <a:bodyPr/>
          <a:lstStyle/>
          <a:p>
            <a:fld id="{A23511A7-799B-46DF-BD4C-F75B153CFA2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3511A7-799B-46DF-BD4C-F75B153CFA22}" type="slidenum">
              <a:rPr lang="en-US" smtClean="0"/>
              <a:pPr/>
              <a:t>15</a:t>
            </a:fld>
            <a:endParaRPr lang="en-US"/>
          </a:p>
        </p:txBody>
      </p:sp>
    </p:spTree>
    <p:extLst>
      <p:ext uri="{BB962C8B-B14F-4D97-AF65-F5344CB8AC3E}">
        <p14:creationId xmlns:p14="http://schemas.microsoft.com/office/powerpoint/2010/main" val="296880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following views are taken from </a:t>
            </a:r>
            <a:r>
              <a:rPr lang="en-US" dirty="0" err="1" smtClean="0"/>
              <a:t>AutoDesk</a:t>
            </a:r>
            <a:r>
              <a:rPr lang="en-US" dirty="0" smtClean="0"/>
              <a:t> </a:t>
            </a:r>
            <a:r>
              <a:rPr lang="en-US" dirty="0" err="1" smtClean="0"/>
              <a:t>Revit</a:t>
            </a:r>
            <a:r>
              <a:rPr lang="en-US" dirty="0" smtClean="0"/>
              <a:t>. This software is designed for this type of project and is being used by more Architectural and Interior Design</a:t>
            </a:r>
            <a:r>
              <a:rPr lang="en-US" baseline="0" dirty="0" smtClean="0"/>
              <a:t> firms around the world. The software is 3d based. These views where rendered within the program from the 3d model. This capability of the software makes it much easier to get presentation level views or even walkthroughs of the building.</a:t>
            </a:r>
            <a:endParaRPr lang="en-US" dirty="0"/>
          </a:p>
        </p:txBody>
      </p:sp>
      <p:sp>
        <p:nvSpPr>
          <p:cNvPr id="4" name="Slide Number Placeholder 3"/>
          <p:cNvSpPr>
            <a:spLocks noGrp="1"/>
          </p:cNvSpPr>
          <p:nvPr>
            <p:ph type="sldNum" sz="quarter" idx="10"/>
          </p:nvPr>
        </p:nvSpPr>
        <p:spPr/>
        <p:txBody>
          <a:bodyPr/>
          <a:lstStyle/>
          <a:p>
            <a:fld id="{A23511A7-799B-46DF-BD4C-F75B153CFA2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a:t>
            </a:r>
            <a:r>
              <a:rPr lang="en-US" baseline="0" dirty="0" smtClean="0"/>
              <a:t> first shows the line drawing of the view. The second shows the same view as rendered in </a:t>
            </a:r>
            <a:r>
              <a:rPr lang="en-US" baseline="0" dirty="0" err="1" smtClean="0"/>
              <a:t>Revit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23511A7-799B-46DF-BD4C-F75B153CFA2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the interior of the bar area.</a:t>
            </a:r>
            <a:endParaRPr lang="en-US" dirty="0"/>
          </a:p>
        </p:txBody>
      </p:sp>
      <p:sp>
        <p:nvSpPr>
          <p:cNvPr id="4" name="Slide Number Placeholder 3"/>
          <p:cNvSpPr>
            <a:spLocks noGrp="1"/>
          </p:cNvSpPr>
          <p:nvPr>
            <p:ph type="sldNum" sz="quarter" idx="10"/>
          </p:nvPr>
        </p:nvSpPr>
        <p:spPr/>
        <p:txBody>
          <a:bodyPr/>
          <a:lstStyle/>
          <a:p>
            <a:fld id="{A23511A7-799B-46DF-BD4C-F75B153CFA2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the interior of the restaurant seating area.</a:t>
            </a:r>
            <a:endParaRPr lang="en-US" dirty="0"/>
          </a:p>
        </p:txBody>
      </p:sp>
      <p:sp>
        <p:nvSpPr>
          <p:cNvPr id="4" name="Slide Number Placeholder 3"/>
          <p:cNvSpPr>
            <a:spLocks noGrp="1"/>
          </p:cNvSpPr>
          <p:nvPr>
            <p:ph type="sldNum" sz="quarter" idx="10"/>
          </p:nvPr>
        </p:nvSpPr>
        <p:spPr/>
        <p:txBody>
          <a:bodyPr/>
          <a:lstStyle/>
          <a:p>
            <a:fld id="{A23511A7-799B-46DF-BD4C-F75B153CFA2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23511A7-799B-46DF-BD4C-F75B153CFA2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the interior of the restaurant seating area.</a:t>
            </a:r>
            <a:endParaRPr lang="en-US" dirty="0"/>
          </a:p>
        </p:txBody>
      </p:sp>
      <p:sp>
        <p:nvSpPr>
          <p:cNvPr id="4" name="Slide Number Placeholder 3"/>
          <p:cNvSpPr>
            <a:spLocks noGrp="1"/>
          </p:cNvSpPr>
          <p:nvPr>
            <p:ph type="sldNum" sz="quarter" idx="10"/>
          </p:nvPr>
        </p:nvSpPr>
        <p:spPr/>
        <p:txBody>
          <a:bodyPr/>
          <a:lstStyle/>
          <a:p>
            <a:fld id="{A23511A7-799B-46DF-BD4C-F75B153CFA2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first image is of the front entrance in early evening.</a:t>
            </a:r>
          </a:p>
          <a:p>
            <a:r>
              <a:rPr lang="en-US" baseline="0" dirty="0" smtClean="0"/>
              <a:t>The second image is of the front entrance after dark.</a:t>
            </a:r>
            <a:endParaRPr lang="en-US" dirty="0"/>
          </a:p>
        </p:txBody>
      </p:sp>
      <p:sp>
        <p:nvSpPr>
          <p:cNvPr id="4" name="Slide Number Placeholder 3"/>
          <p:cNvSpPr>
            <a:spLocks noGrp="1"/>
          </p:cNvSpPr>
          <p:nvPr>
            <p:ph type="sldNum" sz="quarter" idx="10"/>
          </p:nvPr>
        </p:nvSpPr>
        <p:spPr/>
        <p:txBody>
          <a:bodyPr/>
          <a:lstStyle/>
          <a:p>
            <a:fld id="{A23511A7-799B-46DF-BD4C-F75B153CFA2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how</a:t>
            </a:r>
            <a:r>
              <a:rPr lang="en-US" baseline="0" dirty="0" smtClean="0"/>
              <a:t> can you start your own collaboration with another department at your schools, colleges, wherever. Here are just a few department/class listings to get you started thinking.</a:t>
            </a:r>
          </a:p>
          <a:p>
            <a:r>
              <a:rPr lang="en-US" baseline="0" dirty="0" smtClean="0"/>
              <a:t>How could you tie some of these together? Now being in the drafting business, I can make a connection between most of these back to a drafting program. For instance, Dental Hygiene to drafting? Have the drafting students create a 3d model of a set of teeth. Then give them to dental to use a study tool. If it is done with the right materials, an instructor might even be able to paint cavities on the teeth. You could even go as far as breaking the jaw bone so the student would have that classroom experience.</a:t>
            </a:r>
          </a:p>
          <a:p>
            <a:endParaRPr lang="en-US" dirty="0"/>
          </a:p>
        </p:txBody>
      </p:sp>
      <p:sp>
        <p:nvSpPr>
          <p:cNvPr id="4" name="Slide Number Placeholder 3"/>
          <p:cNvSpPr>
            <a:spLocks noGrp="1"/>
          </p:cNvSpPr>
          <p:nvPr>
            <p:ph type="sldNum" sz="quarter" idx="10"/>
          </p:nvPr>
        </p:nvSpPr>
        <p:spPr/>
        <p:txBody>
          <a:bodyPr/>
          <a:lstStyle/>
          <a:p>
            <a:fld id="{A23511A7-799B-46DF-BD4C-F75B153CFA22}" type="slidenum">
              <a:rPr lang="en-US" smtClean="0"/>
              <a:pPr/>
              <a:t>22</a:t>
            </a:fld>
            <a:endParaRPr lang="en-US"/>
          </a:p>
        </p:txBody>
      </p:sp>
    </p:spTree>
    <p:extLst>
      <p:ext uri="{BB962C8B-B14F-4D97-AF65-F5344CB8AC3E}">
        <p14:creationId xmlns:p14="http://schemas.microsoft.com/office/powerpoint/2010/main" val="3794666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Olathe North</a:t>
            </a:r>
            <a:r>
              <a:rPr lang="en-US" baseline="0" dirty="0" smtClean="0"/>
              <a:t> High School and MATC have collaborated in the creation of the culinary arts students restaurants. But I am fairly certain that sitting out there is someone with what they consider a wild idea for a project. They just need the right people to talk too about it to make it come to life.</a:t>
            </a:r>
          </a:p>
          <a:p>
            <a:endParaRPr lang="en-US" dirty="0"/>
          </a:p>
        </p:txBody>
      </p:sp>
      <p:sp>
        <p:nvSpPr>
          <p:cNvPr id="4" name="Slide Number Placeholder 3"/>
          <p:cNvSpPr>
            <a:spLocks noGrp="1"/>
          </p:cNvSpPr>
          <p:nvPr>
            <p:ph type="sldNum" sz="quarter" idx="10"/>
          </p:nvPr>
        </p:nvSpPr>
        <p:spPr/>
        <p:txBody>
          <a:bodyPr/>
          <a:lstStyle/>
          <a:p>
            <a:fld id="{A23511A7-799B-46DF-BD4C-F75B153CFA22}" type="slidenum">
              <a:rPr lang="en-US" smtClean="0"/>
              <a:pPr/>
              <a:t>23</a:t>
            </a:fld>
            <a:endParaRPr lang="en-US"/>
          </a:p>
        </p:txBody>
      </p:sp>
    </p:spTree>
    <p:extLst>
      <p:ext uri="{BB962C8B-B14F-4D97-AF65-F5344CB8AC3E}">
        <p14:creationId xmlns:p14="http://schemas.microsoft.com/office/powerpoint/2010/main" val="3794666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CAD department could draw a 3d model of your school, then have</a:t>
            </a:r>
            <a:r>
              <a:rPr lang="en-US" baseline="0" dirty="0" smtClean="0"/>
              <a:t> it printed out in sections to be used as a display. Or a historically important building, or battle field could be drawn in Civil 3D for your history students to look at. I am currently working with MATC’s </a:t>
            </a:r>
            <a:r>
              <a:rPr lang="en-US" baseline="0" dirty="0" err="1" smtClean="0"/>
              <a:t>BioSceince</a:t>
            </a:r>
            <a:r>
              <a:rPr lang="en-US" baseline="0" dirty="0" smtClean="0"/>
              <a:t> department on printing a 3D model of a DNA strand.</a:t>
            </a:r>
            <a:endParaRPr lang="en-US" dirty="0"/>
          </a:p>
        </p:txBody>
      </p:sp>
      <p:sp>
        <p:nvSpPr>
          <p:cNvPr id="4" name="Slide Number Placeholder 3"/>
          <p:cNvSpPr>
            <a:spLocks noGrp="1"/>
          </p:cNvSpPr>
          <p:nvPr>
            <p:ph type="sldNum" sz="quarter" idx="10"/>
          </p:nvPr>
        </p:nvSpPr>
        <p:spPr/>
        <p:txBody>
          <a:bodyPr/>
          <a:lstStyle/>
          <a:p>
            <a:fld id="{A23511A7-799B-46DF-BD4C-F75B153CFA22}" type="slidenum">
              <a:rPr lang="en-US" smtClean="0"/>
              <a:pPr/>
              <a:t>24</a:t>
            </a:fld>
            <a:endParaRPr lang="en-US"/>
          </a:p>
        </p:txBody>
      </p:sp>
    </p:spTree>
    <p:extLst>
      <p:ext uri="{BB962C8B-B14F-4D97-AF65-F5344CB8AC3E}">
        <p14:creationId xmlns:p14="http://schemas.microsoft.com/office/powerpoint/2010/main" val="3794666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can work with a college</a:t>
            </a:r>
            <a:r>
              <a:rPr lang="en-US" baseline="0" dirty="0" smtClean="0"/>
              <a:t> drafting department you could have them do prototype drawings for a small scale trebuchet or pumpkin catapult for a school design contest. I mentioned on an earlier slide, robotics. Imagine your drafting department designing a robot for a simple function, then having the shop class actually building the parts to be assembled, or using a 3d printer making the parts.</a:t>
            </a:r>
            <a:endParaRPr lang="en-US" dirty="0"/>
          </a:p>
        </p:txBody>
      </p:sp>
      <p:sp>
        <p:nvSpPr>
          <p:cNvPr id="4" name="Slide Number Placeholder 3"/>
          <p:cNvSpPr>
            <a:spLocks noGrp="1"/>
          </p:cNvSpPr>
          <p:nvPr>
            <p:ph type="sldNum" sz="quarter" idx="10"/>
          </p:nvPr>
        </p:nvSpPr>
        <p:spPr/>
        <p:txBody>
          <a:bodyPr/>
          <a:lstStyle/>
          <a:p>
            <a:fld id="{A23511A7-799B-46DF-BD4C-F75B153CFA22}" type="slidenum">
              <a:rPr lang="en-US" smtClean="0"/>
              <a:pPr/>
              <a:t>25</a:t>
            </a:fld>
            <a:endParaRPr lang="en-US"/>
          </a:p>
        </p:txBody>
      </p:sp>
    </p:spTree>
    <p:extLst>
      <p:ext uri="{BB962C8B-B14F-4D97-AF65-F5344CB8AC3E}">
        <p14:creationId xmlns:p14="http://schemas.microsoft.com/office/powerpoint/2010/main" val="3794666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contacting a college or technical college I would</a:t>
            </a:r>
            <a:r>
              <a:rPr lang="en-US" baseline="0" dirty="0" smtClean="0"/>
              <a:t> strongly suggest that if all possible that you keep it within your local area. As I stated earlier in this presentation, getting students face to face is difficult if the distances are very far.</a:t>
            </a:r>
            <a:endParaRPr lang="en-US" dirty="0"/>
          </a:p>
        </p:txBody>
      </p:sp>
      <p:sp>
        <p:nvSpPr>
          <p:cNvPr id="4" name="Slide Number Placeholder 3"/>
          <p:cNvSpPr>
            <a:spLocks noGrp="1"/>
          </p:cNvSpPr>
          <p:nvPr>
            <p:ph type="sldNum" sz="quarter" idx="10"/>
          </p:nvPr>
        </p:nvSpPr>
        <p:spPr/>
        <p:txBody>
          <a:bodyPr/>
          <a:lstStyle/>
          <a:p>
            <a:fld id="{A23511A7-799B-46DF-BD4C-F75B153CFA22}" type="slidenum">
              <a:rPr lang="en-US" smtClean="0"/>
              <a:pPr/>
              <a:t>26</a:t>
            </a:fld>
            <a:endParaRPr lang="en-US"/>
          </a:p>
        </p:txBody>
      </p:sp>
    </p:spTree>
    <p:extLst>
      <p:ext uri="{BB962C8B-B14F-4D97-AF65-F5344CB8AC3E}">
        <p14:creationId xmlns:p14="http://schemas.microsoft.com/office/powerpoint/2010/main" val="3794666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3511A7-799B-46DF-BD4C-F75B153CFA22}" type="slidenum">
              <a:rPr lang="en-US" smtClean="0"/>
              <a:pPr/>
              <a:t>27</a:t>
            </a:fld>
            <a:endParaRPr lang="en-US"/>
          </a:p>
        </p:txBody>
      </p:sp>
    </p:spTree>
    <p:extLst>
      <p:ext uri="{BB962C8B-B14F-4D97-AF65-F5344CB8AC3E}">
        <p14:creationId xmlns:p14="http://schemas.microsoft.com/office/powerpoint/2010/main" val="1758684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have 29 years of</a:t>
            </a:r>
            <a:r>
              <a:rPr lang="en-US" baseline="0" dirty="0" smtClean="0"/>
              <a:t> drafting experience with 5 years of running my own detailing company. I have drafting/design  experience in the areas of Heating Boilers, Fire Fighting Vehicles, Pre-stressed Concrete, Aircraft Composite Plastics, Pneumatic Conveying Equipment Design, Extruded and Injection Molded Plastics for Domestic Water, Geo-Thermal Heating and Fire Protection, Concrete Grain Storage Facilities and Electrical Design.</a:t>
            </a:r>
          </a:p>
          <a:p>
            <a:r>
              <a:rPr lang="en-US" baseline="0" dirty="0" smtClean="0"/>
              <a:t>I Came to MATC in the Fall 2005 where I teach 9 courses that draw upon my drafting/design experience.</a:t>
            </a:r>
          </a:p>
          <a:p>
            <a:endParaRPr lang="en-US" baseline="0" dirty="0" smtClean="0"/>
          </a:p>
          <a:p>
            <a:r>
              <a:rPr lang="en-US" baseline="0" dirty="0" smtClean="0"/>
              <a:t>The CAD Technologies department at MATC offers an AAS degree in three semesters. The department has a total enrollment of 30-45 students; with 10-15 new students each semester starting the program. The department teaches courses covering a broad range of drafting types; from hand sketching, concrete detailing, electrical, plumbing, HVAC detailing, wood construction detailing, steel detailing, machine detailing using Inventor, civil drafting (both Civil 3D and </a:t>
            </a:r>
            <a:r>
              <a:rPr lang="en-US" baseline="0" dirty="0" err="1" smtClean="0"/>
              <a:t>Microstation</a:t>
            </a:r>
            <a:r>
              <a:rPr lang="en-US" baseline="0" dirty="0" smtClean="0"/>
              <a:t> software packages are taught), </a:t>
            </a:r>
            <a:r>
              <a:rPr lang="en-US" baseline="0" dirty="0" err="1" smtClean="0"/>
              <a:t>AutoDesk</a:t>
            </a:r>
            <a:r>
              <a:rPr lang="en-US" baseline="0" dirty="0" smtClean="0"/>
              <a:t> Revit Design Suite (Architectural, Structural and MEP) and AutoCAD including both 2D and 3D design. We purchased a 3D printer to further enhance our 3D teaching capabilities.</a:t>
            </a:r>
          </a:p>
        </p:txBody>
      </p:sp>
      <p:sp>
        <p:nvSpPr>
          <p:cNvPr id="4" name="Slide Number Placeholder 3"/>
          <p:cNvSpPr>
            <a:spLocks noGrp="1"/>
          </p:cNvSpPr>
          <p:nvPr>
            <p:ph type="sldNum" sz="quarter" idx="10"/>
          </p:nvPr>
        </p:nvSpPr>
        <p:spPr/>
        <p:txBody>
          <a:bodyPr/>
          <a:lstStyle/>
          <a:p>
            <a:fld id="{A23511A7-799B-46DF-BD4C-F75B153CFA2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DFT 215 is a course on the different types of commercial detailing. It covers items</a:t>
            </a:r>
            <a:r>
              <a:rPr lang="en-US" baseline="0" dirty="0" smtClean="0"/>
              <a:t> from commercial door framing to emergency exit stairs and some steel construction detailing. The majority of this course is now devoted to this “real world” project</a:t>
            </a:r>
            <a:r>
              <a:rPr lang="en-US" baseline="0" dirty="0" smtClean="0"/>
              <a:t>. I traditionally have 18-22 students in this course during the spring semester. This number matches very closely to the number of students in the Olathe class.</a:t>
            </a:r>
            <a:endParaRPr lang="en-US" dirty="0"/>
          </a:p>
        </p:txBody>
      </p:sp>
      <p:sp>
        <p:nvSpPr>
          <p:cNvPr id="4" name="Slide Number Placeholder 3"/>
          <p:cNvSpPr>
            <a:spLocks noGrp="1"/>
          </p:cNvSpPr>
          <p:nvPr>
            <p:ph type="sldNum" sz="quarter" idx="10"/>
          </p:nvPr>
        </p:nvSpPr>
        <p:spPr/>
        <p:txBody>
          <a:bodyPr/>
          <a:lstStyle/>
          <a:p>
            <a:fld id="{A23511A7-799B-46DF-BD4C-F75B153CFA2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it came about: Olathe North</a:t>
            </a:r>
            <a:r>
              <a:rPr lang="en-US" baseline="0" dirty="0" smtClean="0"/>
              <a:t> High School Culinary Arts instructor, Mike </a:t>
            </a:r>
            <a:r>
              <a:rPr lang="en-US" baseline="0" dirty="0" err="1" smtClean="0"/>
              <a:t>Chrostowoski</a:t>
            </a:r>
            <a:r>
              <a:rPr lang="en-US" baseline="0" dirty="0" smtClean="0"/>
              <a:t>, and myself where taking courses through Pittsburg State University. After he found out what I taught he approached me with an idea. To have his students design and sketch a restaurant and then have my college students complete the process in AutoCAD. Chef Mike’s students where already doing the design of the restaurant for their exit projects, but did not have finished drawings to use in their presentations.</a:t>
            </a:r>
          </a:p>
          <a:p>
            <a:r>
              <a:rPr lang="en-US" baseline="0" dirty="0" smtClean="0"/>
              <a:t>When Chef Mike approached me it was late in the spring semester, early summer. I thought the idea sounded intriguing and agreed to work with him and his students. Little did I know that he was talking a start date of that fall. Needless to say I had to scramble to get ready for the semester. The first year was a bit rough, but we got through it and learned a lot of lessons.</a:t>
            </a:r>
            <a:endParaRPr lang="en-US" dirty="0"/>
          </a:p>
        </p:txBody>
      </p:sp>
      <p:sp>
        <p:nvSpPr>
          <p:cNvPr id="4" name="Slide Number Placeholder 3"/>
          <p:cNvSpPr>
            <a:spLocks noGrp="1"/>
          </p:cNvSpPr>
          <p:nvPr>
            <p:ph type="sldNum" sz="quarter" idx="10"/>
          </p:nvPr>
        </p:nvSpPr>
        <p:spPr/>
        <p:txBody>
          <a:bodyPr/>
          <a:lstStyle/>
          <a:p>
            <a:fld id="{A23511A7-799B-46DF-BD4C-F75B153CFA2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511A7-799B-46DF-BD4C-F75B153CFA2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Contract</a:t>
            </a:r>
            <a:r>
              <a:rPr lang="en-US" baseline="0" dirty="0" smtClean="0"/>
              <a:t> based on a real world drafting for hire contract that I have used in the past, modified to suit this project. Students are “paid” with a grade upon completion of the project. Drawings that are to be completed and due dates are specified in the contract, much as they would be in a drafting business contract.  The scope of each drawing is then later discussed during lectures and with lesson handouts.</a:t>
            </a:r>
            <a:endParaRPr lang="en-US" dirty="0"/>
          </a:p>
        </p:txBody>
      </p:sp>
      <p:sp>
        <p:nvSpPr>
          <p:cNvPr id="4" name="Slide Number Placeholder 3"/>
          <p:cNvSpPr>
            <a:spLocks noGrp="1"/>
          </p:cNvSpPr>
          <p:nvPr>
            <p:ph type="sldNum" sz="quarter" idx="10"/>
          </p:nvPr>
        </p:nvSpPr>
        <p:spPr/>
        <p:txBody>
          <a:bodyPr/>
          <a:lstStyle/>
          <a:p>
            <a:fld id="{A23511A7-799B-46DF-BD4C-F75B153CFA2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project has four parts to it, each is a completed drawing having varying</a:t>
            </a:r>
            <a:r>
              <a:rPr lang="en-US" baseline="0" dirty="0" smtClean="0"/>
              <a:t> point values and requirements. Some of these drawings are sent to Olathe for redlining by the student owners.</a:t>
            </a:r>
            <a:endParaRPr lang="en-US" dirty="0"/>
          </a:p>
        </p:txBody>
      </p:sp>
      <p:sp>
        <p:nvSpPr>
          <p:cNvPr id="4" name="Slide Number Placeholder 3"/>
          <p:cNvSpPr>
            <a:spLocks noGrp="1"/>
          </p:cNvSpPr>
          <p:nvPr>
            <p:ph type="sldNum" sz="quarter" idx="10"/>
          </p:nvPr>
        </p:nvSpPr>
        <p:spPr/>
        <p:txBody>
          <a:bodyPr/>
          <a:lstStyle/>
          <a:p>
            <a:fld id="{A23511A7-799B-46DF-BD4C-F75B153CFA2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with most every assignment in academia, this is a living document. I have</a:t>
            </a:r>
            <a:r>
              <a:rPr lang="en-US" baseline="0" dirty="0" smtClean="0"/>
              <a:t> changed the point values for the assignments over the semesters and have also added new drawings to the project. With this assignment moving into a 3d software package I was able to expand the project to include more drawings along with several rendered views of the completed project.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total project accounts for almost half of the students final grade for this course. In addition I also have four other drawing assignments and several exams that make up the remainder of the students grade.</a:t>
            </a:r>
            <a:endParaRPr lang="en-US" dirty="0" smtClean="0"/>
          </a:p>
          <a:p>
            <a:r>
              <a:rPr lang="en-US" dirty="0" smtClean="0"/>
              <a:t>The student will be researching requirements</a:t>
            </a:r>
            <a:r>
              <a:rPr lang="en-US" baseline="0" dirty="0" smtClean="0"/>
              <a:t> for ADA seating, area required for passage by people with mobility impairments, the requirements for a sight impaired person to maneuver in this type of environment and all aspects of table sizes, seating arrangements and traffic walkways between seating groups. I have found several good websites for this research and share the addresses with the students.</a:t>
            </a:r>
          </a:p>
          <a:p>
            <a:r>
              <a:rPr lang="en-US" baseline="0" dirty="0" smtClean="0"/>
              <a:t>This drawing is sent be redlined by the Olathe High student. The students are expected to discuss thoroughly the seating arrangements with their assigned student owner and to discuss all aspects of ADA seating requirements.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lighting portion</a:t>
            </a:r>
            <a:r>
              <a:rPr lang="en-US" baseline="0" dirty="0" smtClean="0"/>
              <a:t> of the project is next. The student during this phase will be researching codes to insure that lighting for the restaurant meets code in all area of the design. This drawing is not sent to the student in Olathe for redlining as it is completed late in the semester and there would be little or no time for this process to be completed. The students handle the details of lighting, lighting types and placement by email and telephone conversations.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Renderings are required to complete the project. The Olathe Culinary Arts Students have used these in past exit presentations to show how the restaurant will look.</a:t>
            </a:r>
            <a:endParaRPr lang="en-US" dirty="0" smtClean="0"/>
          </a:p>
          <a:p>
            <a:r>
              <a:rPr lang="en-US" dirty="0" smtClean="0"/>
              <a:t>To</a:t>
            </a:r>
            <a:r>
              <a:rPr lang="en-US" baseline="0" dirty="0" smtClean="0"/>
              <a:t> incorporate the documentation section, the MATC students have to complete a presentation to a panel of college faculty and their fellow classmates. This also reinforces speaking skills, presentation skills and gives them a chance to show their work.</a:t>
            </a:r>
            <a:endParaRPr lang="en-US" dirty="0" smtClean="0"/>
          </a:p>
        </p:txBody>
      </p:sp>
      <p:sp>
        <p:nvSpPr>
          <p:cNvPr id="4" name="Slide Number Placeholder 3"/>
          <p:cNvSpPr>
            <a:spLocks noGrp="1"/>
          </p:cNvSpPr>
          <p:nvPr>
            <p:ph type="sldNum" sz="quarter" idx="10"/>
          </p:nvPr>
        </p:nvSpPr>
        <p:spPr/>
        <p:txBody>
          <a:bodyPr/>
          <a:lstStyle/>
          <a:p>
            <a:fld id="{A23511A7-799B-46DF-BD4C-F75B153CFA2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9DC1D8BB-CB30-43BA-ABAB-AC14A213BC6B}" type="datetimeFigureOut">
              <a:rPr lang="en-US" smtClean="0"/>
              <a:pPr/>
              <a:t>1/28/2014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73393DC5-C174-4DD5-8C79-651C7A9F700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C1D8BB-CB30-43BA-ABAB-AC14A213BC6B}"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93DC5-C174-4DD5-8C79-651C7A9F70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C1D8BB-CB30-43BA-ABAB-AC14A213BC6B}"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93DC5-C174-4DD5-8C79-651C7A9F700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9DC1D8BB-CB30-43BA-ABAB-AC14A213BC6B}" type="datetimeFigureOut">
              <a:rPr lang="en-US" smtClean="0"/>
              <a:pPr/>
              <a:t>1/28/2014</a:t>
            </a:fld>
            <a:endParaRPr lang="en-US"/>
          </a:p>
        </p:txBody>
      </p:sp>
      <p:sp>
        <p:nvSpPr>
          <p:cNvPr id="23" name="Slide Number Placeholder 22"/>
          <p:cNvSpPr>
            <a:spLocks noGrp="1"/>
          </p:cNvSpPr>
          <p:nvPr>
            <p:ph type="sldNum" sz="quarter" idx="11"/>
          </p:nvPr>
        </p:nvSpPr>
        <p:spPr/>
        <p:txBody>
          <a:bodyPr/>
          <a:lstStyle/>
          <a:p>
            <a:fld id="{73393DC5-C174-4DD5-8C79-651C7A9F700B}" type="slidenum">
              <a:rPr lang="en-US" smtClean="0"/>
              <a:pPr/>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9DC1D8BB-CB30-43BA-ABAB-AC14A213BC6B}" type="datetimeFigureOut">
              <a:rPr lang="en-US" smtClean="0"/>
              <a:pPr/>
              <a:t>1/28/2014</a:t>
            </a:fld>
            <a:endParaRPr lang="en-US"/>
          </a:p>
        </p:txBody>
      </p:sp>
      <p:sp>
        <p:nvSpPr>
          <p:cNvPr id="19" name="Slide Number Placeholder 18"/>
          <p:cNvSpPr>
            <a:spLocks noGrp="1"/>
          </p:cNvSpPr>
          <p:nvPr>
            <p:ph type="sldNum" sz="quarter" idx="15"/>
          </p:nvPr>
        </p:nvSpPr>
        <p:spPr/>
        <p:txBody>
          <a:bodyPr/>
          <a:lstStyle/>
          <a:p>
            <a:fld id="{73393DC5-C174-4DD5-8C79-651C7A9F700B}"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9DC1D8BB-CB30-43BA-ABAB-AC14A213BC6B}" type="datetimeFigureOut">
              <a:rPr lang="en-US" smtClean="0"/>
              <a:pPr/>
              <a:t>1/28/2014</a:t>
            </a:fld>
            <a:endParaRPr lang="en-US"/>
          </a:p>
        </p:txBody>
      </p:sp>
      <p:sp>
        <p:nvSpPr>
          <p:cNvPr id="20" name="Slide Number Placeholder 19"/>
          <p:cNvSpPr>
            <a:spLocks noGrp="1"/>
          </p:cNvSpPr>
          <p:nvPr>
            <p:ph type="sldNum" sz="quarter" idx="11"/>
          </p:nvPr>
        </p:nvSpPr>
        <p:spPr/>
        <p:txBody>
          <a:bodyPr/>
          <a:lstStyle/>
          <a:p>
            <a:fld id="{73393DC5-C174-4DD5-8C79-651C7A9F700B}" type="slidenum">
              <a:rPr lang="en-US" smtClean="0"/>
              <a:pPr/>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9DC1D8BB-CB30-43BA-ABAB-AC14A213BC6B}" type="datetimeFigureOut">
              <a:rPr lang="en-US" smtClean="0"/>
              <a:pPr/>
              <a:t>1/28/2014</a:t>
            </a:fld>
            <a:endParaRPr lang="en-US"/>
          </a:p>
        </p:txBody>
      </p:sp>
      <p:sp>
        <p:nvSpPr>
          <p:cNvPr id="25" name="Slide Number Placeholder 24"/>
          <p:cNvSpPr>
            <a:spLocks noGrp="1"/>
          </p:cNvSpPr>
          <p:nvPr>
            <p:ph type="sldNum" sz="quarter" idx="16"/>
          </p:nvPr>
        </p:nvSpPr>
        <p:spPr/>
        <p:txBody>
          <a:bodyPr/>
          <a:lstStyle/>
          <a:p>
            <a:fld id="{73393DC5-C174-4DD5-8C79-651C7A9F700B}" type="slidenum">
              <a:rPr lang="en-US" smtClean="0"/>
              <a:pPr/>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9DC1D8BB-CB30-43BA-ABAB-AC14A213BC6B}" type="datetimeFigureOut">
              <a:rPr lang="en-US" smtClean="0"/>
              <a:pPr/>
              <a:t>1/28/2014</a:t>
            </a:fld>
            <a:endParaRPr lang="en-US"/>
          </a:p>
        </p:txBody>
      </p:sp>
      <p:sp>
        <p:nvSpPr>
          <p:cNvPr id="24" name="Slide Number Placeholder 23"/>
          <p:cNvSpPr>
            <a:spLocks noGrp="1"/>
          </p:cNvSpPr>
          <p:nvPr>
            <p:ph type="sldNum" sz="quarter" idx="17"/>
          </p:nvPr>
        </p:nvSpPr>
        <p:spPr/>
        <p:txBody>
          <a:bodyPr/>
          <a:lstStyle/>
          <a:p>
            <a:fld id="{73393DC5-C174-4DD5-8C79-651C7A9F700B}" type="slidenum">
              <a:rPr lang="en-US" smtClean="0"/>
              <a:pPr/>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9DC1D8BB-CB30-43BA-ABAB-AC14A213BC6B}" type="datetimeFigureOut">
              <a:rPr lang="en-US" smtClean="0"/>
              <a:pPr/>
              <a:t>1/28/2014</a:t>
            </a:fld>
            <a:endParaRPr lang="en-US"/>
          </a:p>
        </p:txBody>
      </p:sp>
      <p:sp>
        <p:nvSpPr>
          <p:cNvPr id="14" name="Slide Number Placeholder 13"/>
          <p:cNvSpPr>
            <a:spLocks noGrp="1"/>
          </p:cNvSpPr>
          <p:nvPr>
            <p:ph type="sldNum" sz="quarter" idx="11"/>
          </p:nvPr>
        </p:nvSpPr>
        <p:spPr/>
        <p:txBody>
          <a:bodyPr/>
          <a:lstStyle/>
          <a:p>
            <a:fld id="{73393DC5-C174-4DD5-8C79-651C7A9F700B}"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9DC1D8BB-CB30-43BA-ABAB-AC14A213BC6B}" type="datetimeFigureOut">
              <a:rPr lang="en-US" smtClean="0"/>
              <a:pPr/>
              <a:t>1/28/2014</a:t>
            </a:fld>
            <a:endParaRPr lang="en-US"/>
          </a:p>
        </p:txBody>
      </p:sp>
      <p:sp>
        <p:nvSpPr>
          <p:cNvPr id="12" name="Slide Number Placeholder 11"/>
          <p:cNvSpPr>
            <a:spLocks noGrp="1"/>
          </p:cNvSpPr>
          <p:nvPr>
            <p:ph type="sldNum" sz="quarter" idx="11"/>
          </p:nvPr>
        </p:nvSpPr>
        <p:spPr/>
        <p:txBody>
          <a:bodyPr/>
          <a:lstStyle/>
          <a:p>
            <a:fld id="{73393DC5-C174-4DD5-8C79-651C7A9F700B}" type="slidenum">
              <a:rPr lang="en-US" smtClean="0"/>
              <a:pP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9DC1D8BB-CB30-43BA-ABAB-AC14A213BC6B}" type="datetimeFigureOut">
              <a:rPr lang="en-US" smtClean="0"/>
              <a:pPr/>
              <a:t>1/28/2014</a:t>
            </a:fld>
            <a:endParaRPr lang="en-US"/>
          </a:p>
        </p:txBody>
      </p:sp>
      <p:sp>
        <p:nvSpPr>
          <p:cNvPr id="18" name="Slide Number Placeholder 17"/>
          <p:cNvSpPr>
            <a:spLocks noGrp="1"/>
          </p:cNvSpPr>
          <p:nvPr>
            <p:ph type="sldNum" sz="quarter" idx="16"/>
          </p:nvPr>
        </p:nvSpPr>
        <p:spPr/>
        <p:txBody>
          <a:bodyPr/>
          <a:lstStyle/>
          <a:p>
            <a:fld id="{73393DC5-C174-4DD5-8C79-651C7A9F700B}" type="slidenum">
              <a:rPr lang="en-US" smtClean="0"/>
              <a:pPr/>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DC1D8BB-CB30-43BA-ABAB-AC14A213BC6B}" type="datetimeFigureOut">
              <a:rPr lang="en-US" smtClean="0"/>
              <a:pPr/>
              <a:t>1/28/2014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73393DC5-C174-4DD5-8C79-651C7A9F700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9DC1D8BB-CB30-43BA-ABAB-AC14A213BC6B}" type="datetimeFigureOut">
              <a:rPr lang="en-US" smtClean="0"/>
              <a:pPr/>
              <a:t>1/28/2014</a:t>
            </a:fld>
            <a:endParaRPr lang="en-US"/>
          </a:p>
        </p:txBody>
      </p:sp>
      <p:sp>
        <p:nvSpPr>
          <p:cNvPr id="20" name="Slide Number Placeholder 19"/>
          <p:cNvSpPr>
            <a:spLocks noGrp="1"/>
          </p:cNvSpPr>
          <p:nvPr>
            <p:ph type="sldNum" sz="quarter" idx="15"/>
          </p:nvPr>
        </p:nvSpPr>
        <p:spPr/>
        <p:txBody>
          <a:bodyPr/>
          <a:lstStyle/>
          <a:p>
            <a:fld id="{73393DC5-C174-4DD5-8C79-651C7A9F700B}"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1D8BB-CB30-43BA-ABAB-AC14A213BC6B}"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93DC5-C174-4DD5-8C79-651C7A9F700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1D8BB-CB30-43BA-ABAB-AC14A213BC6B}"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93DC5-C174-4DD5-8C79-651C7A9F700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DC1D8BB-CB30-43BA-ABAB-AC14A213BC6B}" type="datetimeFigureOut">
              <a:rPr lang="en-US" smtClean="0"/>
              <a:pPr/>
              <a:t>1/28/2014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3393DC5-C174-4DD5-8C79-651C7A9F700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C1D8BB-CB30-43BA-ABAB-AC14A213BC6B}"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93DC5-C174-4DD5-8C79-651C7A9F700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DC1D8BB-CB30-43BA-ABAB-AC14A213BC6B}"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93DC5-C174-4DD5-8C79-651C7A9F700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DC1D8BB-CB30-43BA-ABAB-AC14A213BC6B}" type="datetimeFigureOut">
              <a:rPr lang="en-US" smtClean="0"/>
              <a:pPr/>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93DC5-C174-4DD5-8C79-651C7A9F700B}"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DC1D8BB-CB30-43BA-ABAB-AC14A213BC6B}" type="datetimeFigureOut">
              <a:rPr lang="en-US" smtClean="0"/>
              <a:pPr/>
              <a:t>1/28/2014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393DC5-C174-4DD5-8C79-651C7A9F700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DC1D8BB-CB30-43BA-ABAB-AC14A213BC6B}" type="datetimeFigureOut">
              <a:rPr lang="en-US" smtClean="0"/>
              <a:pPr/>
              <a:t>1/28/2014</a:t>
            </a:fld>
            <a:endParaRPr lang="en-US"/>
          </a:p>
        </p:txBody>
      </p:sp>
      <p:sp>
        <p:nvSpPr>
          <p:cNvPr id="8" name="Slide Number Placeholder 7"/>
          <p:cNvSpPr>
            <a:spLocks noGrp="1"/>
          </p:cNvSpPr>
          <p:nvPr>
            <p:ph type="sldNum" sz="quarter" idx="11"/>
          </p:nvPr>
        </p:nvSpPr>
        <p:spPr/>
        <p:txBody>
          <a:bodyPr/>
          <a:lstStyle/>
          <a:p>
            <a:fld id="{73393DC5-C174-4DD5-8C79-651C7A9F700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1D8BB-CB30-43BA-ABAB-AC14A213BC6B}" type="datetimeFigureOut">
              <a:rPr lang="en-US" smtClean="0"/>
              <a:pPr/>
              <a:t>1/28/2014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393DC5-C174-4DD5-8C79-651C7A9F70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9DC1D8BB-CB30-43BA-ABAB-AC14A213BC6B}" type="datetimeFigureOut">
              <a:rPr lang="en-US" smtClean="0"/>
              <a:pPr/>
              <a:t>1/28/2014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73393DC5-C174-4DD5-8C79-651C7A9F700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DC1D8BB-CB30-43BA-ABAB-AC14A213BC6B}" type="datetimeFigureOut">
              <a:rPr lang="en-US" smtClean="0"/>
              <a:pPr/>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73393DC5-C174-4DD5-8C79-651C7A9F700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9DC1D8BB-CB30-43BA-ABAB-AC14A213BC6B}" type="datetimeFigureOut">
              <a:rPr lang="en-US" smtClean="0"/>
              <a:pPr/>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93DC5-C174-4DD5-8C79-651C7A9F700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C1D8BB-CB30-43BA-ABAB-AC14A213BC6B}"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93DC5-C174-4DD5-8C79-651C7A9F700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C1D8BB-CB30-43BA-ABAB-AC14A213BC6B}"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93DC5-C174-4DD5-8C79-651C7A9F700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9DC1D8BB-CB30-43BA-ABAB-AC14A213BC6B}" type="datetimeFigureOut">
              <a:rPr lang="en-US" smtClean="0"/>
              <a:pPr/>
              <a:t>1/28/2014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73393DC5-C174-4DD5-8C79-651C7A9F70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9DC1D8BB-CB30-43BA-ABAB-AC14A213BC6B}" type="datetimeFigureOut">
              <a:rPr lang="en-US" smtClean="0"/>
              <a:pPr/>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73393DC5-C174-4DD5-8C79-651C7A9F700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DC1D8BB-CB30-43BA-ABAB-AC14A213BC6B}" type="datetimeFigureOut">
              <a:rPr lang="en-US" smtClean="0"/>
              <a:pPr/>
              <a:t>1/28/2014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93DC5-C174-4DD5-8C79-651C7A9F70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DC1D8BB-CB30-43BA-ABAB-AC14A213BC6B}" type="datetimeFigureOut">
              <a:rPr lang="en-US" smtClean="0"/>
              <a:pPr/>
              <a:t>1/28/2014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93DC5-C174-4DD5-8C79-651C7A9F70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DC1D8BB-CB30-43BA-ABAB-AC14A213BC6B}" type="datetimeFigureOut">
              <a:rPr lang="en-US" smtClean="0"/>
              <a:pPr/>
              <a:t>1/28/2014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93DC5-C174-4DD5-8C79-651C7A9F700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9DC1D8BB-CB30-43BA-ABAB-AC14A213BC6B}"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73393DC5-C174-4DD5-8C79-651C7A9F700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DC1D8BB-CB30-43BA-ABAB-AC14A213BC6B}" type="datetimeFigureOut">
              <a:rPr lang="en-US" smtClean="0"/>
              <a:pPr/>
              <a:t>1/28/2014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3393DC5-C174-4DD5-8C79-651C7A9F700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9DC1D8BB-CB30-43BA-ABAB-AC14A213BC6B}" type="datetimeFigureOut">
              <a:rPr lang="en-US" smtClean="0"/>
              <a:pPr/>
              <a:t>1/28/2014</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73393DC5-C174-4DD5-8C79-651C7A9F700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DC1D8BB-CB30-43BA-ABAB-AC14A213BC6B}" type="datetimeFigureOut">
              <a:rPr lang="en-US" smtClean="0"/>
              <a:pPr/>
              <a:t>1/28/2014</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3393DC5-C174-4DD5-8C79-651C7A9F700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914400"/>
          </a:xfrm>
        </p:spPr>
        <p:txBody>
          <a:bodyPr>
            <a:normAutofit/>
          </a:bodyPr>
          <a:lstStyle/>
          <a:p>
            <a:pPr algn="ctr"/>
            <a:r>
              <a:rPr lang="en-US" sz="4400" dirty="0" smtClean="0"/>
              <a:t>MATC CAD </a:t>
            </a:r>
            <a:r>
              <a:rPr lang="en-US" sz="4400" i="1" dirty="0" smtClean="0"/>
              <a:t>Collaboration</a:t>
            </a:r>
            <a:endParaRPr lang="en-US" sz="4400" dirty="0"/>
          </a:p>
        </p:txBody>
      </p:sp>
      <p:sp>
        <p:nvSpPr>
          <p:cNvPr id="3" name="Subtitle 2"/>
          <p:cNvSpPr>
            <a:spLocks noGrp="1"/>
          </p:cNvSpPr>
          <p:nvPr>
            <p:ph type="subTitle" idx="1"/>
          </p:nvPr>
        </p:nvSpPr>
        <p:spPr>
          <a:xfrm>
            <a:off x="533400" y="3962400"/>
            <a:ext cx="8229600" cy="533400"/>
          </a:xfrm>
        </p:spPr>
        <p:txBody>
          <a:bodyPr>
            <a:normAutofit/>
          </a:bodyPr>
          <a:lstStyle/>
          <a:p>
            <a:pPr algn="ctr"/>
            <a:r>
              <a:rPr lang="en-US" sz="2000" dirty="0" smtClean="0"/>
              <a:t>Presented by: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69366" y="2057400"/>
            <a:ext cx="2005267" cy="1917537"/>
          </a:xfrm>
          <a:prstGeom prst="rect">
            <a:avLst/>
          </a:prstGeom>
          <a:noFill/>
        </p:spPr>
      </p:pic>
      <p:sp>
        <p:nvSpPr>
          <p:cNvPr id="8" name="TextBox 7"/>
          <p:cNvSpPr txBox="1"/>
          <p:nvPr/>
        </p:nvSpPr>
        <p:spPr>
          <a:xfrm>
            <a:off x="2438400" y="4800600"/>
            <a:ext cx="4191000" cy="1138773"/>
          </a:xfrm>
          <a:prstGeom prst="rect">
            <a:avLst/>
          </a:prstGeom>
          <a:noFill/>
        </p:spPr>
        <p:txBody>
          <a:bodyPr wrap="square" rtlCol="0">
            <a:spAutoFit/>
          </a:bodyPr>
          <a:lstStyle/>
          <a:p>
            <a:pPr algn="ctr"/>
            <a:r>
              <a:rPr lang="en-US" sz="3200" b="1" dirty="0" smtClean="0"/>
              <a:t>Norm Delay</a:t>
            </a:r>
          </a:p>
          <a:p>
            <a:pPr algn="ctr"/>
            <a:r>
              <a:rPr lang="en-US" dirty="0" smtClean="0"/>
              <a:t>Manhattan Area Technical College</a:t>
            </a:r>
          </a:p>
          <a:p>
            <a:pPr algn="ctr"/>
            <a:r>
              <a:rPr lang="en-US" dirty="0" smtClean="0"/>
              <a:t>Manhattan, Kansas</a:t>
            </a:r>
            <a:endParaRPr lang="en-US" dirty="0"/>
          </a:p>
        </p:txBody>
      </p:sp>
      <p:sp>
        <p:nvSpPr>
          <p:cNvPr id="4" name="TextBox 3"/>
          <p:cNvSpPr txBox="1"/>
          <p:nvPr/>
        </p:nvSpPr>
        <p:spPr>
          <a:xfrm>
            <a:off x="2438400" y="6096000"/>
            <a:ext cx="4191000" cy="523220"/>
          </a:xfrm>
          <a:prstGeom prst="rect">
            <a:avLst/>
          </a:prstGeom>
          <a:noFill/>
        </p:spPr>
        <p:txBody>
          <a:bodyPr wrap="square" rtlCol="0">
            <a:spAutoFit/>
          </a:bodyPr>
          <a:lstStyle/>
          <a:p>
            <a:r>
              <a:rPr lang="en-US" sz="1400" dirty="0" smtClean="0"/>
              <a:t>Presentation materials may be found online at: smokyhill.org/</a:t>
            </a:r>
            <a:r>
              <a:rPr lang="en-US" sz="1400" dirty="0" err="1" smtClean="0"/>
              <a:t>vnews</a:t>
            </a:r>
            <a:r>
              <a:rPr lang="en-US" sz="1400" dirty="0" smtClean="0"/>
              <a:t>/</a:t>
            </a:r>
            <a:r>
              <a:rPr lang="en-US" sz="1400" dirty="0" err="1" smtClean="0"/>
              <a:t>display.v</a:t>
            </a:r>
            <a:r>
              <a:rPr lang="en-US" sz="1400" dirty="0" smtClean="0"/>
              <a:t>/art/4c87b3ca37004</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12" presetClass="entr" presetSubtype="1" fill="hold" nodeType="afterEffect">
                                  <p:stCondLst>
                                    <p:cond delay="1500"/>
                                  </p:stCondLst>
                                  <p:childTnLst>
                                    <p:set>
                                      <p:cBhvr>
                                        <p:cTn id="10" dur="1" fill="hold">
                                          <p:stCondLst>
                                            <p:cond delay="0"/>
                                          </p:stCondLst>
                                        </p:cTn>
                                        <p:tgtEl>
                                          <p:spTgt spid="1026"/>
                                        </p:tgtEl>
                                        <p:attrNameLst>
                                          <p:attrName>style.visibility</p:attrName>
                                        </p:attrNameLst>
                                      </p:cBhvr>
                                      <p:to>
                                        <p:strVal val="visible"/>
                                      </p:to>
                                    </p:set>
                                    <p:animEffect transition="in" filter="slide(fromTop)">
                                      <p:cBhvr>
                                        <p:cTn id="11" dur="1000"/>
                                        <p:tgtEl>
                                          <p:spTgt spid="1026"/>
                                        </p:tgtEl>
                                      </p:cBhvr>
                                    </p:animEffect>
                                  </p:childTnLst>
                                </p:cTn>
                              </p:par>
                            </p:childTnLst>
                          </p:cTn>
                        </p:par>
                        <p:par>
                          <p:cTn id="12" fill="hold">
                            <p:stCondLst>
                              <p:cond delay="3500"/>
                            </p:stCondLst>
                            <p:childTnLst>
                              <p:par>
                                <p:cTn id="13" presetID="53" presetClass="entr" presetSubtype="0" fill="hold" grpId="0" nodeType="afterEffect">
                                  <p:stCondLst>
                                    <p:cond delay="100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par>
                          <p:cTn id="18" fill="hold">
                            <p:stCondLst>
                              <p:cond delay="5000"/>
                            </p:stCondLst>
                            <p:childTnLst>
                              <p:par>
                                <p:cTn id="19" presetID="52" presetClass="entr" presetSubtype="0" fill="hold" grpId="0" nodeType="afterEffect">
                                  <p:stCondLst>
                                    <p:cond delay="2000"/>
                                  </p:stCondLst>
                                  <p:iterate type="wd">
                                    <p:tmPct val="10000"/>
                                  </p:iterate>
                                  <p:childTnLst>
                                    <p:set>
                                      <p:cBhvr>
                                        <p:cTn id="20" dur="1" fill="hold">
                                          <p:stCondLst>
                                            <p:cond delay="0"/>
                                          </p:stCondLst>
                                        </p:cTn>
                                        <p:tgtEl>
                                          <p:spTgt spid="8"/>
                                        </p:tgtEl>
                                        <p:attrNameLst>
                                          <p:attrName>style.visibility</p:attrName>
                                        </p:attrNameLst>
                                      </p:cBhvr>
                                      <p:to>
                                        <p:strVal val="visible"/>
                                      </p:to>
                                    </p:set>
                                    <p:animScale>
                                      <p:cBhvr>
                                        <p:cTn id="2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8"/>
                                        </p:tgtEl>
                                        <p:attrNameLst>
                                          <p:attrName>ppt_x</p:attrName>
                                          <p:attrName>ppt_y</p:attrName>
                                        </p:attrNameLst>
                                      </p:cBhvr>
                                    </p:animMotion>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Foundation/Floor plan handout</a:t>
            </a:r>
            <a:endParaRPr lang="en-US" dirty="0"/>
          </a:p>
        </p:txBody>
      </p:sp>
      <p:sp>
        <p:nvSpPr>
          <p:cNvPr id="5" name="TextBox 4"/>
          <p:cNvSpPr txBox="1"/>
          <p:nvPr/>
        </p:nvSpPr>
        <p:spPr>
          <a:xfrm>
            <a:off x="609600" y="1447800"/>
            <a:ext cx="8153400" cy="4955203"/>
          </a:xfrm>
          <a:prstGeom prst="rect">
            <a:avLst/>
          </a:prstGeom>
          <a:noFill/>
        </p:spPr>
        <p:txBody>
          <a:bodyPr wrap="square" rtlCol="0">
            <a:spAutoFit/>
          </a:bodyPr>
          <a:lstStyle/>
          <a:p>
            <a:r>
              <a:rPr lang="en-US" b="1" dirty="0"/>
              <a:t>Job Skill Demonstration Lesson  </a:t>
            </a:r>
          </a:p>
          <a:p>
            <a:r>
              <a:rPr lang="en-US" dirty="0"/>
              <a:t> Lesson Title - </a:t>
            </a:r>
            <a:r>
              <a:rPr lang="en-US" b="1" u="sng" dirty="0"/>
              <a:t>CA </a:t>
            </a:r>
            <a:r>
              <a:rPr lang="en-US" b="1" u="sng" dirty="0" smtClean="0"/>
              <a:t>601 </a:t>
            </a:r>
            <a:r>
              <a:rPr lang="en-US" b="1" u="sng" dirty="0"/>
              <a:t>Restaurant Floor Plan</a:t>
            </a:r>
            <a:endParaRPr lang="en-US" dirty="0"/>
          </a:p>
          <a:p>
            <a:r>
              <a:rPr lang="en-US" sz="1400" b="1" dirty="0"/>
              <a:t>Lesson Objective – Upon completion of this lesson the Student should be able to</a:t>
            </a:r>
            <a:r>
              <a:rPr lang="en-US" sz="1400" dirty="0"/>
              <a:t>:</a:t>
            </a:r>
          </a:p>
          <a:p>
            <a:pPr lvl="0"/>
            <a:r>
              <a:rPr lang="en-US" sz="1400" dirty="0"/>
              <a:t>Layout drawing to show necessary views for a floor plan.</a:t>
            </a:r>
          </a:p>
          <a:p>
            <a:pPr lvl="0"/>
            <a:r>
              <a:rPr lang="en-US" sz="1400" dirty="0"/>
              <a:t>Draw building floor plan for a commercial restaurant building based on customer sketches.</a:t>
            </a:r>
          </a:p>
          <a:p>
            <a:pPr lvl="0"/>
            <a:r>
              <a:rPr lang="en-US" sz="1400" dirty="0"/>
              <a:t>Designate fire exits on building floor plan. </a:t>
            </a:r>
          </a:p>
          <a:p>
            <a:pPr lvl="0"/>
            <a:r>
              <a:rPr lang="en-US" sz="1400" dirty="0"/>
              <a:t>Create multiple views at differing scales.</a:t>
            </a:r>
          </a:p>
          <a:p>
            <a:pPr lvl="0"/>
            <a:r>
              <a:rPr lang="en-US" sz="1400" dirty="0"/>
              <a:t>Communicate effectively with the customer.</a:t>
            </a:r>
          </a:p>
          <a:p>
            <a:pPr lvl="0"/>
            <a:r>
              <a:rPr lang="en-US" sz="1400" dirty="0"/>
              <a:t>Drawing must be to scale and with correct plotted line weights. </a:t>
            </a:r>
          </a:p>
          <a:p>
            <a:pPr lvl="0"/>
            <a:r>
              <a:rPr lang="en-US" sz="1400" dirty="0"/>
              <a:t>Understand and effectively demonstrate time management skills.</a:t>
            </a:r>
          </a:p>
          <a:p>
            <a:r>
              <a:rPr lang="en-US" sz="1400" dirty="0"/>
              <a:t> </a:t>
            </a:r>
          </a:p>
          <a:p>
            <a:r>
              <a:rPr lang="en-US" sz="1400" b="1" dirty="0"/>
              <a:t>Introduction: </a:t>
            </a:r>
            <a:r>
              <a:rPr lang="en-US" sz="1400" dirty="0"/>
              <a:t>This project is a collaborative project between the DFT 215 CAD students of Manhattan Area Technical College and the Culinary Arts students from area high schools in Olathe Kansas. As such this project weighs heavily on your final grade, accounting for </a:t>
            </a:r>
            <a:r>
              <a:rPr lang="en-US" sz="1400" u="sng" dirty="0"/>
              <a:t>47% of your final grade</a:t>
            </a:r>
            <a:r>
              <a:rPr lang="en-US" sz="1400" dirty="0"/>
              <a:t>. This portion of the project accounts for 150 points. The project will be worked on the entire semester with assignments due throughout the semester.</a:t>
            </a:r>
          </a:p>
          <a:p>
            <a:r>
              <a:rPr lang="en-US" sz="1400" dirty="0"/>
              <a:t> </a:t>
            </a:r>
          </a:p>
          <a:p>
            <a:r>
              <a:rPr lang="en-US" sz="1400" dirty="0"/>
              <a:t>Students will be completing both a foundation plan and a floor plan for their assigned project. Research will need to be done on ADA requirements for building accessibility, fire escapes per code, and </a:t>
            </a:r>
            <a:r>
              <a:rPr lang="en-US" sz="1400" dirty="0" smtClean="0"/>
              <a:t>commercial grade equipment </a:t>
            </a:r>
            <a:r>
              <a:rPr lang="en-US" sz="1400" dirty="0"/>
              <a:t>sizes. </a:t>
            </a:r>
            <a:endParaRPr lang="en-US" sz="1400" dirty="0" smtClean="0"/>
          </a:p>
          <a:p>
            <a:endParaRPr lang="en-US" sz="1400" dirty="0"/>
          </a:p>
          <a:p>
            <a:r>
              <a:rPr lang="en-US" sz="1400" dirty="0"/>
              <a:t>The foundation plan will be worth 50 points and the floor plan will be worth 100 points</a:t>
            </a:r>
            <a:r>
              <a:rPr lang="en-US" sz="1400" dirty="0" smtClean="0"/>
              <a: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686800" cy="838200"/>
          </a:xfrm>
        </p:spPr>
        <p:txBody>
          <a:bodyPr>
            <a:normAutofit fontScale="90000"/>
          </a:bodyPr>
          <a:lstStyle/>
          <a:p>
            <a:pPr algn="ctr"/>
            <a:r>
              <a:rPr lang="en-US" dirty="0" smtClean="0"/>
              <a:t>Sketches to first draft drawings </a:t>
            </a:r>
            <a:br>
              <a:rPr lang="en-US" dirty="0" smtClean="0"/>
            </a:br>
            <a:r>
              <a:rPr lang="en-US" dirty="0" smtClean="0"/>
              <a:t>to redline drawings</a:t>
            </a:r>
            <a:endParaRPr lang="en-US" dirty="0"/>
          </a:p>
        </p:txBody>
      </p:sp>
      <p:pic>
        <p:nvPicPr>
          <p:cNvPr id="7171" name="Picture 3" descr="C:\Program Files\Microsoft Office\Media\CntCD1\ClipArt6\j0290597.wmf"/>
          <p:cNvPicPr>
            <a:picLocks noChangeAspect="1" noChangeArrowheads="1"/>
          </p:cNvPicPr>
          <p:nvPr/>
        </p:nvPicPr>
        <p:blipFill>
          <a:blip r:embed="rId3" cstate="print"/>
          <a:stretch>
            <a:fillRect/>
          </a:stretch>
        </p:blipFill>
        <p:spPr bwMode="auto">
          <a:xfrm>
            <a:off x="1828800" y="2057400"/>
            <a:ext cx="5791200" cy="4459700"/>
          </a:xfrm>
          <a:prstGeom prst="rect">
            <a:avLst/>
          </a:prstGeom>
          <a:noFill/>
        </p:spPr>
      </p:pic>
      <p:pic>
        <p:nvPicPr>
          <p:cNvPr id="7170" name="Picture 2" descr="C:\Program Files\Microsoft Office\Media\CntCD1\Photo2\j0309638.jpg"/>
          <p:cNvPicPr>
            <a:picLocks noChangeAspect="1" noChangeArrowheads="1"/>
          </p:cNvPicPr>
          <p:nvPr/>
        </p:nvPicPr>
        <p:blipFill>
          <a:blip r:embed="rId4"/>
          <a:stretch>
            <a:fillRect/>
          </a:stretch>
        </p:blipFill>
        <p:spPr bwMode="auto">
          <a:xfrm>
            <a:off x="2057400" y="1828800"/>
            <a:ext cx="5477721" cy="471578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500"/>
                                  </p:stCondLst>
                                  <p:childTnLst>
                                    <p:set>
                                      <p:cBhvr>
                                        <p:cTn id="6" dur="1" fill="hold">
                                          <p:stCondLst>
                                            <p:cond delay="0"/>
                                          </p:stCondLst>
                                        </p:cTn>
                                        <p:tgtEl>
                                          <p:spTgt spid="7171"/>
                                        </p:tgtEl>
                                        <p:attrNameLst>
                                          <p:attrName>style.visibility</p:attrName>
                                        </p:attrNameLst>
                                      </p:cBhvr>
                                      <p:to>
                                        <p:strVal val="visible"/>
                                      </p:to>
                                    </p:set>
                                    <p:animEffect transition="in" filter="blinds(horizontal)">
                                      <p:cBhvr>
                                        <p:cTn id="7" dur="500"/>
                                        <p:tgtEl>
                                          <p:spTgt spid="7171"/>
                                        </p:tgtEl>
                                      </p:cBhvr>
                                    </p:animEffect>
                                  </p:childTnLst>
                                  <p:subTnLst>
                                    <p:set>
                                      <p:cBhvr override="childStyle">
                                        <p:cTn dur="1" fill="hold" display="0" masterRel="nextClick" afterEffect="1"/>
                                        <p:tgtEl>
                                          <p:spTgt spid="7171"/>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box(in)">
                                      <p:cBhvr>
                                        <p:cTn id="12"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Problems encountered during</a:t>
            </a:r>
            <a:br>
              <a:rPr lang="en-US" dirty="0" smtClean="0"/>
            </a:br>
            <a:r>
              <a:rPr lang="en-US" dirty="0" smtClean="0"/>
              <a:t>the project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Redline drawings</a:t>
            </a:r>
            <a:endParaRPr lang="en-US" dirty="0"/>
          </a:p>
        </p:txBody>
      </p:sp>
      <p:sp>
        <p:nvSpPr>
          <p:cNvPr id="3" name="Content Placeholder 2"/>
          <p:cNvSpPr>
            <a:spLocks noGrp="1"/>
          </p:cNvSpPr>
          <p:nvPr>
            <p:ph idx="1"/>
          </p:nvPr>
        </p:nvSpPr>
        <p:spPr/>
        <p:txBody>
          <a:bodyPr/>
          <a:lstStyle/>
          <a:p>
            <a:r>
              <a:rPr lang="en-US" dirty="0" smtClean="0"/>
              <a:t>Understanding what the customer meant with redlines on drawings.</a:t>
            </a:r>
            <a:endParaRPr lang="en-US" dirty="0"/>
          </a:p>
        </p:txBody>
      </p:sp>
      <p:pic>
        <p:nvPicPr>
          <p:cNvPr id="3074" name="Picture 2" descr="C:\Program Files\Microsoft Office\Media\CntCD1\Photo1\j0182825.jpg"/>
          <p:cNvPicPr>
            <a:picLocks noChangeAspect="1" noChangeArrowheads="1"/>
          </p:cNvPicPr>
          <p:nvPr/>
        </p:nvPicPr>
        <p:blipFill>
          <a:blip r:embed="rId3"/>
          <a:srcRect/>
          <a:stretch>
            <a:fillRect/>
          </a:stretch>
        </p:blipFill>
        <p:spPr bwMode="auto">
          <a:xfrm>
            <a:off x="2209800" y="2895600"/>
            <a:ext cx="4572000" cy="304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Communications student TO student</a:t>
            </a:r>
            <a:endParaRPr lang="en-US" dirty="0"/>
          </a:p>
        </p:txBody>
      </p:sp>
      <p:sp>
        <p:nvSpPr>
          <p:cNvPr id="3" name="Content Placeholder 2"/>
          <p:cNvSpPr>
            <a:spLocks noGrp="1"/>
          </p:cNvSpPr>
          <p:nvPr>
            <p:ph idx="1"/>
          </p:nvPr>
        </p:nvSpPr>
        <p:spPr>
          <a:xfrm>
            <a:off x="304800" y="1554163"/>
            <a:ext cx="8686800" cy="4008438"/>
          </a:xfrm>
        </p:spPr>
        <p:txBody>
          <a:bodyPr/>
          <a:lstStyle/>
          <a:p>
            <a:r>
              <a:rPr lang="en-US" dirty="0" smtClean="0"/>
              <a:t>Email</a:t>
            </a:r>
          </a:p>
          <a:p>
            <a:pPr lvl="1"/>
            <a:r>
              <a:rPr lang="en-US" dirty="0" smtClean="0"/>
              <a:t>Problems</a:t>
            </a:r>
          </a:p>
          <a:p>
            <a:r>
              <a:rPr lang="en-US" dirty="0" smtClean="0"/>
              <a:t>Telephone/Cell Phone</a:t>
            </a:r>
          </a:p>
          <a:p>
            <a:pPr lvl="1"/>
            <a:r>
              <a:rPr lang="en-US" dirty="0" smtClean="0"/>
              <a:t>Problems</a:t>
            </a:r>
          </a:p>
          <a:p>
            <a:r>
              <a:rPr lang="en-US" dirty="0" smtClean="0"/>
              <a:t>Face to Face Meeting</a:t>
            </a:r>
          </a:p>
          <a:p>
            <a:pPr lvl="1"/>
            <a:r>
              <a:rPr lang="en-US" dirty="0" smtClean="0"/>
              <a:t>Problems</a:t>
            </a:r>
          </a:p>
          <a:p>
            <a:r>
              <a:rPr lang="en-US" dirty="0" smtClean="0"/>
              <a:t>Video Conferencing</a:t>
            </a:r>
          </a:p>
        </p:txBody>
      </p:sp>
      <p:pic>
        <p:nvPicPr>
          <p:cNvPr id="2050" name="Picture 2" descr="C:\Program Files\Microsoft Office\Media\CntCD1\Animated\j0172568.gif"/>
          <p:cNvPicPr>
            <a:picLocks noChangeAspect="1" noChangeArrowheads="1" noCrop="1"/>
          </p:cNvPicPr>
          <p:nvPr/>
        </p:nvPicPr>
        <p:blipFill>
          <a:blip r:embed="rId3"/>
          <a:srcRect/>
          <a:stretch>
            <a:fillRect/>
          </a:stretch>
        </p:blipFill>
        <p:spPr bwMode="auto">
          <a:xfrm>
            <a:off x="6477000" y="1676400"/>
            <a:ext cx="1600200" cy="1532395"/>
          </a:xfrm>
          <a:prstGeom prst="rect">
            <a:avLst/>
          </a:prstGeom>
          <a:noFill/>
        </p:spPr>
      </p:pic>
      <p:pic>
        <p:nvPicPr>
          <p:cNvPr id="2051" name="Picture 3" descr="C:\Program Files\Microsoft Office\Media\CntCD1\Animated\j0283708.gif"/>
          <p:cNvPicPr>
            <a:picLocks noChangeAspect="1" noChangeArrowheads="1" noCrop="1"/>
          </p:cNvPicPr>
          <p:nvPr/>
        </p:nvPicPr>
        <p:blipFill>
          <a:blip r:embed="rId4"/>
          <a:srcRect/>
          <a:stretch>
            <a:fillRect/>
          </a:stretch>
        </p:blipFill>
        <p:spPr bwMode="auto">
          <a:xfrm>
            <a:off x="5257800" y="2438400"/>
            <a:ext cx="800100" cy="1327439"/>
          </a:xfrm>
          <a:prstGeom prst="rect">
            <a:avLst/>
          </a:prstGeom>
          <a:noFill/>
        </p:spPr>
      </p:pic>
      <p:pic>
        <p:nvPicPr>
          <p:cNvPr id="1026" name="Picture 2" descr="C:\Program Files\Microsoft Office\Media\CntCD1\Photo1\j0216070.jpg"/>
          <p:cNvPicPr>
            <a:picLocks noChangeAspect="1" noChangeArrowheads="1"/>
          </p:cNvPicPr>
          <p:nvPr/>
        </p:nvPicPr>
        <p:blipFill>
          <a:blip r:embed="rId5"/>
          <a:srcRect/>
          <a:stretch>
            <a:fillRect/>
          </a:stretch>
        </p:blipFill>
        <p:spPr bwMode="auto">
          <a:xfrm>
            <a:off x="5334000" y="4343400"/>
            <a:ext cx="3200400" cy="213893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Examples of the finished project</a:t>
            </a:r>
            <a:endParaRPr lang="en-US" dirty="0"/>
          </a:p>
        </p:txBody>
      </p:sp>
    </p:spTree>
    <p:extLst>
      <p:ext uri="{BB962C8B-B14F-4D97-AF65-F5344CB8AC3E}">
        <p14:creationId xmlns:p14="http://schemas.microsoft.com/office/powerpoint/2010/main" val="408512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Final project drawings</a:t>
            </a:r>
            <a:endParaRPr lang="en-US" dirty="0"/>
          </a:p>
        </p:txBody>
      </p:sp>
      <p:sp>
        <p:nvSpPr>
          <p:cNvPr id="3" name="Content Placeholder 2"/>
          <p:cNvSpPr>
            <a:spLocks noGrp="1"/>
          </p:cNvSpPr>
          <p:nvPr>
            <p:ph idx="1"/>
          </p:nvPr>
        </p:nvSpPr>
        <p:spPr/>
        <p:txBody>
          <a:bodyPr/>
          <a:lstStyle/>
          <a:p>
            <a:r>
              <a:rPr lang="en-US" dirty="0" smtClean="0"/>
              <a:t>Starting with the Fall 2009 semester, the projects are being done in </a:t>
            </a:r>
            <a:r>
              <a:rPr lang="en-US" dirty="0" err="1" smtClean="0"/>
              <a:t>AutoDesk</a:t>
            </a:r>
            <a:r>
              <a:rPr lang="en-US" dirty="0" smtClean="0"/>
              <a:t> Revit®.</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 y="2667000"/>
            <a:ext cx="8117156" cy="35717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Final project drawings &amp; renderings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8836" y="1441757"/>
            <a:ext cx="5845763" cy="4883289"/>
          </a:xfrm>
          <a:prstGeom prst="rect">
            <a:avLst/>
          </a:prstGeom>
          <a:noFill/>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1371600"/>
            <a:ext cx="6324600" cy="49534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098"/>
                                        </p:tgtEl>
                                        <p:attrNameLst>
                                          <p:attrName>style.visibility</p:attrName>
                                        </p:attrNameLst>
                                      </p:cBhvr>
                                      <p:to>
                                        <p:strVal val="visible"/>
                                      </p:to>
                                    </p:set>
                                    <p:anim calcmode="lin" valueType="num">
                                      <p:cBhvr>
                                        <p:cTn id="7" dur="3100" fill="hold"/>
                                        <p:tgtEl>
                                          <p:spTgt spid="4098"/>
                                        </p:tgtEl>
                                        <p:attrNameLst>
                                          <p:attrName>ppt_w</p:attrName>
                                        </p:attrNameLst>
                                      </p:cBhvr>
                                      <p:tavLst>
                                        <p:tav tm="0">
                                          <p:val>
                                            <p:fltVal val="0"/>
                                          </p:val>
                                        </p:tav>
                                        <p:tav tm="100000">
                                          <p:val>
                                            <p:strVal val="#ppt_w"/>
                                          </p:val>
                                        </p:tav>
                                      </p:tavLst>
                                    </p:anim>
                                    <p:anim calcmode="lin" valueType="num">
                                      <p:cBhvr>
                                        <p:cTn id="8" dur="3100" fill="hold"/>
                                        <p:tgtEl>
                                          <p:spTgt spid="4098"/>
                                        </p:tgtEl>
                                        <p:attrNameLst>
                                          <p:attrName>ppt_h</p:attrName>
                                        </p:attrNameLst>
                                      </p:cBhvr>
                                      <p:tavLst>
                                        <p:tav tm="0">
                                          <p:val>
                                            <p:fltVal val="0"/>
                                          </p:val>
                                        </p:tav>
                                        <p:tav tm="100000">
                                          <p:val>
                                            <p:strVal val="#ppt_h"/>
                                          </p:val>
                                        </p:tav>
                                      </p:tavLst>
                                    </p:anim>
                                    <p:anim calcmode="lin" valueType="num">
                                      <p:cBhvr>
                                        <p:cTn id="9" dur="3100" fill="hold"/>
                                        <p:tgtEl>
                                          <p:spTgt spid="4098"/>
                                        </p:tgtEl>
                                        <p:attrNameLst>
                                          <p:attrName>style.rotation</p:attrName>
                                        </p:attrNameLst>
                                      </p:cBhvr>
                                      <p:tavLst>
                                        <p:tav tm="0">
                                          <p:val>
                                            <p:fltVal val="90"/>
                                          </p:val>
                                        </p:tav>
                                        <p:tav tm="100000">
                                          <p:val>
                                            <p:fltVal val="0"/>
                                          </p:val>
                                        </p:tav>
                                      </p:tavLst>
                                    </p:anim>
                                    <p:animEffect transition="in" filter="fade">
                                      <p:cBhvr>
                                        <p:cTn id="10" dur="3100"/>
                                        <p:tgtEl>
                                          <p:spTgt spid="4098"/>
                                        </p:tgtEl>
                                      </p:cBhvr>
                                    </p:animEffect>
                                  </p:childTnLst>
                                  <p:subTnLst>
                                    <p:set>
                                      <p:cBhvr override="childStyle">
                                        <p:cTn dur="1" fill="hold" display="0" masterRel="nextClick" afterEffect="1"/>
                                        <p:tgtEl>
                                          <p:spTgt spid="409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6" presetClass="entr" presetSubtype="42" fill="hold" nodeType="clickEffect">
                                  <p:stCondLst>
                                    <p:cond delay="2600"/>
                                  </p:stCondLst>
                                  <p:childTnLst>
                                    <p:set>
                                      <p:cBhvr>
                                        <p:cTn id="14" dur="1" fill="hold">
                                          <p:stCondLst>
                                            <p:cond delay="0"/>
                                          </p:stCondLst>
                                        </p:cTn>
                                        <p:tgtEl>
                                          <p:spTgt spid="5"/>
                                        </p:tgtEl>
                                        <p:attrNameLst>
                                          <p:attrName>style.visibility</p:attrName>
                                        </p:attrNameLst>
                                      </p:cBhvr>
                                      <p:to>
                                        <p:strVal val="visible"/>
                                      </p:to>
                                    </p:set>
                                    <p:animEffect transition="in" filter="barn(outHorizontal)">
                                      <p:cBhvr>
                                        <p:cTn id="15" dur="4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Final project Renderings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516" y="1600199"/>
            <a:ext cx="5905283" cy="442896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Final project Renderings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893537"/>
            <a:ext cx="8229600" cy="2996089"/>
          </a:xfrm>
          <a:prstGeom prst="rect">
            <a:avLst/>
          </a:prstGeom>
        </p:spPr>
      </p:pic>
    </p:spTree>
    <p:extLst>
      <p:ext uri="{BB962C8B-B14F-4D97-AF65-F5344CB8AC3E}">
        <p14:creationId xmlns:p14="http://schemas.microsoft.com/office/powerpoint/2010/main" val="4111510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3505200" cy="838200"/>
          </a:xfrm>
        </p:spPr>
        <p:txBody>
          <a:bodyPr/>
          <a:lstStyle/>
          <a:p>
            <a:r>
              <a:rPr lang="en-US" dirty="0" smtClean="0"/>
              <a:t>Presentation</a:t>
            </a: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US" sz="2800" dirty="0"/>
              <a:t>-</a:t>
            </a:r>
            <a:r>
              <a:rPr lang="en-US" sz="2800" dirty="0" smtClean="0"/>
              <a:t> </a:t>
            </a:r>
            <a:r>
              <a:rPr lang="en-US" sz="2800" dirty="0" smtClean="0"/>
              <a:t>about </a:t>
            </a:r>
            <a:r>
              <a:rPr lang="en-US" sz="2800" dirty="0"/>
              <a:t>the continuing collaboration between the Olathe North High School Culinary Arts students and the CAD Technology students at Manhattan Area Technical </a:t>
            </a:r>
            <a:r>
              <a:rPr lang="en-US" sz="2800" dirty="0" smtClean="0"/>
              <a:t>College that started in the Fall of 2008.</a:t>
            </a:r>
          </a:p>
          <a:p>
            <a:pPr>
              <a:buFont typeface="Wingdings" panose="05000000000000000000" pitchFamily="2" charset="2"/>
              <a:buChar char="Ø"/>
            </a:pPr>
            <a:r>
              <a:rPr lang="en-US" sz="2800" dirty="0"/>
              <a:t>-</a:t>
            </a:r>
            <a:r>
              <a:rPr lang="en-US" sz="2800" dirty="0" smtClean="0"/>
              <a:t> </a:t>
            </a:r>
            <a:r>
              <a:rPr lang="en-US" sz="2800" dirty="0" smtClean="0"/>
              <a:t>how </a:t>
            </a:r>
            <a:r>
              <a:rPr lang="en-US" sz="2800" dirty="0"/>
              <a:t>the project was conceived, the problems encountered with creating the project, issues that had to be addressed, and how the project has evolved</a:t>
            </a:r>
            <a:r>
              <a:rPr lang="en-US" sz="2800" dirty="0" smtClean="0"/>
              <a:t>.</a:t>
            </a:r>
          </a:p>
          <a:p>
            <a:pPr>
              <a:buFont typeface="Wingdings" panose="05000000000000000000" pitchFamily="2" charset="2"/>
              <a:buChar char="Ø"/>
            </a:pPr>
            <a:r>
              <a:rPr lang="en-US" sz="2800" dirty="0" smtClean="0"/>
              <a:t>- </a:t>
            </a:r>
            <a:r>
              <a:rPr lang="en-US" sz="2800" dirty="0" smtClean="0"/>
              <a:t>creating </a:t>
            </a:r>
            <a:r>
              <a:rPr lang="en-US" sz="2800" dirty="0" smtClean="0"/>
              <a:t>your own projects of this type.</a:t>
            </a:r>
            <a:endParaRPr lang="en-US" sz="2800" dirty="0"/>
          </a:p>
        </p:txBody>
      </p:sp>
    </p:spTree>
    <p:extLst>
      <p:ext uri="{BB962C8B-B14F-4D97-AF65-F5344CB8AC3E}">
        <p14:creationId xmlns:p14="http://schemas.microsoft.com/office/powerpoint/2010/main" val="1454680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Final project Renderings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371600"/>
            <a:ext cx="6324599" cy="4743449"/>
          </a:xfrm>
          <a:prstGeom prst="rect">
            <a:avLst/>
          </a:prstGeom>
        </p:spPr>
      </p:pic>
    </p:spTree>
    <p:extLst>
      <p:ext uri="{BB962C8B-B14F-4D97-AF65-F5344CB8AC3E}">
        <p14:creationId xmlns:p14="http://schemas.microsoft.com/office/powerpoint/2010/main" val="580327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Final project renderings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6050" y="1828800"/>
            <a:ext cx="8360364" cy="3722974"/>
          </a:xfrm>
          <a:prstGeom prst="rect">
            <a:avLst/>
          </a:prstGeom>
          <a:noFill/>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668375"/>
            <a:ext cx="7436918" cy="4043824"/>
          </a:xfrm>
          <a:prstGeom prst="rect">
            <a:avLst/>
          </a:prstGeom>
        </p:spPr>
      </p:pic>
    </p:spTree>
    <p:extLst>
      <p:ext uri="{BB962C8B-B14F-4D97-AF65-F5344CB8AC3E}">
        <p14:creationId xmlns:p14="http://schemas.microsoft.com/office/powerpoint/2010/main" val="7385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098"/>
                                        </p:tgtEl>
                                        <p:attrNameLst>
                                          <p:attrName>style.visibility</p:attrName>
                                        </p:attrNameLst>
                                      </p:cBhvr>
                                      <p:to>
                                        <p:strVal val="visible"/>
                                      </p:to>
                                    </p:set>
                                    <p:anim calcmode="lin" valueType="num">
                                      <p:cBhvr>
                                        <p:cTn id="7" dur="3100" fill="hold"/>
                                        <p:tgtEl>
                                          <p:spTgt spid="4098"/>
                                        </p:tgtEl>
                                        <p:attrNameLst>
                                          <p:attrName>ppt_w</p:attrName>
                                        </p:attrNameLst>
                                      </p:cBhvr>
                                      <p:tavLst>
                                        <p:tav tm="0">
                                          <p:val>
                                            <p:fltVal val="0"/>
                                          </p:val>
                                        </p:tav>
                                        <p:tav tm="100000">
                                          <p:val>
                                            <p:strVal val="#ppt_w"/>
                                          </p:val>
                                        </p:tav>
                                      </p:tavLst>
                                    </p:anim>
                                    <p:anim calcmode="lin" valueType="num">
                                      <p:cBhvr>
                                        <p:cTn id="8" dur="3100" fill="hold"/>
                                        <p:tgtEl>
                                          <p:spTgt spid="4098"/>
                                        </p:tgtEl>
                                        <p:attrNameLst>
                                          <p:attrName>ppt_h</p:attrName>
                                        </p:attrNameLst>
                                      </p:cBhvr>
                                      <p:tavLst>
                                        <p:tav tm="0">
                                          <p:val>
                                            <p:fltVal val="0"/>
                                          </p:val>
                                        </p:tav>
                                        <p:tav tm="100000">
                                          <p:val>
                                            <p:strVal val="#ppt_h"/>
                                          </p:val>
                                        </p:tav>
                                      </p:tavLst>
                                    </p:anim>
                                    <p:anim calcmode="lin" valueType="num">
                                      <p:cBhvr>
                                        <p:cTn id="9" dur="3100" fill="hold"/>
                                        <p:tgtEl>
                                          <p:spTgt spid="4098"/>
                                        </p:tgtEl>
                                        <p:attrNameLst>
                                          <p:attrName>style.rotation</p:attrName>
                                        </p:attrNameLst>
                                      </p:cBhvr>
                                      <p:tavLst>
                                        <p:tav tm="0">
                                          <p:val>
                                            <p:fltVal val="90"/>
                                          </p:val>
                                        </p:tav>
                                        <p:tav tm="100000">
                                          <p:val>
                                            <p:fltVal val="0"/>
                                          </p:val>
                                        </p:tav>
                                      </p:tavLst>
                                    </p:anim>
                                    <p:animEffect transition="in" filter="fade">
                                      <p:cBhvr>
                                        <p:cTn id="10" dur="3100"/>
                                        <p:tgtEl>
                                          <p:spTgt spid="4098"/>
                                        </p:tgtEl>
                                      </p:cBhvr>
                                    </p:animEffect>
                                  </p:childTnLst>
                                  <p:subTnLst>
                                    <p:set>
                                      <p:cBhvr override="childStyle">
                                        <p:cTn dur="1" fill="hold" display="0" masterRel="nextClick" afterEffect="1"/>
                                        <p:tgtEl>
                                          <p:spTgt spid="409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6" presetClass="entr" presetSubtype="42" fill="hold" nodeType="clickEffect">
                                  <p:stCondLst>
                                    <p:cond delay="2600"/>
                                  </p:stCondLst>
                                  <p:childTnLst>
                                    <p:set>
                                      <p:cBhvr>
                                        <p:cTn id="14" dur="1" fill="hold">
                                          <p:stCondLst>
                                            <p:cond delay="0"/>
                                          </p:stCondLst>
                                        </p:cTn>
                                        <p:tgtEl>
                                          <p:spTgt spid="5"/>
                                        </p:tgtEl>
                                        <p:attrNameLst>
                                          <p:attrName>style.visibility</p:attrName>
                                        </p:attrNameLst>
                                      </p:cBhvr>
                                      <p:to>
                                        <p:strVal val="visible"/>
                                      </p:to>
                                    </p:set>
                                    <p:animEffect transition="in" filter="barn(outHorizontal)">
                                      <p:cBhvr>
                                        <p:cTn id="15" dur="4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1554162"/>
            <a:ext cx="4191000" cy="4525963"/>
          </a:xfrm>
        </p:spPr>
        <p:txBody>
          <a:bodyPr>
            <a:normAutofit lnSpcReduction="10000"/>
          </a:bodyPr>
          <a:lstStyle/>
          <a:p>
            <a:r>
              <a:rPr lang="en-US" sz="2400" dirty="0" smtClean="0"/>
              <a:t>AG Studies</a:t>
            </a:r>
          </a:p>
          <a:p>
            <a:r>
              <a:rPr lang="en-US" sz="2400" dirty="0" smtClean="0"/>
              <a:t>Welding</a:t>
            </a:r>
          </a:p>
          <a:p>
            <a:r>
              <a:rPr lang="en-US" sz="2400" dirty="0" smtClean="0"/>
              <a:t>Construction Studies</a:t>
            </a:r>
          </a:p>
          <a:p>
            <a:r>
              <a:rPr lang="en-US" sz="2400" dirty="0" smtClean="0"/>
              <a:t>Wood Shop</a:t>
            </a:r>
          </a:p>
          <a:p>
            <a:r>
              <a:rPr lang="en-US" sz="2400" dirty="0" smtClean="0"/>
              <a:t>Machine Shop</a:t>
            </a:r>
          </a:p>
          <a:p>
            <a:r>
              <a:rPr lang="en-US" sz="2400" dirty="0" smtClean="0"/>
              <a:t>Manufacturing Studies</a:t>
            </a:r>
          </a:p>
          <a:p>
            <a:r>
              <a:rPr lang="en-US" sz="2400" dirty="0" smtClean="0"/>
              <a:t>Culinary Arts</a:t>
            </a:r>
            <a:endParaRPr lang="en-US" sz="2400" dirty="0"/>
          </a:p>
          <a:p>
            <a:r>
              <a:rPr lang="en-US" sz="2400" dirty="0" smtClean="0"/>
              <a:t>Metals Shop</a:t>
            </a:r>
          </a:p>
          <a:p>
            <a:r>
              <a:rPr lang="en-US" sz="2400" dirty="0" smtClean="0"/>
              <a:t>History</a:t>
            </a:r>
            <a:endParaRPr lang="en-US" sz="2400" dirty="0" smtClean="0"/>
          </a:p>
          <a:p>
            <a:endParaRPr lang="en-US" sz="2400" dirty="0" smtClean="0"/>
          </a:p>
          <a:p>
            <a:pPr marL="0" indent="0">
              <a:buNone/>
            </a:pPr>
            <a:endParaRPr lang="en-US" sz="2400" dirty="0" smtClean="0"/>
          </a:p>
        </p:txBody>
      </p:sp>
      <p:sp>
        <p:nvSpPr>
          <p:cNvPr id="2" name="Title 1"/>
          <p:cNvSpPr>
            <a:spLocks noGrp="1"/>
          </p:cNvSpPr>
          <p:nvPr>
            <p:ph type="title"/>
          </p:nvPr>
        </p:nvSpPr>
        <p:spPr/>
        <p:txBody>
          <a:bodyPr>
            <a:normAutofit/>
          </a:bodyPr>
          <a:lstStyle/>
          <a:p>
            <a:pPr algn="ctr"/>
            <a:r>
              <a:rPr lang="en-US" dirty="0" smtClean="0"/>
              <a:t>Possible course incorporations</a:t>
            </a:r>
            <a:endParaRPr lang="en-US" dirty="0"/>
          </a:p>
        </p:txBody>
      </p:sp>
      <p:sp>
        <p:nvSpPr>
          <p:cNvPr id="4" name="Content Placeholder 2"/>
          <p:cNvSpPr txBox="1">
            <a:spLocks/>
          </p:cNvSpPr>
          <p:nvPr/>
        </p:nvSpPr>
        <p:spPr>
          <a:xfrm>
            <a:off x="4572000" y="1513490"/>
            <a:ext cx="3733800" cy="452596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r>
              <a:rPr lang="en-US" sz="2400" dirty="0" smtClean="0"/>
              <a:t>Dental</a:t>
            </a:r>
          </a:p>
          <a:p>
            <a:pPr marL="0" indent="0">
              <a:buNone/>
            </a:pPr>
            <a:r>
              <a:rPr lang="en-US" sz="2400" dirty="0" smtClean="0"/>
              <a:t>Biology</a:t>
            </a:r>
          </a:p>
          <a:p>
            <a:pPr marL="0" indent="0">
              <a:buNone/>
            </a:pPr>
            <a:r>
              <a:rPr lang="en-US" sz="2400" dirty="0" smtClean="0"/>
              <a:t>Chemistry</a:t>
            </a:r>
          </a:p>
          <a:p>
            <a:pPr marL="0" indent="0">
              <a:buNone/>
            </a:pPr>
            <a:r>
              <a:rPr lang="en-US" sz="2400" dirty="0" smtClean="0"/>
              <a:t>Nursing</a:t>
            </a:r>
          </a:p>
          <a:p>
            <a:pPr marL="0" indent="0">
              <a:buNone/>
            </a:pPr>
            <a:r>
              <a:rPr lang="en-US" sz="2400" dirty="0" smtClean="0"/>
              <a:t>Aeronautics</a:t>
            </a:r>
          </a:p>
          <a:p>
            <a:pPr marL="0" indent="0">
              <a:buNone/>
            </a:pPr>
            <a:r>
              <a:rPr lang="en-US" sz="2400" dirty="0" smtClean="0"/>
              <a:t>Robotics</a:t>
            </a:r>
          </a:p>
          <a:p>
            <a:pPr marL="0" indent="0">
              <a:buNone/>
            </a:pPr>
            <a:r>
              <a:rPr lang="en-US" sz="2400" dirty="0" smtClean="0"/>
              <a:t>Art Appreciation &amp; History</a:t>
            </a:r>
          </a:p>
          <a:p>
            <a:pPr marL="0" indent="0">
              <a:buNone/>
            </a:pPr>
            <a:r>
              <a:rPr lang="en-US" sz="2400" dirty="0" smtClean="0"/>
              <a:t>Drafting Technology</a:t>
            </a:r>
            <a:endParaRPr lang="en-US" sz="2400" dirty="0"/>
          </a:p>
        </p:txBody>
      </p:sp>
    </p:spTree>
    <p:extLst>
      <p:ext uri="{BB962C8B-B14F-4D97-AF65-F5344CB8AC3E}">
        <p14:creationId xmlns:p14="http://schemas.microsoft.com/office/powerpoint/2010/main" val="3263690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087562"/>
          </a:xfrm>
        </p:spPr>
        <p:txBody>
          <a:bodyPr>
            <a:normAutofit fontScale="90000"/>
          </a:bodyPr>
          <a:lstStyle/>
          <a:p>
            <a:pPr algn="ctr"/>
            <a:r>
              <a:rPr lang="en-US" dirty="0" smtClean="0">
                <a:solidFill>
                  <a:srgbClr val="C00000"/>
                </a:solidFill>
              </a:rPr>
              <a:t>Think about how you can incorporate </a:t>
            </a:r>
            <a:r>
              <a:rPr lang="en-US" dirty="0" smtClean="0">
                <a:solidFill>
                  <a:srgbClr val="C00000"/>
                </a:solidFill>
              </a:rPr>
              <a:t>this into your curriculum</a:t>
            </a:r>
            <a:endParaRPr lang="en-US" dirty="0">
              <a:solidFill>
                <a:srgbClr val="C00000"/>
              </a:solidFill>
            </a:endParaRPr>
          </a:p>
        </p:txBody>
      </p:sp>
      <p:sp>
        <p:nvSpPr>
          <p:cNvPr id="3" name="Content Placeholder 2"/>
          <p:cNvSpPr>
            <a:spLocks noGrp="1"/>
          </p:cNvSpPr>
          <p:nvPr>
            <p:ph idx="1"/>
          </p:nvPr>
        </p:nvSpPr>
        <p:spPr>
          <a:xfrm>
            <a:off x="304800" y="2590800"/>
            <a:ext cx="8458200" cy="3489325"/>
          </a:xfrm>
        </p:spPr>
        <p:txBody>
          <a:bodyPr>
            <a:normAutofit/>
          </a:bodyPr>
          <a:lstStyle/>
          <a:p>
            <a:pPr>
              <a:buFont typeface="Wingdings" panose="05000000000000000000" pitchFamily="2" charset="2"/>
              <a:buChar char="v"/>
            </a:pPr>
            <a:r>
              <a:rPr lang="en-US" dirty="0"/>
              <a:t>Now consider how you could combine them into a larger project.</a:t>
            </a:r>
          </a:p>
          <a:p>
            <a:pPr>
              <a:buFont typeface="Wingdings" panose="05000000000000000000" pitchFamily="2" charset="2"/>
              <a:buChar char="v"/>
            </a:pPr>
            <a:endParaRPr lang="en-US" dirty="0" smtClean="0"/>
          </a:p>
          <a:p>
            <a:pPr>
              <a:buFont typeface="Wingdings" panose="05000000000000000000" pitchFamily="2" charset="2"/>
              <a:buChar char="v"/>
            </a:pPr>
            <a:r>
              <a:rPr lang="en-US" dirty="0" smtClean="0"/>
              <a:t>Consider including a college or school department that has a 3D printer and watch the ideas expand.</a:t>
            </a:r>
          </a:p>
          <a:p>
            <a:pPr marL="0" indent="0">
              <a:buNone/>
            </a:pPr>
            <a:endParaRPr lang="en-US" dirty="0" smtClean="0"/>
          </a:p>
        </p:txBody>
      </p:sp>
    </p:spTree>
    <p:extLst>
      <p:ext uri="{BB962C8B-B14F-4D97-AF65-F5344CB8AC3E}">
        <p14:creationId xmlns:p14="http://schemas.microsoft.com/office/powerpoint/2010/main" val="19435606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C00000"/>
                </a:solidFill>
              </a:rPr>
              <a:t>Possible </a:t>
            </a:r>
            <a:r>
              <a:rPr lang="en-US" dirty="0" smtClean="0">
                <a:solidFill>
                  <a:srgbClr val="C00000"/>
                </a:solidFill>
              </a:rPr>
              <a:t>curriculum combinations</a:t>
            </a:r>
            <a:endParaRPr lang="en-US" dirty="0">
              <a:solidFill>
                <a:srgbClr val="C00000"/>
              </a:solidFill>
            </a:endParaRPr>
          </a:p>
        </p:txBody>
      </p:sp>
      <p:sp>
        <p:nvSpPr>
          <p:cNvPr id="3" name="Content Placeholder 2"/>
          <p:cNvSpPr>
            <a:spLocks noGrp="1"/>
          </p:cNvSpPr>
          <p:nvPr>
            <p:ph idx="1"/>
          </p:nvPr>
        </p:nvSpPr>
        <p:spPr>
          <a:xfrm>
            <a:off x="1752600" y="1524000"/>
            <a:ext cx="4876800" cy="4525963"/>
          </a:xfrm>
        </p:spPr>
        <p:txBody>
          <a:bodyPr>
            <a:normAutofit lnSpcReduction="10000"/>
          </a:bodyPr>
          <a:lstStyle/>
          <a:p>
            <a:pPr>
              <a:buFont typeface="Wingdings" panose="05000000000000000000" pitchFamily="2" charset="2"/>
              <a:buChar char="v"/>
            </a:pPr>
            <a:r>
              <a:rPr lang="en-US" dirty="0" smtClean="0">
                <a:solidFill>
                  <a:srgbClr val="FFFF00"/>
                </a:solidFill>
              </a:rPr>
              <a:t>3D projects:</a:t>
            </a:r>
            <a:endParaRPr lang="en-US" dirty="0" smtClean="0">
              <a:solidFill>
                <a:srgbClr val="FFFF00"/>
              </a:solidFill>
            </a:endParaRPr>
          </a:p>
          <a:p>
            <a:pPr lvl="1">
              <a:buFont typeface="Wingdings" panose="05000000000000000000" pitchFamily="2" charset="2"/>
              <a:buChar char="Ø"/>
            </a:pPr>
            <a:r>
              <a:rPr lang="en-US" dirty="0" smtClean="0">
                <a:solidFill>
                  <a:schemeClr val="accent2"/>
                </a:solidFill>
              </a:rPr>
              <a:t>Chess sets</a:t>
            </a:r>
          </a:p>
          <a:p>
            <a:pPr lvl="1">
              <a:buFont typeface="Wingdings" panose="05000000000000000000" pitchFamily="2" charset="2"/>
              <a:buChar char="Ø"/>
            </a:pPr>
            <a:r>
              <a:rPr lang="en-US" dirty="0" smtClean="0">
                <a:solidFill>
                  <a:schemeClr val="accent2"/>
                </a:solidFill>
              </a:rPr>
              <a:t>Room models</a:t>
            </a:r>
          </a:p>
          <a:p>
            <a:pPr lvl="1">
              <a:buFont typeface="Wingdings" panose="05000000000000000000" pitchFamily="2" charset="2"/>
              <a:buChar char="Ø"/>
            </a:pPr>
            <a:r>
              <a:rPr lang="en-US" dirty="0" smtClean="0">
                <a:solidFill>
                  <a:schemeClr val="accent2"/>
                </a:solidFill>
              </a:rPr>
              <a:t>School tokens</a:t>
            </a:r>
          </a:p>
          <a:p>
            <a:pPr lvl="1">
              <a:buFont typeface="Wingdings" panose="05000000000000000000" pitchFamily="2" charset="2"/>
              <a:buChar char="Ø"/>
            </a:pPr>
            <a:r>
              <a:rPr lang="en-US" dirty="0" smtClean="0">
                <a:solidFill>
                  <a:schemeClr val="accent2"/>
                </a:solidFill>
              </a:rPr>
              <a:t>Chemistry displays</a:t>
            </a:r>
          </a:p>
          <a:p>
            <a:pPr lvl="1">
              <a:buFont typeface="Wingdings" panose="05000000000000000000" pitchFamily="2" charset="2"/>
              <a:buChar char="Ø"/>
            </a:pPr>
            <a:r>
              <a:rPr lang="en-US" dirty="0" smtClean="0">
                <a:solidFill>
                  <a:schemeClr val="accent2"/>
                </a:solidFill>
              </a:rPr>
              <a:t>DNA Models</a:t>
            </a:r>
          </a:p>
          <a:p>
            <a:pPr lvl="1">
              <a:buFont typeface="Wingdings" panose="05000000000000000000" pitchFamily="2" charset="2"/>
              <a:buChar char="Ø"/>
            </a:pPr>
            <a:r>
              <a:rPr lang="en-US" dirty="0" smtClean="0">
                <a:solidFill>
                  <a:schemeClr val="accent2"/>
                </a:solidFill>
              </a:rPr>
              <a:t>Dental Models</a:t>
            </a:r>
          </a:p>
          <a:p>
            <a:pPr lvl="1">
              <a:buFont typeface="Wingdings" panose="05000000000000000000" pitchFamily="2" charset="2"/>
              <a:buChar char="Ø"/>
            </a:pPr>
            <a:r>
              <a:rPr lang="en-US" dirty="0" smtClean="0">
                <a:solidFill>
                  <a:schemeClr val="accent2"/>
                </a:solidFill>
              </a:rPr>
              <a:t>Pre-Project Models</a:t>
            </a:r>
          </a:p>
          <a:p>
            <a:pPr lvl="1">
              <a:buFont typeface="Wingdings" panose="05000000000000000000" pitchFamily="2" charset="2"/>
              <a:buChar char="Ø"/>
            </a:pPr>
            <a:r>
              <a:rPr lang="en-US" dirty="0" smtClean="0">
                <a:solidFill>
                  <a:schemeClr val="accent2"/>
                </a:solidFill>
              </a:rPr>
              <a:t>Historical buildings</a:t>
            </a:r>
          </a:p>
          <a:p>
            <a:pPr lvl="1">
              <a:buFont typeface="Wingdings" panose="05000000000000000000" pitchFamily="2" charset="2"/>
              <a:buChar char="Ø"/>
            </a:pPr>
            <a:r>
              <a:rPr lang="en-US" dirty="0" smtClean="0">
                <a:solidFill>
                  <a:schemeClr val="accent2"/>
                </a:solidFill>
              </a:rPr>
              <a:t>3D Masterpiece Art Works</a:t>
            </a:r>
          </a:p>
          <a:p>
            <a:pPr lvl="1">
              <a:buFont typeface="Wingdings" panose="05000000000000000000" pitchFamily="2" charset="2"/>
              <a:buChar char="Ø"/>
            </a:pPr>
            <a:endParaRPr lang="en-US" dirty="0" smtClean="0"/>
          </a:p>
          <a:p>
            <a:pPr>
              <a:buFont typeface="Wingdings" panose="05000000000000000000" pitchFamily="2" charset="2"/>
              <a:buChar char="v"/>
            </a:pPr>
            <a:endParaRPr lang="en-US" dirty="0" smtClean="0"/>
          </a:p>
        </p:txBody>
      </p:sp>
    </p:spTree>
    <p:extLst>
      <p:ext uri="{BB962C8B-B14F-4D97-AF65-F5344CB8AC3E}">
        <p14:creationId xmlns:p14="http://schemas.microsoft.com/office/powerpoint/2010/main" val="18400531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Incorporating </a:t>
            </a:r>
            <a:r>
              <a:rPr lang="en-US" dirty="0" smtClean="0"/>
              <a:t>this into your curriculum</a:t>
            </a:r>
            <a:endParaRPr lang="en-US" dirty="0"/>
          </a:p>
        </p:txBody>
      </p:sp>
      <p:sp>
        <p:nvSpPr>
          <p:cNvPr id="3" name="Content Placeholder 2"/>
          <p:cNvSpPr>
            <a:spLocks noGrp="1"/>
          </p:cNvSpPr>
          <p:nvPr>
            <p:ph idx="1"/>
          </p:nvPr>
        </p:nvSpPr>
        <p:spPr>
          <a:xfrm>
            <a:off x="304800" y="1554162"/>
            <a:ext cx="8458200" cy="4525963"/>
          </a:xfrm>
        </p:spPr>
        <p:txBody>
          <a:bodyPr>
            <a:normAutofit fontScale="92500" lnSpcReduction="10000"/>
          </a:bodyPr>
          <a:lstStyle/>
          <a:p>
            <a:pPr lvl="1">
              <a:buFont typeface="Wingdings" panose="05000000000000000000" pitchFamily="2" charset="2"/>
              <a:buChar char="ü"/>
            </a:pPr>
            <a:r>
              <a:rPr lang="en-US" dirty="0" smtClean="0">
                <a:solidFill>
                  <a:schemeClr val="accent2">
                    <a:lumMod val="60000"/>
                    <a:lumOff val="40000"/>
                  </a:schemeClr>
                </a:solidFill>
              </a:rPr>
              <a:t>All these projects/assignments could be started in one course/class, sent to the CAD class for drawings/models and then returned to the original class for follow-ups.</a:t>
            </a:r>
          </a:p>
          <a:p>
            <a:pPr lvl="1">
              <a:buFont typeface="Wingdings" panose="05000000000000000000" pitchFamily="2" charset="2"/>
              <a:buChar char="ü"/>
            </a:pPr>
            <a:r>
              <a:rPr lang="en-US" dirty="0" smtClean="0">
                <a:solidFill>
                  <a:schemeClr val="accent2">
                    <a:lumMod val="60000"/>
                    <a:lumOff val="40000"/>
                  </a:schemeClr>
                </a:solidFill>
              </a:rPr>
              <a:t>Let your imagination wonder!!</a:t>
            </a:r>
          </a:p>
          <a:p>
            <a:pPr lvl="1">
              <a:buFont typeface="Wingdings" panose="05000000000000000000" pitchFamily="2" charset="2"/>
              <a:buChar char="ü"/>
            </a:pPr>
            <a:r>
              <a:rPr lang="en-US" dirty="0" smtClean="0">
                <a:solidFill>
                  <a:schemeClr val="accent2">
                    <a:lumMod val="60000"/>
                    <a:lumOff val="40000"/>
                  </a:schemeClr>
                </a:solidFill>
              </a:rPr>
              <a:t>Think outside the box!</a:t>
            </a:r>
          </a:p>
          <a:p>
            <a:pPr lvl="1">
              <a:buFont typeface="Wingdings" panose="05000000000000000000" pitchFamily="2" charset="2"/>
              <a:buChar char="ü"/>
            </a:pPr>
            <a:r>
              <a:rPr lang="en-US" dirty="0" smtClean="0">
                <a:solidFill>
                  <a:schemeClr val="accent2">
                    <a:lumMod val="60000"/>
                    <a:lumOff val="40000"/>
                  </a:schemeClr>
                </a:solidFill>
              </a:rPr>
              <a:t>Any assignment that could include drafting style drawings is an opportunity.</a:t>
            </a:r>
          </a:p>
          <a:p>
            <a:pPr lvl="1">
              <a:buFont typeface="Wingdings" panose="05000000000000000000" pitchFamily="2" charset="2"/>
              <a:buChar char="ü"/>
            </a:pPr>
            <a:r>
              <a:rPr lang="en-US" dirty="0" smtClean="0">
                <a:solidFill>
                  <a:schemeClr val="accent2">
                    <a:lumMod val="60000"/>
                    <a:lumOff val="40000"/>
                  </a:schemeClr>
                </a:solidFill>
              </a:rPr>
              <a:t>Students at MATC have done design drawings for homes, public swimming pools and more</a:t>
            </a:r>
            <a:r>
              <a:rPr lang="en-US" dirty="0" smtClean="0">
                <a:solidFill>
                  <a:schemeClr val="accent2">
                    <a:lumMod val="60000"/>
                    <a:lumOff val="40000"/>
                  </a:schemeClr>
                </a:solidFill>
              </a:rPr>
              <a:t>.</a:t>
            </a:r>
          </a:p>
          <a:p>
            <a:pPr lvl="1">
              <a:buFont typeface="Wingdings" panose="05000000000000000000" pitchFamily="2" charset="2"/>
              <a:buChar char="ü"/>
            </a:pPr>
            <a:r>
              <a:rPr lang="en-US" dirty="0" smtClean="0">
                <a:solidFill>
                  <a:schemeClr val="accent2">
                    <a:lumMod val="60000"/>
                    <a:lumOff val="40000"/>
                  </a:schemeClr>
                </a:solidFill>
              </a:rPr>
              <a:t>CAD students have completed a 3D project of the entire MATC campus including landscape.</a:t>
            </a:r>
            <a:endParaRPr lang="en-US" dirty="0" smtClean="0">
              <a:solidFill>
                <a:schemeClr val="accent2">
                  <a:lumMod val="60000"/>
                  <a:lumOff val="40000"/>
                </a:schemeClr>
              </a:solidFill>
            </a:endParaRPr>
          </a:p>
          <a:p>
            <a:pPr>
              <a:buFont typeface="Wingdings" panose="05000000000000000000" pitchFamily="2" charset="2"/>
              <a:buChar char="v"/>
            </a:pPr>
            <a:endParaRPr lang="en-US" dirty="0" smtClean="0"/>
          </a:p>
        </p:txBody>
      </p:sp>
    </p:spTree>
    <p:extLst>
      <p:ext uri="{BB962C8B-B14F-4D97-AF65-F5344CB8AC3E}">
        <p14:creationId xmlns:p14="http://schemas.microsoft.com/office/powerpoint/2010/main" val="7359464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1828800"/>
            <a:ext cx="8458200" cy="3322638"/>
          </a:xfrm>
        </p:spPr>
        <p:txBody>
          <a:bodyPr>
            <a:normAutofit/>
          </a:bodyPr>
          <a:lstStyle/>
          <a:p>
            <a:pPr>
              <a:buFont typeface="Wingdings" panose="05000000000000000000" pitchFamily="2" charset="2"/>
              <a:buChar char="v"/>
            </a:pPr>
            <a:r>
              <a:rPr lang="en-US" sz="2800" dirty="0" smtClean="0">
                <a:solidFill>
                  <a:schemeClr val="accent2"/>
                </a:solidFill>
              </a:rPr>
              <a:t>Contact a Technical College that has a CAD or Engineering Technology Department. Talk with the faculty about your ideas.</a:t>
            </a:r>
          </a:p>
          <a:p>
            <a:pPr>
              <a:buFont typeface="Wingdings" panose="05000000000000000000" pitchFamily="2" charset="2"/>
              <a:buChar char="v"/>
            </a:pPr>
            <a:r>
              <a:rPr lang="en-US" sz="2800" dirty="0" smtClean="0">
                <a:solidFill>
                  <a:schemeClr val="accent2"/>
                </a:solidFill>
              </a:rPr>
              <a:t>Talk with your schools Drafting </a:t>
            </a:r>
            <a:r>
              <a:rPr lang="en-US" sz="2800" dirty="0" smtClean="0">
                <a:solidFill>
                  <a:schemeClr val="accent2"/>
                </a:solidFill>
              </a:rPr>
              <a:t>faculty </a:t>
            </a:r>
            <a:r>
              <a:rPr lang="en-US" sz="2800" dirty="0" smtClean="0">
                <a:solidFill>
                  <a:schemeClr val="accent2"/>
                </a:solidFill>
              </a:rPr>
              <a:t>about ideas</a:t>
            </a:r>
            <a:r>
              <a:rPr lang="en-US" sz="2800" dirty="0" smtClean="0">
                <a:solidFill>
                  <a:schemeClr val="accent2"/>
                </a:solidFill>
              </a:rPr>
              <a:t>.</a:t>
            </a:r>
          </a:p>
          <a:p>
            <a:pPr>
              <a:buFont typeface="Wingdings" panose="05000000000000000000" pitchFamily="2" charset="2"/>
              <a:buChar char="v"/>
            </a:pPr>
            <a:r>
              <a:rPr lang="en-US" sz="2800" dirty="0" smtClean="0">
                <a:solidFill>
                  <a:schemeClr val="accent2"/>
                </a:solidFill>
              </a:rPr>
              <a:t>Talk with other faculty at your own schools and colleges for possible ideas for collaboration projects.</a:t>
            </a:r>
            <a:endParaRPr lang="en-US" sz="2800" dirty="0" smtClean="0">
              <a:solidFill>
                <a:schemeClr val="accent2"/>
              </a:solidFill>
            </a:endParaRPr>
          </a:p>
        </p:txBody>
      </p:sp>
      <p:sp>
        <p:nvSpPr>
          <p:cNvPr id="2" name="Title 1"/>
          <p:cNvSpPr>
            <a:spLocks noGrp="1"/>
          </p:cNvSpPr>
          <p:nvPr>
            <p:ph type="title"/>
          </p:nvPr>
        </p:nvSpPr>
        <p:spPr/>
        <p:txBody>
          <a:bodyPr>
            <a:normAutofit fontScale="90000"/>
          </a:bodyPr>
          <a:lstStyle/>
          <a:p>
            <a:pPr algn="ctr"/>
            <a:r>
              <a:rPr lang="en-US" dirty="0" smtClean="0"/>
              <a:t>How you can also </a:t>
            </a:r>
            <a:r>
              <a:rPr lang="en-US" dirty="0" smtClean="0"/>
              <a:t>incorporate this </a:t>
            </a:r>
            <a:r>
              <a:rPr lang="en-US" dirty="0" smtClean="0"/>
              <a:t>into your curriculum</a:t>
            </a:r>
            <a:endParaRPr lang="en-US" dirty="0"/>
          </a:p>
        </p:txBody>
      </p:sp>
    </p:spTree>
    <p:extLst>
      <p:ext uri="{BB962C8B-B14F-4D97-AF65-F5344CB8AC3E}">
        <p14:creationId xmlns:p14="http://schemas.microsoft.com/office/powerpoint/2010/main" val="2306184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Questions and answers</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6096000" cy="838200"/>
          </a:xfrm>
        </p:spPr>
        <p:txBody>
          <a:bodyPr>
            <a:normAutofit/>
          </a:bodyPr>
          <a:lstStyle/>
          <a:p>
            <a:r>
              <a:rPr lang="en-US" dirty="0" smtClean="0"/>
              <a:t>Introductions first</a:t>
            </a:r>
            <a:endParaRPr lang="en-US" dirty="0"/>
          </a:p>
        </p:txBody>
      </p:sp>
      <p:sp>
        <p:nvSpPr>
          <p:cNvPr id="3" name="Content Placeholder 2"/>
          <p:cNvSpPr>
            <a:spLocks noGrp="1"/>
          </p:cNvSpPr>
          <p:nvPr>
            <p:ph idx="1"/>
          </p:nvPr>
        </p:nvSpPr>
        <p:spPr/>
        <p:txBody>
          <a:bodyPr>
            <a:normAutofit/>
          </a:bodyPr>
          <a:lstStyle/>
          <a:p>
            <a:endParaRPr lang="en-US" dirty="0" smtClean="0"/>
          </a:p>
          <a:p>
            <a:pPr>
              <a:buFont typeface="Wingdings" panose="05000000000000000000" pitchFamily="2" charset="2"/>
              <a:buChar char="v"/>
            </a:pPr>
            <a:r>
              <a:rPr lang="en-US" dirty="0" smtClean="0"/>
              <a:t>My Back Ground </a:t>
            </a:r>
          </a:p>
          <a:p>
            <a:endParaRPr lang="en-US" dirty="0" smtClean="0"/>
          </a:p>
          <a:p>
            <a:pPr>
              <a:buFont typeface="Wingdings" panose="05000000000000000000" pitchFamily="2" charset="2"/>
              <a:buChar char="v"/>
            </a:pPr>
            <a:r>
              <a:rPr lang="en-US" dirty="0" smtClean="0"/>
              <a:t>About The CAD Technologies Department at Manhattan Area Technical College</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381000" y="152400"/>
            <a:ext cx="8686800" cy="1184825"/>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C00000"/>
                </a:solidFill>
                <a:effectLst>
                  <a:reflection blurRad="12700" stA="48000" endA="300" endPos="55000" dir="5400000" sy="-90000" algn="bl" rotWithShape="0"/>
                </a:effectLst>
                <a:uLnTx/>
                <a:uFillTx/>
                <a:latin typeface="+mj-lt"/>
                <a:ea typeface="+mj-ea"/>
                <a:cs typeface="+mj-cs"/>
              </a:rPr>
              <a:t>Manhattan Area Technical College</a:t>
            </a:r>
            <a:endParaRPr kumimoji="0" lang="en-US" sz="3600" b="0" i="0" u="none" strike="noStrike" kern="1200" cap="all" spc="0" normalizeH="0" baseline="0" noProof="0" dirty="0">
              <a:ln>
                <a:noFill/>
              </a:ln>
              <a:solidFill>
                <a:srgbClr val="C00000"/>
              </a:solidFill>
              <a:effectLst>
                <a:reflection blurRad="12700" stA="48000" endA="300" endPos="55000" dir="5400000" sy="-90000" algn="bl" rotWithShape="0"/>
              </a:effectLst>
              <a:uLnTx/>
              <a:uFillTx/>
              <a:latin typeface="+mj-lt"/>
              <a:ea typeface="+mj-ea"/>
              <a:cs typeface="+mj-cs"/>
            </a:endParaRPr>
          </a:p>
        </p:txBody>
      </p:sp>
      <p:sp>
        <p:nvSpPr>
          <p:cNvPr id="5" name="Title 2"/>
          <p:cNvSpPr txBox="1">
            <a:spLocks/>
          </p:cNvSpPr>
          <p:nvPr/>
        </p:nvSpPr>
        <p:spPr>
          <a:xfrm>
            <a:off x="228600" y="4758775"/>
            <a:ext cx="8686800" cy="1184825"/>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DFT 215 commercial architectural drafting project scope</a:t>
            </a:r>
            <a:endPar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bwMode="auto">
          <a:xfrm>
            <a:off x="2286000" y="2202299"/>
            <a:ext cx="4343400" cy="16152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381000" y="152400"/>
            <a:ext cx="8686800" cy="1184825"/>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C00000"/>
                </a:solidFill>
                <a:effectLst>
                  <a:reflection blurRad="12700" stA="48000" endA="300" endPos="55000" dir="5400000" sy="-90000" algn="bl" rotWithShape="0"/>
                </a:effectLst>
                <a:uLnTx/>
                <a:uFillTx/>
                <a:latin typeface="+mj-lt"/>
                <a:ea typeface="+mj-ea"/>
                <a:cs typeface="+mj-cs"/>
              </a:rPr>
              <a:t>The project</a:t>
            </a:r>
            <a:endParaRPr kumimoji="0" lang="en-US" sz="3600" b="0" i="0" u="none" strike="noStrike" kern="1200" cap="all" spc="0" normalizeH="0" baseline="0" noProof="0" dirty="0">
              <a:ln>
                <a:noFill/>
              </a:ln>
              <a:solidFill>
                <a:srgbClr val="C00000"/>
              </a:solidFill>
              <a:effectLst>
                <a:reflection blurRad="12700" stA="48000" endA="300" endPos="55000" dir="5400000" sy="-90000" algn="bl" rotWithShape="0"/>
              </a:effectLst>
              <a:uLnTx/>
              <a:uFillTx/>
              <a:latin typeface="+mj-lt"/>
              <a:ea typeface="+mj-ea"/>
              <a:cs typeface="+mj-cs"/>
            </a:endParaRPr>
          </a:p>
        </p:txBody>
      </p:sp>
      <p:sp>
        <p:nvSpPr>
          <p:cNvPr id="5" name="Title 2"/>
          <p:cNvSpPr txBox="1">
            <a:spLocks/>
          </p:cNvSpPr>
          <p:nvPr/>
        </p:nvSpPr>
        <p:spPr>
          <a:xfrm>
            <a:off x="228600" y="1600201"/>
            <a:ext cx="8686800" cy="4114799"/>
          </a:xfrm>
          <a:prstGeom prst="rect">
            <a:avLst/>
          </a:prstGeom>
        </p:spPr>
        <p:txBody>
          <a:bodyPr vert="horz" anchor="ctr">
            <a:noAutofit/>
          </a:bodyPr>
          <a:lstStyle/>
          <a:p>
            <a:r>
              <a:rPr lang="en-US" sz="3600" dirty="0"/>
              <a:t>The project covers the creation of a concept restaurant by the Olathe student’s, the transfer of that information to the MATC students via sketches, and the drawing/design of that student’s restaurant by the MATC CAD students. </a:t>
            </a:r>
          </a:p>
        </p:txBody>
      </p:sp>
    </p:spTree>
    <p:extLst>
      <p:ext uri="{BB962C8B-B14F-4D97-AF65-F5344CB8AC3E}">
        <p14:creationId xmlns:p14="http://schemas.microsoft.com/office/powerpoint/2010/main" val="1474029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Olathe to </a:t>
            </a:r>
            <a:r>
              <a:rPr lang="en-US" dirty="0" err="1" smtClean="0"/>
              <a:t>manhattan</a:t>
            </a:r>
            <a:r>
              <a:rPr lang="en-US" dirty="0" smtClean="0"/>
              <a:t/>
            </a:r>
            <a:br>
              <a:rPr lang="en-US" dirty="0" smtClean="0"/>
            </a:br>
            <a:r>
              <a:rPr lang="en-US" dirty="0" smtClean="0"/>
              <a:t>a transfer of information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Drafting Contract with students</a:t>
            </a:r>
            <a:endParaRPr lang="en-US" dirty="0"/>
          </a:p>
        </p:txBody>
      </p:sp>
      <p:sp>
        <p:nvSpPr>
          <p:cNvPr id="3" name="Content Placeholder 2"/>
          <p:cNvSpPr>
            <a:spLocks noGrp="1"/>
          </p:cNvSpPr>
          <p:nvPr>
            <p:ph idx="1"/>
          </p:nvPr>
        </p:nvSpPr>
        <p:spPr/>
        <p:txBody>
          <a:bodyPr>
            <a:normAutofit fontScale="325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TO: _______________, Manhattan Area Technical College</a:t>
            </a:r>
          </a:p>
          <a:p>
            <a:r>
              <a:rPr lang="en-US" dirty="0" smtClean="0"/>
              <a:t> </a:t>
            </a:r>
          </a:p>
          <a:p>
            <a:r>
              <a:rPr lang="en-US" dirty="0" smtClean="0"/>
              <a:t>__________________, Culinary Arts, Olathe, KS requests you to prepare the following:</a:t>
            </a:r>
          </a:p>
          <a:p>
            <a:r>
              <a:rPr lang="en-US" dirty="0" smtClean="0"/>
              <a:t> </a:t>
            </a:r>
          </a:p>
          <a:p>
            <a:r>
              <a:rPr lang="en-US" dirty="0" smtClean="0"/>
              <a:t>Description of work: Drawings for a restaurant concept, these will include the following:</a:t>
            </a:r>
          </a:p>
          <a:p>
            <a:r>
              <a:rPr lang="en-US" b="1" dirty="0" smtClean="0"/>
              <a:t>Floor Plan</a:t>
            </a:r>
            <a:r>
              <a:rPr lang="en-US" dirty="0" smtClean="0"/>
              <a:t> – overall building layout with dimensions, patios, parking and major appliances in the kitchen and bar area, and door/window schedules.</a:t>
            </a:r>
          </a:p>
          <a:p>
            <a:r>
              <a:rPr lang="en-US" b="1" dirty="0" smtClean="0"/>
              <a:t>Lighting Plan</a:t>
            </a:r>
            <a:r>
              <a:rPr lang="en-US" dirty="0" smtClean="0"/>
              <a:t> – building outline with overhead and ambiance lights with switches.</a:t>
            </a:r>
          </a:p>
          <a:p>
            <a:r>
              <a:rPr lang="en-US" b="1" dirty="0" smtClean="0"/>
              <a:t>Seating Plan</a:t>
            </a:r>
            <a:r>
              <a:rPr lang="en-US" dirty="0" smtClean="0"/>
              <a:t> – building outline showing seating arrangement.</a:t>
            </a:r>
          </a:p>
          <a:p>
            <a:r>
              <a:rPr lang="en-US" dirty="0" smtClean="0"/>
              <a:t> </a:t>
            </a:r>
          </a:p>
          <a:p>
            <a:r>
              <a:rPr lang="en-US" dirty="0" smtClean="0"/>
              <a:t>Three preliminary drawings will be required. </a:t>
            </a:r>
          </a:p>
          <a:p>
            <a:r>
              <a:rPr lang="en-US" dirty="0" smtClean="0"/>
              <a:t>A preliminary floor plan drawing will be submitted for red-lining and approval on or before ____ 2009. </a:t>
            </a:r>
          </a:p>
          <a:p>
            <a:r>
              <a:rPr lang="en-US" dirty="0" smtClean="0"/>
              <a:t>A preliminary lighting plan drawing will be submitted for red-lining and approval on or before ____ 2009. </a:t>
            </a:r>
          </a:p>
          <a:p>
            <a:r>
              <a:rPr lang="en-US" dirty="0" smtClean="0"/>
              <a:t> A preliminary seating plan drawing will be submitted for red-lining and approval on or before ____ 2009. </a:t>
            </a:r>
          </a:p>
          <a:p>
            <a:r>
              <a:rPr lang="en-US" dirty="0" smtClean="0"/>
              <a:t>The red-lined/approval drawings will be turned in on or before listed due dates for grading.</a:t>
            </a:r>
          </a:p>
          <a:p>
            <a:r>
              <a:rPr lang="en-US" dirty="0" smtClean="0"/>
              <a:t> </a:t>
            </a:r>
          </a:p>
          <a:p>
            <a:r>
              <a:rPr lang="en-US" dirty="0" smtClean="0"/>
              <a:t>All communication between yourself and ___________, Culinary Arts, Olathe, KS will be documented. This will be discussed during lecture.</a:t>
            </a:r>
          </a:p>
          <a:p>
            <a:r>
              <a:rPr lang="en-US" dirty="0" smtClean="0"/>
              <a:t> </a:t>
            </a:r>
          </a:p>
          <a:p>
            <a:r>
              <a:rPr lang="en-US" dirty="0" smtClean="0"/>
              <a:t>Due date: Final drawings __________ 2009</a:t>
            </a:r>
          </a:p>
          <a:p>
            <a:r>
              <a:rPr lang="en-US" dirty="0" smtClean="0"/>
              <a:t> </a:t>
            </a:r>
          </a:p>
          <a:p>
            <a:endParaRPr lang="en-US" dirty="0"/>
          </a:p>
        </p:txBody>
      </p:sp>
      <p:pic>
        <p:nvPicPr>
          <p:cNvPr id="4" name="Picture 3" descr="MATC%20logo"/>
          <p:cNvPicPr/>
          <p:nvPr/>
        </p:nvPicPr>
        <p:blipFill>
          <a:blip r:embed="rId3"/>
          <a:srcRect/>
          <a:stretch>
            <a:fillRect/>
          </a:stretch>
        </p:blipFill>
        <p:spPr bwMode="auto">
          <a:xfrm>
            <a:off x="685800" y="1143000"/>
            <a:ext cx="2943225"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Student handouts</a:t>
            </a:r>
            <a:endParaRPr lang="en-US" dirty="0"/>
          </a:p>
        </p:txBody>
      </p:sp>
      <p:sp>
        <p:nvSpPr>
          <p:cNvPr id="3" name="Content Placeholder 2"/>
          <p:cNvSpPr>
            <a:spLocks noGrp="1"/>
          </p:cNvSpPr>
          <p:nvPr>
            <p:ph idx="1"/>
          </p:nvPr>
        </p:nvSpPr>
        <p:spPr/>
        <p:txBody>
          <a:bodyPr/>
          <a:lstStyle/>
          <a:p>
            <a:r>
              <a:rPr lang="en-US" dirty="0" smtClean="0"/>
              <a:t>Project overview sheet</a:t>
            </a:r>
          </a:p>
          <a:p>
            <a:r>
              <a:rPr lang="en-US" dirty="0" smtClean="0"/>
              <a:t>CA 601 Floor/Foundation Plan Lesson Plan</a:t>
            </a:r>
          </a:p>
          <a:p>
            <a:r>
              <a:rPr lang="en-US" dirty="0" smtClean="0"/>
              <a:t>CA 602 Seating Plan Lesson Plan</a:t>
            </a:r>
          </a:p>
          <a:p>
            <a:r>
              <a:rPr lang="en-US" dirty="0" smtClean="0"/>
              <a:t>CA 603 Lighting Plan Lesson Plan</a:t>
            </a:r>
          </a:p>
          <a:p>
            <a:r>
              <a:rPr lang="en-US" dirty="0" smtClean="0"/>
              <a:t>CA 604 Renderings Lesson Plan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Final project points listing</a:t>
            </a:r>
            <a:endParaRPr lang="en-US" dirty="0"/>
          </a:p>
        </p:txBody>
      </p:sp>
      <p:sp>
        <p:nvSpPr>
          <p:cNvPr id="5" name="TextBox 4"/>
          <p:cNvSpPr txBox="1"/>
          <p:nvPr/>
        </p:nvSpPr>
        <p:spPr>
          <a:xfrm>
            <a:off x="609600" y="1447800"/>
            <a:ext cx="8153400" cy="5478423"/>
          </a:xfrm>
          <a:prstGeom prst="rect">
            <a:avLst/>
          </a:prstGeom>
          <a:noFill/>
        </p:spPr>
        <p:txBody>
          <a:bodyPr wrap="square" rtlCol="0">
            <a:spAutoFit/>
          </a:bodyPr>
          <a:lstStyle/>
          <a:p>
            <a:r>
              <a:rPr lang="en-US" sz="1400" b="1" dirty="0"/>
              <a:t>Introduction: </a:t>
            </a:r>
            <a:r>
              <a:rPr lang="en-US" sz="1400" dirty="0"/>
              <a:t>This project is a collaborative project between the DFT </a:t>
            </a:r>
            <a:r>
              <a:rPr lang="en-US" sz="1400" dirty="0" smtClean="0"/>
              <a:t>215 </a:t>
            </a:r>
            <a:r>
              <a:rPr lang="en-US" sz="1400" dirty="0"/>
              <a:t>CAD students of Manhattan Area Technical College and the Culinary Arts students from area high schools in Olathe Kansas. As such this project weighs heavily on your final grade, accounting for </a:t>
            </a:r>
            <a:r>
              <a:rPr lang="en-US" sz="1400" u="sng" dirty="0"/>
              <a:t>47% of your final grade </a:t>
            </a:r>
            <a:r>
              <a:rPr lang="en-US" sz="1400" dirty="0"/>
              <a:t>overall. </a:t>
            </a:r>
          </a:p>
          <a:p>
            <a:r>
              <a:rPr lang="en-US" sz="1400" dirty="0"/>
              <a:t>Not only is your grade for this course at stake, the grade of the Culinary Arts student and the reputation of MATC is on the line. Each student or team of students in this course will be assigned a student or team of students from the Culinary Arts Academy to work with. </a:t>
            </a:r>
          </a:p>
          <a:p>
            <a:r>
              <a:rPr lang="en-US" sz="1400" dirty="0"/>
              <a:t>This project is “real-world” and as such you will be signing a contract with the CAD Technology department for this project.</a:t>
            </a:r>
          </a:p>
          <a:p>
            <a:r>
              <a:rPr lang="en-US" sz="1400" dirty="0"/>
              <a:t> </a:t>
            </a:r>
          </a:p>
          <a:p>
            <a:r>
              <a:rPr lang="en-US" sz="1400" dirty="0"/>
              <a:t>Below is the point schedule for this project along with important due dates.</a:t>
            </a:r>
          </a:p>
          <a:p>
            <a:r>
              <a:rPr lang="en-US" sz="1400" dirty="0"/>
              <a:t> </a:t>
            </a:r>
          </a:p>
          <a:p>
            <a:r>
              <a:rPr lang="en-US" sz="1400" b="1" u="sng" dirty="0"/>
              <a:t>Final Project List		</a:t>
            </a:r>
            <a:r>
              <a:rPr lang="en-US" sz="1400" b="1" u="sng" dirty="0" smtClean="0"/>
              <a:t>POINTS</a:t>
            </a:r>
            <a:r>
              <a:rPr lang="en-US" sz="1400" b="1" u="sng" dirty="0"/>
              <a:t>	   DUE DATES</a:t>
            </a:r>
            <a:endParaRPr lang="en-US" sz="1400" dirty="0"/>
          </a:p>
          <a:p>
            <a:r>
              <a:rPr lang="en-US" sz="1400" b="1" u="sng" dirty="0"/>
              <a:t>Preliminary Drawings</a:t>
            </a:r>
            <a:endParaRPr lang="en-US" sz="1400" dirty="0"/>
          </a:p>
          <a:p>
            <a:r>
              <a:rPr lang="en-US" sz="1400" b="1" dirty="0"/>
              <a:t> 	Floor Plan</a:t>
            </a:r>
            <a:r>
              <a:rPr lang="en-US" sz="1400" dirty="0"/>
              <a:t>		  </a:t>
            </a:r>
            <a:r>
              <a:rPr lang="en-US" sz="1400" b="1" dirty="0"/>
              <a:t>50 </a:t>
            </a:r>
            <a:r>
              <a:rPr lang="en-US" sz="1400" b="1" dirty="0" err="1"/>
              <a:t>pts</a:t>
            </a:r>
            <a:r>
              <a:rPr lang="en-US" sz="1400" b="1" dirty="0"/>
              <a:t>		</a:t>
            </a:r>
            <a:endParaRPr lang="en-US" sz="1400" dirty="0"/>
          </a:p>
          <a:p>
            <a:r>
              <a:rPr lang="en-US" sz="1400" b="1" dirty="0"/>
              <a:t>	Lighting Plan	  50 </a:t>
            </a:r>
            <a:r>
              <a:rPr lang="en-US" sz="1400" b="1" dirty="0" err="1"/>
              <a:t>pts</a:t>
            </a:r>
            <a:r>
              <a:rPr lang="en-US" sz="1400" b="1" dirty="0"/>
              <a:t>		</a:t>
            </a:r>
            <a:endParaRPr lang="en-US" sz="1400" dirty="0"/>
          </a:p>
          <a:p>
            <a:r>
              <a:rPr lang="en-US" sz="1400" b="1" dirty="0"/>
              <a:t>	Seating Plan	  50 </a:t>
            </a:r>
            <a:r>
              <a:rPr lang="en-US" sz="1400" b="1" dirty="0" err="1"/>
              <a:t>pts</a:t>
            </a:r>
            <a:r>
              <a:rPr lang="en-US" sz="1400" b="1" dirty="0"/>
              <a:t>		</a:t>
            </a:r>
            <a:endParaRPr lang="en-US" sz="1400" dirty="0"/>
          </a:p>
          <a:p>
            <a:r>
              <a:rPr lang="en-US" sz="1400" b="1" dirty="0" smtClean="0"/>
              <a:t>CA 601 </a:t>
            </a:r>
            <a:r>
              <a:rPr lang="en-US" sz="1400" b="1" dirty="0"/>
              <a:t>Foundation/Floor Plan</a:t>
            </a:r>
            <a:r>
              <a:rPr lang="en-US" sz="1400" dirty="0"/>
              <a:t>	</a:t>
            </a:r>
            <a:r>
              <a:rPr lang="en-US" sz="1400" b="1" dirty="0"/>
              <a:t>150 pts</a:t>
            </a:r>
            <a:r>
              <a:rPr lang="en-US" sz="1400" dirty="0"/>
              <a:t>	</a:t>
            </a:r>
          </a:p>
          <a:p>
            <a:r>
              <a:rPr lang="en-US" sz="1400" b="1" dirty="0"/>
              <a:t>	</a:t>
            </a:r>
            <a:r>
              <a:rPr lang="en-US" sz="1400" dirty="0"/>
              <a:t>Foundation plan	</a:t>
            </a:r>
            <a:r>
              <a:rPr lang="en-US" sz="1400" dirty="0" smtClean="0"/>
              <a:t>  </a:t>
            </a:r>
            <a:r>
              <a:rPr lang="en-US" sz="1400" dirty="0"/>
              <a:t>50 pts</a:t>
            </a:r>
          </a:p>
          <a:p>
            <a:r>
              <a:rPr lang="en-US" sz="1400" dirty="0"/>
              <a:t>	Floor plan		</a:t>
            </a:r>
            <a:r>
              <a:rPr lang="en-US" sz="1400" dirty="0" smtClean="0"/>
              <a:t>100 </a:t>
            </a:r>
            <a:r>
              <a:rPr lang="en-US" sz="1400" dirty="0"/>
              <a:t>pts</a:t>
            </a:r>
          </a:p>
          <a:p>
            <a:r>
              <a:rPr lang="en-US" sz="1400" b="1" dirty="0"/>
              <a:t>CA </a:t>
            </a:r>
            <a:r>
              <a:rPr lang="en-US" sz="1400" b="1" dirty="0" smtClean="0"/>
              <a:t>602 Seating </a:t>
            </a:r>
            <a:r>
              <a:rPr lang="en-US" sz="1400" b="1" dirty="0"/>
              <a:t>Plan</a:t>
            </a:r>
            <a:r>
              <a:rPr lang="en-US" sz="1400" dirty="0"/>
              <a:t>		</a:t>
            </a:r>
            <a:r>
              <a:rPr lang="en-US" sz="1400" b="1" dirty="0" smtClean="0"/>
              <a:t>  75 </a:t>
            </a:r>
            <a:r>
              <a:rPr lang="en-US" sz="1400" b="1" dirty="0"/>
              <a:t>pts</a:t>
            </a:r>
            <a:r>
              <a:rPr lang="en-US" sz="1400" dirty="0"/>
              <a:t>	</a:t>
            </a:r>
          </a:p>
          <a:p>
            <a:r>
              <a:rPr lang="en-US" sz="1400" b="1" dirty="0"/>
              <a:t>CA </a:t>
            </a:r>
            <a:r>
              <a:rPr lang="en-US" sz="1400" b="1" dirty="0" smtClean="0"/>
              <a:t>603 Lighting </a:t>
            </a:r>
            <a:r>
              <a:rPr lang="en-US" sz="1400" b="1" dirty="0"/>
              <a:t>Plan</a:t>
            </a:r>
            <a:r>
              <a:rPr lang="en-US" sz="1400" dirty="0"/>
              <a:t>		</a:t>
            </a:r>
            <a:r>
              <a:rPr lang="en-US" sz="1400" b="1" dirty="0" smtClean="0"/>
              <a:t>  75 </a:t>
            </a:r>
            <a:r>
              <a:rPr lang="en-US" sz="1400" b="1" dirty="0"/>
              <a:t>pts</a:t>
            </a:r>
            <a:r>
              <a:rPr lang="en-US" sz="1400" dirty="0"/>
              <a:t>	</a:t>
            </a:r>
          </a:p>
          <a:p>
            <a:r>
              <a:rPr lang="en-US" sz="1400" b="1" dirty="0"/>
              <a:t>CA </a:t>
            </a:r>
            <a:r>
              <a:rPr lang="en-US" sz="1400" b="1" dirty="0" smtClean="0"/>
              <a:t>604 Renderings</a:t>
            </a:r>
            <a:r>
              <a:rPr lang="en-US" sz="1400" b="1" dirty="0"/>
              <a:t>		  50 pts</a:t>
            </a:r>
            <a:endParaRPr lang="en-US" sz="1400" dirty="0"/>
          </a:p>
          <a:p>
            <a:r>
              <a:rPr lang="en-US" sz="1400" b="1" u="sng" dirty="0" smtClean="0"/>
              <a:t>Documentation - Presentation</a:t>
            </a:r>
            <a:r>
              <a:rPr lang="en-US" sz="1400" b="1" dirty="0"/>
              <a:t>	</a:t>
            </a:r>
            <a:r>
              <a:rPr lang="en-US" sz="1400" b="1" dirty="0" smtClean="0"/>
              <a:t>  75 </a:t>
            </a:r>
            <a:r>
              <a:rPr lang="en-US" sz="1400" b="1" dirty="0"/>
              <a:t>pts</a:t>
            </a:r>
            <a:r>
              <a:rPr lang="en-US" sz="1400" dirty="0"/>
              <a:t>		</a:t>
            </a:r>
          </a:p>
          <a:p>
            <a:r>
              <a:rPr lang="en-US" sz="1400" dirty="0"/>
              <a:t> </a:t>
            </a:r>
          </a:p>
          <a:p>
            <a:r>
              <a:rPr lang="en-US" sz="1400" b="1" u="sng" dirty="0"/>
              <a:t>Total Points Possible		</a:t>
            </a:r>
            <a:r>
              <a:rPr lang="en-US" sz="1400" b="1" u="sng" dirty="0" smtClean="0"/>
              <a:t>575 </a:t>
            </a:r>
            <a:r>
              <a:rPr lang="en-US" sz="1400" b="1" u="sng" dirty="0"/>
              <a:t>pts</a:t>
            </a:r>
            <a:endParaRPr lang="en-US" sz="1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3.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2665</TotalTime>
  <Words>2781</Words>
  <Application>Microsoft Office PowerPoint</Application>
  <PresentationFormat>On-screen Show (4:3)</PresentationFormat>
  <Paragraphs>220</Paragraphs>
  <Slides>27</Slides>
  <Notes>27</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Trek</vt:lpstr>
      <vt:lpstr>Mylar</vt:lpstr>
      <vt:lpstr>Technic</vt:lpstr>
      <vt:lpstr>MATC CAD Collaboration</vt:lpstr>
      <vt:lpstr>Presentation</vt:lpstr>
      <vt:lpstr>Introductions first</vt:lpstr>
      <vt:lpstr>PowerPoint Presentation</vt:lpstr>
      <vt:lpstr>PowerPoint Presentation</vt:lpstr>
      <vt:lpstr>Olathe to manhattan a transfer of information</vt:lpstr>
      <vt:lpstr>Drafting Contract with students</vt:lpstr>
      <vt:lpstr>Student handouts</vt:lpstr>
      <vt:lpstr>Final project points listing</vt:lpstr>
      <vt:lpstr>Foundation/Floor plan handout</vt:lpstr>
      <vt:lpstr>Sketches to first draft drawings  to redline drawings</vt:lpstr>
      <vt:lpstr>Problems encountered during the project</vt:lpstr>
      <vt:lpstr>Redline drawings</vt:lpstr>
      <vt:lpstr>Communications student TO student</vt:lpstr>
      <vt:lpstr>Examples of the finished project</vt:lpstr>
      <vt:lpstr>Final project drawings</vt:lpstr>
      <vt:lpstr>Final project drawings &amp; renderings</vt:lpstr>
      <vt:lpstr>Final project Renderings</vt:lpstr>
      <vt:lpstr>Final project Renderings</vt:lpstr>
      <vt:lpstr>Final project Renderings</vt:lpstr>
      <vt:lpstr>Final project renderings</vt:lpstr>
      <vt:lpstr>Possible course incorporations</vt:lpstr>
      <vt:lpstr>Think about how you can incorporate this into your curriculum</vt:lpstr>
      <vt:lpstr>Possible curriculum combinations</vt:lpstr>
      <vt:lpstr>Incorporating this into your curriculum</vt:lpstr>
      <vt:lpstr>How you can also incorporate this into your curriculum</vt:lpstr>
      <vt:lpstr>Questions and answers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CAD on the Menu</dc:title>
  <dc:creator>Norm Delay</dc:creator>
  <cp:lastModifiedBy>ndelay</cp:lastModifiedBy>
  <cp:revision>201</cp:revision>
  <cp:lastPrinted>2013-12-05T14:20:32Z</cp:lastPrinted>
  <dcterms:created xsi:type="dcterms:W3CDTF">2009-07-02T20:42:24Z</dcterms:created>
  <dcterms:modified xsi:type="dcterms:W3CDTF">2014-01-28T21:33:00Z</dcterms:modified>
</cp:coreProperties>
</file>