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6" r:id="rId4"/>
    <p:sldId id="265" r:id="rId5"/>
    <p:sldId id="258" r:id="rId6"/>
    <p:sldId id="263" r:id="rId7"/>
    <p:sldId id="260" r:id="rId8"/>
    <p:sldId id="272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FE9A9-0205-4A88-92C9-73E9F1CE954C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2A26A-4C2E-4DB0-9804-1C62702FD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95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2A26A-4C2E-4DB0-9804-1C62702FD0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45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C477-5C60-45D3-8051-018EED36101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C3BC4-E042-4C7C-8158-42660E04F72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C477-5C60-45D3-8051-018EED36101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3BC4-E042-4C7C-8158-42660E04F7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C477-5C60-45D3-8051-018EED36101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3BC4-E042-4C7C-8158-42660E04F7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44C477-5C60-45D3-8051-018EED36101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3C3BC4-E042-4C7C-8158-42660E04F72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C477-5C60-45D3-8051-018EED36101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C3BC4-E042-4C7C-8158-42660E04F72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044C477-5C60-45D3-8051-018EED36101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3C3BC4-E042-4C7C-8158-42660E04F721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044C477-5C60-45D3-8051-018EED36101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13C3BC4-E042-4C7C-8158-42660E04F721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C477-5C60-45D3-8051-018EED36101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C3BC4-E042-4C7C-8158-42660E04F721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C477-5C60-45D3-8051-018EED36101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C3BC4-E042-4C7C-8158-42660E04F72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044C477-5C60-45D3-8051-018EED36101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3C3BC4-E042-4C7C-8158-42660E04F72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44C477-5C60-45D3-8051-018EED36101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3C3BC4-E042-4C7C-8158-42660E04F72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4044C477-5C60-45D3-8051-018EED36101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313C3BC4-E042-4C7C-8158-42660E04F72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source=images&amp;cd=&amp;cad=rja&amp;docid=5iyVCRqJ1Um95M&amp;tbnid=WLCxitHLKWAQkM&amp;ved=0CAgQjRw&amp;url=http%3A%2F%2Fwww.swpbs.org%2Fmodule%2Fbehavior_overview.html&amp;ei=ySDsUv6VH-LmyQHqhoHIBw&amp;psig=AFQjCNE1bPYeFUpoAGSrUlALxoLJQ-ypEQ&amp;ust=139129300157892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bwachs@usd333.com" TargetMode="External"/><Relationship Id="rId2" Type="http://schemas.openxmlformats.org/officeDocument/2006/relationships/hyperlink" Target="mailto:qbreese@usd333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mailto:catwell@usd333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75" y="3352800"/>
            <a:ext cx="4572000" cy="1368798"/>
          </a:xfrm>
        </p:spPr>
        <p:txBody>
          <a:bodyPr/>
          <a:lstStyle/>
          <a:p>
            <a:r>
              <a:rPr lang="en-US" dirty="0" smtClean="0"/>
              <a:t>Concordia Junior-Senior High School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176750"/>
            <a:ext cx="4829174" cy="2438399"/>
          </a:xfrm>
        </p:spPr>
        <p:txBody>
          <a:bodyPr>
            <a:normAutofit/>
          </a:bodyPr>
          <a:lstStyle/>
          <a:p>
            <a:r>
              <a:rPr lang="en-US" sz="9600" dirty="0" smtClean="0"/>
              <a:t>PAWS</a:t>
            </a:r>
            <a:endParaRPr lang="en-US" sz="9600" dirty="0"/>
          </a:p>
        </p:txBody>
      </p:sp>
      <p:sp>
        <p:nvSpPr>
          <p:cNvPr id="4" name="AutoShape 2" descr="https://mail-attachment.googleusercontent.com/attachment/u/0/?ui=2&amp;ik=cccc9c74db&amp;view=att&amp;th=140c641404afb0c9&amp;attid=0.1&amp;disp=inline&amp;safe=1&amp;zw&amp;saduie=AG9B_P9K9Ckw9eQ-cKOD_mYQkHB1&amp;sadet=1381634144527&amp;sads=SCmnUHWXeL-0nNyPRxXAy78U_Z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72200" y="557750"/>
            <a:ext cx="30480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C:\Users\wachs.bryce\Downloads\photo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0480" y="1146810"/>
            <a:ext cx="2468880" cy="18516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 descr="C:\Users\wachs.bryce\Downloads\photo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2735" y="4312920"/>
            <a:ext cx="2804160" cy="21031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wachs.bryce\Downloads\photo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21280" y="4312920"/>
            <a:ext cx="2804160" cy="21031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wachs.bryce\Downloads\photo 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966" y="3810000"/>
            <a:ext cx="2834640" cy="21259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692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PAWS Competitions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PAWS Team Building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Reward Days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Pep Assemblies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Motivational Speakers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Career Exploration/Presentations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Winter Olympics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Day</a:t>
            </a:r>
            <a:endParaRPr lang="en-US" dirty="0"/>
          </a:p>
        </p:txBody>
      </p:sp>
      <p:pic>
        <p:nvPicPr>
          <p:cNvPr id="2050" name="Picture 2" descr="C:\Users\wachs.bryce\Downloads\photo 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859" y="3628292"/>
            <a:ext cx="2682240" cy="2011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wachs.bryce\Downloads\photo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618" y="1334086"/>
            <a:ext cx="2682240" cy="2011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hoto: Mrs. Stover's PAWS cla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913" y="762000"/>
            <a:ext cx="2684460" cy="2011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hoto: Mrs. Meyer's PAWS cla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34132"/>
            <a:ext cx="2684458" cy="2011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240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4371974" cy="32766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Focused PAWS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Small Group (Tier 3 Students)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Monday, Thursday, and Friday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At-Risk Teacher </a:t>
            </a:r>
          </a:p>
          <a:p>
            <a:pPr marL="457200" lvl="1" indent="-285750"/>
            <a:r>
              <a:rPr lang="en-US" dirty="0" smtClean="0"/>
              <a:t>Gathers missing assignments</a:t>
            </a:r>
          </a:p>
          <a:p>
            <a:pPr marL="457200" lvl="1" indent="-285750"/>
            <a:r>
              <a:rPr lang="en-US" dirty="0" smtClean="0"/>
              <a:t>Develops To-Do List for students</a:t>
            </a:r>
          </a:p>
          <a:p>
            <a:pPr marL="457200" lvl="1" indent="-285750"/>
            <a:r>
              <a:rPr lang="en-US" dirty="0" smtClean="0"/>
              <a:t>Helps tutor </a:t>
            </a:r>
            <a:endParaRPr lang="en-US" dirty="0"/>
          </a:p>
          <a:p>
            <a:pPr marL="457200" lvl="1" indent="-285750"/>
            <a:r>
              <a:rPr lang="en-US" dirty="0" smtClean="0"/>
              <a:t>Communicates with students teachers</a:t>
            </a:r>
          </a:p>
          <a:p>
            <a:pPr marL="457200" lvl="1" indent="-28575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Intervention Service</a:t>
            </a:r>
            <a:endParaRPr lang="en-US" dirty="0"/>
          </a:p>
        </p:txBody>
      </p:sp>
      <p:pic>
        <p:nvPicPr>
          <p:cNvPr id="3078" name="Picture 6" descr="http://t1.gstatic.com/images?q=tbn:ANd9GcQZrtMPqSkFi6fpvV91-lFZd9iPNik19-Xe0XwCfgfeCJnZjDYM5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62997"/>
            <a:ext cx="45974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067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Counseling Small Groups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Career Cruising </a:t>
            </a:r>
          </a:p>
          <a:p>
            <a:pPr marL="457200" lvl="1" indent="-285750"/>
            <a:r>
              <a:rPr lang="en-US" dirty="0" smtClean="0"/>
              <a:t>Interest Inventory</a:t>
            </a:r>
          </a:p>
          <a:p>
            <a:pPr marL="457200" lvl="1" indent="-285750"/>
            <a:r>
              <a:rPr lang="en-US" dirty="0" smtClean="0"/>
              <a:t>Learning Styles Inventory</a:t>
            </a:r>
          </a:p>
          <a:p>
            <a:pPr marL="457200" lvl="1" indent="-285750"/>
            <a:r>
              <a:rPr lang="en-US" dirty="0" smtClean="0"/>
              <a:t>Course Planning</a:t>
            </a:r>
          </a:p>
          <a:p>
            <a:pPr marL="457200" lvl="1" indent="-285750"/>
            <a:r>
              <a:rPr lang="en-US" dirty="0" smtClean="0"/>
              <a:t>Career Planning</a:t>
            </a:r>
          </a:p>
          <a:p>
            <a:pPr marL="457200" lvl="1" indent="-285750"/>
            <a:r>
              <a:rPr lang="en-US" dirty="0" smtClean="0"/>
              <a:t>Life Planning</a:t>
            </a:r>
          </a:p>
          <a:p>
            <a:pPr marL="457200" lvl="1" indent="-285750"/>
            <a:r>
              <a:rPr lang="en-US" dirty="0" smtClean="0"/>
              <a:t>Portfolio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Ideas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105400"/>
            <a:ext cx="6444034" cy="1554480"/>
          </a:xfrm>
          <a:prstGeom prst="rect">
            <a:avLst/>
          </a:prstGeom>
        </p:spPr>
      </p:pic>
      <p:pic>
        <p:nvPicPr>
          <p:cNvPr id="4098" name="Picture 2" descr="C:\Users\wachs.bryce\Downloads\photo 3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743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i5.googleusercontent.com/proxy/II3nn0gepIw6xGRMUP_1KcN9ZndDc0RxrVdlCONZgj_M2LDZhk9L0lpkshBcnoLDRQaxJV6G5gYztg1yTfhvjksw9_jeaGiQKb-FIulr99kad1rYyj4-ayPsL86OvdtDOYCOp2Fy_qGzhQOMDTVcbLg=s0-d-e1-ft#https://scontent-a-sjc.xx.fbcdn.net/hphotos-ash3/t1/544218_694520267224960_2074454153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188" y="813582"/>
            <a:ext cx="2438399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wachs.bryce\Downloads\IMG_02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460" y="2545080"/>
            <a:ext cx="1783080" cy="2377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wachs.bryce\Downloads\photo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45" y="2910840"/>
            <a:ext cx="2682240" cy="2011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032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Quentin Breese, Principal</a:t>
            </a:r>
            <a:endParaRPr lang="en-US" dirty="0"/>
          </a:p>
          <a:p>
            <a:r>
              <a:rPr lang="en-US" dirty="0" smtClean="0">
                <a:hlinkClick r:id="rId2"/>
              </a:rPr>
              <a:t>qbreese@usd333.com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Bryce Wachs, Assistant Principal</a:t>
            </a:r>
          </a:p>
          <a:p>
            <a:r>
              <a:rPr lang="en-US" dirty="0" smtClean="0">
                <a:hlinkClick r:id="rId3"/>
              </a:rPr>
              <a:t>bwachs@usd333.com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Cyndi Atwell, HS Counselor</a:t>
            </a:r>
          </a:p>
          <a:p>
            <a:r>
              <a:rPr lang="en-US" dirty="0" smtClean="0">
                <a:hlinkClick r:id="rId4"/>
              </a:rPr>
              <a:t>catwell@usd333.com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75" y="2286000"/>
            <a:ext cx="2749296" cy="251155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508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8595"/>
            <a:ext cx="5029200" cy="665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0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One-on-One student check</a:t>
            </a:r>
          </a:p>
          <a:p>
            <a:pPr marL="457200" lvl="1" indent="-285750"/>
            <a:r>
              <a:rPr lang="en-US" dirty="0" smtClean="0"/>
              <a:t>Grades</a:t>
            </a:r>
          </a:p>
          <a:p>
            <a:pPr marL="457200" lvl="1" indent="-285750"/>
            <a:r>
              <a:rPr lang="en-US" dirty="0" smtClean="0"/>
              <a:t>Missing Assignments</a:t>
            </a:r>
          </a:p>
          <a:p>
            <a:pPr marL="457200" lvl="1" indent="-285750"/>
            <a:r>
              <a:rPr lang="en-US" dirty="0" smtClean="0"/>
              <a:t>Weekly Plan</a:t>
            </a:r>
          </a:p>
          <a:p>
            <a:pPr marL="630238" lvl="2" indent="-285750"/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&amp; 8</a:t>
            </a:r>
            <a:r>
              <a:rPr lang="en-US" baseline="30000" dirty="0" smtClean="0"/>
              <a:t>th</a:t>
            </a:r>
            <a:r>
              <a:rPr lang="en-US" dirty="0" smtClean="0"/>
              <a:t> Grade Students receive Assignment Log</a:t>
            </a:r>
          </a:p>
          <a:p>
            <a:pPr marL="457200" lvl="1" indent="-285750"/>
            <a:r>
              <a:rPr lang="en-US" dirty="0" smtClean="0"/>
              <a:t>Attendance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Literacy For All</a:t>
            </a:r>
          </a:p>
          <a:p>
            <a:pPr marL="457200" lvl="1" indent="-285750"/>
            <a:r>
              <a:rPr lang="en-US" dirty="0" smtClean="0"/>
              <a:t>Silent Sustained Reading</a:t>
            </a:r>
          </a:p>
          <a:p>
            <a:pPr marL="457200" lvl="1" indent="-285750"/>
            <a:r>
              <a:rPr lang="en-US" dirty="0" smtClean="0"/>
              <a:t>English Language Arts and Literacy Standards</a:t>
            </a:r>
          </a:p>
          <a:p>
            <a:pPr marL="457200" lvl="1" indent="-285750"/>
            <a:r>
              <a:rPr lang="en-US" dirty="0" smtClean="0"/>
              <a:t>Roll-out of new strategies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Advising Day</a:t>
            </a:r>
            <a:endParaRPr lang="en-US" dirty="0"/>
          </a:p>
        </p:txBody>
      </p:sp>
      <p:pic>
        <p:nvPicPr>
          <p:cNvPr id="5" name="Picture 3" descr="C:\Users\wachs.bryce\Downloads\IMG_0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3291840" cy="246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wachs.bryce\Downloads\IMG_01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046" y="1143000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478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13640"/>
            <a:ext cx="8382000" cy="663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7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Power2Achieve</a:t>
            </a:r>
            <a:r>
              <a:rPr lang="en-US" dirty="0"/>
              <a:t>® </a:t>
            </a:r>
            <a:r>
              <a:rPr lang="en-US" dirty="0" smtClean="0"/>
              <a:t>curriculum resources </a:t>
            </a:r>
            <a:r>
              <a:rPr lang="en-US" dirty="0"/>
              <a:t>have been designed to help schools shape an intentional culture of </a:t>
            </a:r>
            <a:r>
              <a:rPr lang="en-US" dirty="0" smtClean="0"/>
              <a:t>excellence and </a:t>
            </a:r>
            <a:r>
              <a:rPr lang="en-US" dirty="0"/>
              <a:t>ethics in order to increase academic achievement, improve student </a:t>
            </a:r>
            <a:r>
              <a:rPr lang="en-US" dirty="0" smtClean="0"/>
              <a:t>retention, enhance </a:t>
            </a:r>
            <a:r>
              <a:rPr lang="en-US" dirty="0"/>
              <a:t>college and workforce preparation, and reduce disciplinary problems.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Response to Intervention (RTI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/>
              <a:t>• Safe &amp; Supportive Schools (S3)</a:t>
            </a:r>
          </a:p>
          <a:p>
            <a:r>
              <a:rPr lang="en-US" dirty="0"/>
              <a:t>• Core Curriculum Standards</a:t>
            </a:r>
          </a:p>
          <a:p>
            <a:r>
              <a:rPr lang="en-US" dirty="0"/>
              <a:t>• Social-Emotional Learning (SEL)</a:t>
            </a:r>
          </a:p>
          <a:p>
            <a:r>
              <a:rPr lang="en-US" dirty="0"/>
              <a:t>• Positive Behavior </a:t>
            </a:r>
            <a:r>
              <a:rPr lang="en-US" dirty="0" smtClean="0"/>
              <a:t>Interventions &amp; </a:t>
            </a:r>
            <a:r>
              <a:rPr lang="en-US" dirty="0"/>
              <a:t>Supports (PBIS)</a:t>
            </a:r>
          </a:p>
          <a:p>
            <a:r>
              <a:rPr lang="en-US" dirty="0"/>
              <a:t>• College and Career Readiness</a:t>
            </a:r>
          </a:p>
          <a:p>
            <a:r>
              <a:rPr lang="en-US" dirty="0"/>
              <a:t>• 21st Century Workforce Skills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Power2Achieve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695513"/>
            <a:ext cx="3200400" cy="3943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57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84" y="988652"/>
            <a:ext cx="5867400" cy="566653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44" y="76200"/>
            <a:ext cx="4877481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6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Curriculum targets the following focus areas: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303970" cy="517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Outcome Ready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3600"/>
            <a:ext cx="7658169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1803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Organizational Meetings Scheduled</a:t>
            </a:r>
          </a:p>
          <a:p>
            <a:pPr marL="457200" lvl="1" indent="-285750"/>
            <a:r>
              <a:rPr lang="en-US" dirty="0" smtClean="0"/>
              <a:t>Each Organization meets 1 time per month</a:t>
            </a:r>
          </a:p>
          <a:p>
            <a:pPr marL="457200" lvl="1" indent="-285750"/>
            <a:r>
              <a:rPr lang="en-US" dirty="0" smtClean="0"/>
              <a:t>Schedule 2-3 meetings every Thursday</a:t>
            </a:r>
          </a:p>
          <a:p>
            <a:pPr marL="457200" lvl="1" indent="-285750"/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Enrichment</a:t>
            </a:r>
          </a:p>
          <a:p>
            <a:pPr marL="457200" lvl="1" indent="-285750"/>
            <a:r>
              <a:rPr lang="en-US" dirty="0" smtClean="0"/>
              <a:t>One-on-one guidance from teachers</a:t>
            </a:r>
          </a:p>
          <a:p>
            <a:pPr marL="457200" lvl="1" indent="-285750"/>
            <a:r>
              <a:rPr lang="en-US" dirty="0" smtClean="0"/>
              <a:t>Test make-up</a:t>
            </a:r>
          </a:p>
          <a:p>
            <a:pPr marL="457200" lvl="1" indent="-285750"/>
            <a:r>
              <a:rPr lang="en-US" dirty="0" smtClean="0"/>
              <a:t>Assignment make-up</a:t>
            </a:r>
          </a:p>
          <a:p>
            <a:pPr marL="457200" lvl="1" indent="-285750"/>
            <a:r>
              <a:rPr lang="en-US" dirty="0" smtClean="0"/>
              <a:t>Lab opportunities</a:t>
            </a:r>
          </a:p>
          <a:p>
            <a:pPr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</a:t>
            </a:r>
            <a:r>
              <a:rPr lang="en-US" dirty="0" smtClean="0"/>
              <a:t>Day and Enrichment</a:t>
            </a:r>
            <a:endParaRPr lang="en-US" dirty="0"/>
          </a:p>
        </p:txBody>
      </p:sp>
      <p:pic>
        <p:nvPicPr>
          <p:cNvPr id="1026" name="Picture 2" descr="C:\Users\wachs.bryce\Downloads\photo 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3291840" cy="246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5" descr="Displaying IMG_03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7" descr="Displaying IMG_037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9" descr="Displaying IMG_037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isplaying IMG_037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C:\Users\wachs.bryce\Downloads\IMG_03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67200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010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661</TotalTime>
  <Words>257</Words>
  <Application>Microsoft Office PowerPoint</Application>
  <PresentationFormat>On-screen Show (4:3)</PresentationFormat>
  <Paragraphs>71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Mylar</vt:lpstr>
      <vt:lpstr>PAWS</vt:lpstr>
      <vt:lpstr>PowerPoint Presentation</vt:lpstr>
      <vt:lpstr>Advising Day</vt:lpstr>
      <vt:lpstr>PowerPoint Presentation</vt:lpstr>
      <vt:lpstr>Power2Achieve</vt:lpstr>
      <vt:lpstr>PowerPoint Presentation</vt:lpstr>
      <vt:lpstr>Curriculum targets the following focus areas:</vt:lpstr>
      <vt:lpstr>21st Century Outcome Ready</vt:lpstr>
      <vt:lpstr>Meeting Day and Enrichment</vt:lpstr>
      <vt:lpstr>Activity Day</vt:lpstr>
      <vt:lpstr>Student Intervention Service</vt:lpstr>
      <vt:lpstr>Future Ideas</vt:lpstr>
      <vt:lpstr>Thanks!!!</vt:lpstr>
    </vt:vector>
  </TitlesOfParts>
  <Company>USD 333 - Concordia, 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PAWS</dc:title>
  <dc:creator>Wachs, Bryce</dc:creator>
  <cp:lastModifiedBy>Wachs, Bryce</cp:lastModifiedBy>
  <cp:revision>25</cp:revision>
  <dcterms:created xsi:type="dcterms:W3CDTF">2013-10-07T19:46:26Z</dcterms:created>
  <dcterms:modified xsi:type="dcterms:W3CDTF">2014-01-31T22:55:06Z</dcterms:modified>
</cp:coreProperties>
</file>