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7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72" r:id="rId10"/>
    <p:sldId id="273" r:id="rId11"/>
    <p:sldId id="270" r:id="rId12"/>
    <p:sldId id="258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17C51E-A246-4FA4-9DF7-65B7A3E156D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BDA16C-C5C4-4204-B81B-50625A686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3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4358-B641-944E-AE6B-512A80C4028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1BDA-9D72-4E4D-BD3C-31595815F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means2@usd259.ne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basolo@usd259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10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         Please Rise, Court Is In Session!</a:t>
            </a:r>
          </a:p>
          <a:p>
            <a:pPr marL="0" indent="0" algn="r">
              <a:buNone/>
            </a:pPr>
            <a:r>
              <a:rPr lang="en-US" sz="2400" b="1" dirty="0" smtClean="0"/>
              <a:t>Presented by Crystal Abasolo and Jim Means</a:t>
            </a:r>
          </a:p>
          <a:p>
            <a:pPr marL="0" indent="0" algn="r">
              <a:buNone/>
            </a:pPr>
            <a:r>
              <a:rPr lang="en-US" sz="2400" b="1" dirty="0" smtClean="0"/>
              <a:t>Annual February CTE Conference</a:t>
            </a:r>
          </a:p>
          <a:p>
            <a:pPr marL="0" indent="0" algn="r">
              <a:buNone/>
            </a:pPr>
            <a:r>
              <a:rPr lang="en-US" sz="2400" b="1" dirty="0" smtClean="0"/>
              <a:t>February 11, 2014</a:t>
            </a:r>
          </a:p>
          <a:p>
            <a:pPr marL="0" indent="0" algn="r"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Consequences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762000"/>
            <a:ext cx="68580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b="1" dirty="0" smtClean="0"/>
              <a:t>Handout – consequence form</a:t>
            </a:r>
          </a:p>
          <a:p>
            <a:r>
              <a:rPr lang="en-US" sz="3800" b="1" dirty="0" smtClean="0"/>
              <a:t>In-school suspension</a:t>
            </a:r>
          </a:p>
          <a:p>
            <a:r>
              <a:rPr lang="en-US" sz="3800" b="1" dirty="0" smtClean="0"/>
              <a:t>Community Service</a:t>
            </a:r>
          </a:p>
          <a:p>
            <a:r>
              <a:rPr lang="en-US" sz="3800" b="1" dirty="0" smtClean="0"/>
              <a:t>Writing an essay concerning the offense</a:t>
            </a:r>
          </a:p>
          <a:p>
            <a:r>
              <a:rPr lang="en-US" sz="3800" b="1" dirty="0" smtClean="0"/>
              <a:t>Written apology</a:t>
            </a:r>
          </a:p>
          <a:p>
            <a:r>
              <a:rPr lang="en-US" sz="3800" b="1" dirty="0" smtClean="0"/>
              <a:t>Verbal apology</a:t>
            </a:r>
          </a:p>
          <a:p>
            <a:r>
              <a:rPr lang="en-US" sz="3800" b="1" dirty="0" smtClean="0"/>
              <a:t>Tutoring</a:t>
            </a:r>
          </a:p>
          <a:p>
            <a:r>
              <a:rPr lang="en-US" sz="3800" b="1" dirty="0" smtClean="0"/>
              <a:t>Financial obligation</a:t>
            </a:r>
          </a:p>
          <a:p>
            <a:r>
              <a:rPr lang="en-US" sz="3800" b="1" dirty="0" smtClean="0"/>
              <a:t>Lunch detention</a:t>
            </a:r>
          </a:p>
          <a:p>
            <a:r>
              <a:rPr lang="en-US" sz="3800" b="1" dirty="0" smtClean="0"/>
              <a:t>After school detention</a:t>
            </a:r>
          </a:p>
          <a:p>
            <a:r>
              <a:rPr lang="en-US" sz="3800" b="1" dirty="0" smtClean="0"/>
              <a:t>Counseling session (email counselor)</a:t>
            </a:r>
          </a:p>
          <a:p>
            <a:r>
              <a:rPr lang="en-US" sz="3800" b="1" dirty="0" smtClean="0"/>
              <a:t>Referral to education program </a:t>
            </a:r>
          </a:p>
          <a:p>
            <a:r>
              <a:rPr lang="en-US" sz="3800" b="1" dirty="0" smtClean="0"/>
              <a:t>Phone call home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99483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Community Service Component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East ACES day – a school wide community service effort</a:t>
            </a:r>
          </a:p>
          <a:p>
            <a:r>
              <a:rPr lang="en-US" b="1" dirty="0" smtClean="0"/>
              <a:t>Working with Hyde and/or Jefferson Elementary Schools on Friday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50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3600" y="381000"/>
            <a:ext cx="4572000" cy="4525963"/>
          </a:xfrm>
        </p:spPr>
        <p:txBody>
          <a:bodyPr/>
          <a:lstStyle/>
          <a:p>
            <a:pPr algn="r">
              <a:buNone/>
            </a:pPr>
            <a:r>
              <a:rPr lang="en-US" sz="1600" dirty="0" smtClean="0"/>
              <a:t>                            </a:t>
            </a:r>
            <a:r>
              <a:rPr lang="en-US" sz="1800" b="1" dirty="0" smtClean="0"/>
              <a:t>  	 Jim Means</a:t>
            </a:r>
          </a:p>
          <a:p>
            <a:pPr algn="r">
              <a:buNone/>
            </a:pPr>
            <a:r>
              <a:rPr lang="en-US" sz="1800" b="1" dirty="0" smtClean="0"/>
              <a:t>                            Executive Director, CTE</a:t>
            </a:r>
          </a:p>
          <a:p>
            <a:pPr algn="r">
              <a:buNone/>
            </a:pPr>
            <a:r>
              <a:rPr lang="en-US" sz="1800" b="1" dirty="0" smtClean="0"/>
              <a:t>                       </a:t>
            </a:r>
            <a:r>
              <a:rPr lang="en-US" sz="1800" b="1" dirty="0" smtClean="0"/>
              <a:t>               </a:t>
            </a:r>
            <a:r>
              <a:rPr lang="en-US" sz="1800" b="1" dirty="0" smtClean="0">
                <a:hlinkClick r:id="rId3"/>
              </a:rPr>
              <a:t>jmeans2@usd259.net</a:t>
            </a:r>
            <a:endParaRPr lang="en-US" sz="1800" b="1" dirty="0" smtClean="0"/>
          </a:p>
          <a:p>
            <a:pPr algn="r">
              <a:buNone/>
            </a:pPr>
            <a:r>
              <a:rPr lang="en-US" sz="1800" b="1" dirty="0" smtClean="0"/>
              <a:t> </a:t>
            </a:r>
          </a:p>
          <a:p>
            <a:pPr algn="r">
              <a:buNone/>
            </a:pPr>
            <a:r>
              <a:rPr lang="en-US" sz="1800" b="1" dirty="0" smtClean="0"/>
              <a:t>Crystal Abasolo</a:t>
            </a:r>
          </a:p>
          <a:p>
            <a:pPr algn="r">
              <a:buNone/>
            </a:pPr>
            <a:r>
              <a:rPr lang="en-US" sz="1800" b="1" dirty="0" smtClean="0"/>
              <a:t>Law, Business and </a:t>
            </a:r>
          </a:p>
          <a:p>
            <a:pPr algn="r">
              <a:buNone/>
            </a:pPr>
            <a:r>
              <a:rPr lang="en-US" sz="1800" b="1" dirty="0" smtClean="0"/>
              <a:t>Financial Literacy Teacher </a:t>
            </a:r>
          </a:p>
          <a:p>
            <a:pPr algn="r">
              <a:buNone/>
            </a:pPr>
            <a:r>
              <a:rPr lang="en-US" sz="1800" b="1" dirty="0" smtClean="0"/>
              <a:t>Wichita High School East</a:t>
            </a:r>
          </a:p>
          <a:p>
            <a:pPr algn="r">
              <a:buNone/>
            </a:pPr>
            <a:r>
              <a:rPr lang="en-US" sz="1800" b="1" dirty="0" smtClean="0">
                <a:hlinkClick r:id="rId4"/>
              </a:rPr>
              <a:t>cabasolo@usd259.net</a:t>
            </a:r>
            <a:r>
              <a:rPr lang="en-US" sz="1800" b="1" dirty="0" smtClean="0"/>
              <a:t> 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835598" cy="725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USD 259 Pre-Law 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93837"/>
            <a:ext cx="7010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Introductory Level</a:t>
            </a:r>
          </a:p>
          <a:p>
            <a:r>
              <a:rPr lang="en-US" dirty="0" smtClean="0"/>
              <a:t>Introduction to Law &amp; Public Service - .5 credit</a:t>
            </a:r>
          </a:p>
          <a:p>
            <a:pPr marL="0" indent="0">
              <a:buNone/>
            </a:pPr>
            <a:r>
              <a:rPr lang="en-US" b="1" dirty="0" smtClean="0"/>
              <a:t>Technical Level</a:t>
            </a:r>
          </a:p>
          <a:p>
            <a:r>
              <a:rPr lang="en-US" dirty="0" smtClean="0"/>
              <a:t>Business Law - .5 credit</a:t>
            </a:r>
          </a:p>
          <a:p>
            <a:r>
              <a:rPr lang="en-US" dirty="0" smtClean="0"/>
              <a:t>Practical Law - .5 credit</a:t>
            </a:r>
          </a:p>
          <a:p>
            <a:r>
              <a:rPr lang="en-US" dirty="0" smtClean="0"/>
              <a:t>Business Management - .5 credit</a:t>
            </a:r>
          </a:p>
          <a:p>
            <a:pPr marL="0" indent="0">
              <a:buNone/>
            </a:pPr>
            <a:r>
              <a:rPr lang="en-US" b="1" dirty="0" smtClean="0"/>
              <a:t>Application Level</a:t>
            </a:r>
          </a:p>
          <a:p>
            <a:r>
              <a:rPr lang="en-US" dirty="0" smtClean="0"/>
              <a:t>Foundations in Law – 1.0 credit</a:t>
            </a:r>
          </a:p>
          <a:p>
            <a:r>
              <a:rPr lang="en-US" dirty="0" smtClean="0"/>
              <a:t>Youth Court – 1.0 credit</a:t>
            </a:r>
          </a:p>
          <a:p>
            <a:r>
              <a:rPr lang="en-US" dirty="0" smtClean="0"/>
              <a:t>LPSS Internship - .5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Youth Court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b="1" dirty="0" smtClean="0"/>
              <a:t>Info on the course competencies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30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Student Roles in Youth Court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58674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Judge</a:t>
            </a:r>
          </a:p>
          <a:p>
            <a:r>
              <a:rPr lang="en-US" b="1" dirty="0" smtClean="0"/>
              <a:t>Bailiff</a:t>
            </a:r>
          </a:p>
          <a:p>
            <a:r>
              <a:rPr lang="en-US" b="1" dirty="0" smtClean="0"/>
              <a:t>2 Prosecuting Attorneys</a:t>
            </a:r>
          </a:p>
          <a:p>
            <a:r>
              <a:rPr lang="en-US" b="1" dirty="0" smtClean="0"/>
              <a:t>2 Defense Attorneys (1 will be the probation officer)</a:t>
            </a:r>
          </a:p>
          <a:p>
            <a:r>
              <a:rPr lang="en-US" b="1" dirty="0" smtClean="0"/>
              <a:t>Jury (usually 3)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07910"/>
            <a:ext cx="6477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b="1" dirty="0" smtClean="0"/>
              <a:t>Receiving write ups from administration</a:t>
            </a:r>
          </a:p>
          <a:p>
            <a:r>
              <a:rPr lang="en-US" b="1" dirty="0" smtClean="0"/>
              <a:t>Types of infractions/incidents sent to Youth Court (samples)</a:t>
            </a:r>
          </a:p>
          <a:p>
            <a:r>
              <a:rPr lang="en-US" b="1" dirty="0" smtClean="0"/>
              <a:t>When does something go to Court and when does it go to Panel of Judges (3 judges)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22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Preparation for a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55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600" b="1" dirty="0" smtClean="0"/>
              <a:t>Prep work done by the teacher</a:t>
            </a:r>
          </a:p>
          <a:p>
            <a:r>
              <a:rPr lang="en-US" sz="2600" b="1" dirty="0" smtClean="0"/>
              <a:t>Preparing a case folder</a:t>
            </a:r>
            <a:r>
              <a:rPr lang="en-US" sz="2600" b="1" dirty="0"/>
              <a:t> </a:t>
            </a:r>
            <a:r>
              <a:rPr lang="en-US" sz="2600" b="1" dirty="0" smtClean="0"/>
              <a:t>to include:</a:t>
            </a:r>
          </a:p>
          <a:p>
            <a:pPr lvl="1"/>
            <a:r>
              <a:rPr lang="en-US" sz="2400" b="1" dirty="0" smtClean="0"/>
              <a:t>Incident write up</a:t>
            </a:r>
          </a:p>
          <a:p>
            <a:pPr lvl="1"/>
            <a:r>
              <a:rPr lang="en-US" sz="2400" b="1" dirty="0" smtClean="0"/>
              <a:t>Consequence form</a:t>
            </a:r>
          </a:p>
          <a:p>
            <a:pPr lvl="1"/>
            <a:r>
              <a:rPr lang="en-US" sz="2400" b="1" dirty="0" smtClean="0"/>
              <a:t>Student class schedule</a:t>
            </a:r>
          </a:p>
          <a:p>
            <a:pPr lvl="1"/>
            <a:r>
              <a:rPr lang="en-US" sz="2400" b="1" dirty="0" smtClean="0"/>
              <a:t>Grades – (academic grades)</a:t>
            </a:r>
          </a:p>
          <a:p>
            <a:pPr lvl="1"/>
            <a:r>
              <a:rPr lang="en-US" sz="2400" b="1" dirty="0" smtClean="0"/>
              <a:t>Pass to leave class to appear in YC</a:t>
            </a:r>
          </a:p>
          <a:p>
            <a:pPr lvl="1"/>
            <a:r>
              <a:rPr lang="en-US" sz="2400" b="1" dirty="0" smtClean="0"/>
              <a:t>Template for written apology by student to teacher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05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Preparation for a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260" y="1600200"/>
            <a:ext cx="7086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Other prep work by the students:</a:t>
            </a:r>
          </a:p>
          <a:p>
            <a:r>
              <a:rPr lang="en-US" b="1" dirty="0" smtClean="0"/>
              <a:t>Maintain the court docket</a:t>
            </a:r>
          </a:p>
          <a:p>
            <a:r>
              <a:rPr lang="en-US" b="1" dirty="0" smtClean="0"/>
              <a:t>Follow up on completion of consequences (probation officer)</a:t>
            </a:r>
          </a:p>
          <a:p>
            <a:pPr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Consequences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685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/>
            <a:r>
              <a:rPr lang="en-US" b="1" dirty="0" smtClean="0"/>
              <a:t>Guilty or not guilty?</a:t>
            </a:r>
          </a:p>
          <a:p>
            <a:pPr marL="0" indent="0"/>
            <a:r>
              <a:rPr lang="en-US" b="1" dirty="0" smtClean="0"/>
              <a:t>There is always a consequence</a:t>
            </a:r>
          </a:p>
          <a:p>
            <a:pPr marL="0" indent="0"/>
            <a:r>
              <a:rPr lang="en-US" b="1" dirty="0" smtClean="0"/>
              <a:t>The consequence form lists all the possibilities</a:t>
            </a:r>
          </a:p>
          <a:p>
            <a:pPr marL="0" indent="0"/>
            <a:r>
              <a:rPr lang="en-US" b="1" dirty="0" smtClean="0"/>
              <a:t>YC could decide something else</a:t>
            </a:r>
          </a:p>
          <a:p>
            <a:pPr marL="0" indent="0"/>
            <a:r>
              <a:rPr lang="en-US" b="1" dirty="0" smtClean="0"/>
              <a:t>“The Rule” is 2 detentions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3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E_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CTE_orange</Template>
  <TotalTime>345</TotalTime>
  <Words>313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CTE_orange</vt:lpstr>
      <vt:lpstr>PowerPoint Presentation</vt:lpstr>
      <vt:lpstr>PowerPoint Presentation</vt:lpstr>
      <vt:lpstr>USD 259 Pre-Law Pathway</vt:lpstr>
      <vt:lpstr>Youth Court </vt:lpstr>
      <vt:lpstr>Student Roles in Youth Court </vt:lpstr>
      <vt:lpstr>The Process</vt:lpstr>
      <vt:lpstr>Preparation for a Case</vt:lpstr>
      <vt:lpstr>Preparation for a Case</vt:lpstr>
      <vt:lpstr>Consequences</vt:lpstr>
      <vt:lpstr>Consequences</vt:lpstr>
      <vt:lpstr>Community Service Component</vt:lpstr>
      <vt:lpstr>PowerPoint Presentation</vt:lpstr>
    </vt:vector>
  </TitlesOfParts>
  <Company>USD 259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Means (AMAC)</dc:creator>
  <cp:lastModifiedBy>Jim Means (AMAC)</cp:lastModifiedBy>
  <cp:revision>14</cp:revision>
  <cp:lastPrinted>2014-02-10T15:25:51Z</cp:lastPrinted>
  <dcterms:created xsi:type="dcterms:W3CDTF">2014-01-28T00:57:10Z</dcterms:created>
  <dcterms:modified xsi:type="dcterms:W3CDTF">2014-02-12T01:49:48Z</dcterms:modified>
</cp:coreProperties>
</file>