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72" r:id="rId2"/>
    <p:sldId id="273" r:id="rId3"/>
    <p:sldId id="274" r:id="rId4"/>
    <p:sldId id="260" r:id="rId5"/>
    <p:sldId id="259" r:id="rId6"/>
    <p:sldId id="294" r:id="rId7"/>
    <p:sldId id="261" r:id="rId8"/>
    <p:sldId id="307" r:id="rId9"/>
    <p:sldId id="292" r:id="rId10"/>
    <p:sldId id="263" r:id="rId11"/>
    <p:sldId id="284" r:id="rId12"/>
    <p:sldId id="290" r:id="rId13"/>
    <p:sldId id="289" r:id="rId14"/>
    <p:sldId id="288" r:id="rId15"/>
    <p:sldId id="287" r:id="rId16"/>
    <p:sldId id="305" r:id="rId17"/>
    <p:sldId id="285" r:id="rId18"/>
    <p:sldId id="291" r:id="rId19"/>
    <p:sldId id="293" r:id="rId20"/>
    <p:sldId id="264" r:id="rId21"/>
    <p:sldId id="26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69" autoAdjust="0"/>
    <p:restoredTop sz="94660"/>
  </p:normalViewPr>
  <p:slideViewPr>
    <p:cSldViewPr>
      <p:cViewPr>
        <p:scale>
          <a:sx n="70" d="100"/>
          <a:sy n="70" d="100"/>
        </p:scale>
        <p:origin x="-1056" y="-81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4C38CDD-14D4-4CCE-96F9-F995C5EBFC71}" type="datetimeFigureOut">
              <a:rPr lang="en-US" smtClean="0"/>
              <a:t>2/7/2014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175A464E-C1D8-408E-A056-030FCA401E95}"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C38CDD-14D4-4CCE-96F9-F995C5EBFC71}" type="datetimeFigureOut">
              <a:rPr lang="en-US" smtClean="0"/>
              <a:t>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5A464E-C1D8-408E-A056-030FCA401E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C38CDD-14D4-4CCE-96F9-F995C5EBFC71}" type="datetimeFigureOut">
              <a:rPr lang="en-US" smtClean="0"/>
              <a:t>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5A464E-C1D8-408E-A056-030FCA401E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C38CDD-14D4-4CCE-96F9-F995C5EBFC71}" type="datetimeFigureOut">
              <a:rPr lang="en-US" smtClean="0"/>
              <a:t>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5A464E-C1D8-408E-A056-030FCA401E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4C38CDD-14D4-4CCE-96F9-F995C5EBFC71}" type="datetimeFigureOut">
              <a:rPr lang="en-US" smtClean="0"/>
              <a:t>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5A464E-C1D8-408E-A056-030FCA401E95}"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4C38CDD-14D4-4CCE-96F9-F995C5EBFC71}" type="datetimeFigureOut">
              <a:rPr lang="en-US" smtClean="0"/>
              <a:t>2/7/2014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75A464E-C1D8-408E-A056-030FCA401E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4C38CDD-14D4-4CCE-96F9-F995C5EBFC71}" type="datetimeFigureOut">
              <a:rPr lang="en-US" smtClean="0"/>
              <a:t>2/7/2014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75A464E-C1D8-408E-A056-030FCA401E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4C38CDD-14D4-4CCE-96F9-F995C5EBFC71}" type="datetimeFigureOut">
              <a:rPr lang="en-US" smtClean="0"/>
              <a:t>2/7/2014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75A464E-C1D8-408E-A056-030FCA401E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4C38CDD-14D4-4CCE-96F9-F995C5EBFC71}" type="datetimeFigureOut">
              <a:rPr lang="en-US" smtClean="0"/>
              <a:t>2/7/2014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75A464E-C1D8-408E-A056-030FCA401E95}"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4C38CDD-14D4-4CCE-96F9-F995C5EBFC71}" type="datetimeFigureOut">
              <a:rPr lang="en-US" smtClean="0"/>
              <a:t>2/7/2014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75A464E-C1D8-408E-A056-030FCA401E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4C38CDD-14D4-4CCE-96F9-F995C5EBFC71}" type="datetimeFigureOut">
              <a:rPr lang="en-US" smtClean="0"/>
              <a:t>2/7/2014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75A464E-C1D8-408E-A056-030FCA401E95}"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4C38CDD-14D4-4CCE-96F9-F995C5EBFC71}" type="datetimeFigureOut">
              <a:rPr lang="en-US" smtClean="0"/>
              <a:t>2/7/2014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75A464E-C1D8-408E-A056-030FCA401E95}"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ctr">
              <a:buNone/>
            </a:pPr>
            <a:r>
              <a:rPr lang="en-US" sz="4400" dirty="0" smtClean="0"/>
              <a:t>Writing Your Best Perkins Grant – </a:t>
            </a:r>
          </a:p>
          <a:p>
            <a:pPr marL="0" indent="0" algn="ctr">
              <a:buNone/>
            </a:pPr>
            <a:r>
              <a:rPr lang="en-US" sz="4400" dirty="0" smtClean="0"/>
              <a:t>A Conversation on Tips and Suggestions </a:t>
            </a:r>
          </a:p>
          <a:p>
            <a:pPr marL="0" indent="0">
              <a:buNone/>
            </a:pPr>
            <a:endParaRPr lang="en-US" dirty="0"/>
          </a:p>
          <a:p>
            <a:pPr marL="0" indent="0" algn="r">
              <a:buNone/>
            </a:pPr>
            <a:endParaRPr lang="en-US" sz="1800" dirty="0" smtClean="0"/>
          </a:p>
          <a:p>
            <a:pPr marL="0" indent="0" algn="r">
              <a:buNone/>
            </a:pPr>
            <a:endParaRPr lang="en-US" sz="1800" dirty="0"/>
          </a:p>
          <a:p>
            <a:pPr marL="0" indent="0" algn="r">
              <a:buNone/>
            </a:pPr>
            <a:r>
              <a:rPr lang="en-US" sz="1800" dirty="0" smtClean="0"/>
              <a:t>Presented by Linda Affholder, Denise Griffey and Jim Means</a:t>
            </a:r>
          </a:p>
          <a:p>
            <a:pPr marL="0" indent="0" algn="r">
              <a:buNone/>
            </a:pPr>
            <a:endParaRPr lang="en-US" sz="1800" dirty="0" smtClean="0"/>
          </a:p>
          <a:p>
            <a:pPr marL="0" indent="0" algn="r">
              <a:buNone/>
            </a:pPr>
            <a:r>
              <a:rPr lang="en-US" sz="1800" dirty="0" smtClean="0"/>
              <a:t>Annual February CTE Conference</a:t>
            </a:r>
          </a:p>
          <a:p>
            <a:pPr marL="0" indent="0" algn="r">
              <a:buNone/>
            </a:pPr>
            <a:r>
              <a:rPr lang="en-US" sz="1800" dirty="0" smtClean="0"/>
              <a:t>February 12, 2014</a:t>
            </a:r>
          </a:p>
          <a:p>
            <a:pPr marL="0" indent="0" algn="r">
              <a:buNone/>
            </a:pPr>
            <a:r>
              <a:rPr lang="en-US" sz="1800" dirty="0" smtClean="0"/>
              <a:t>Manhattan, KS</a:t>
            </a:r>
            <a:endParaRPr lang="en-US" sz="1800" dirty="0"/>
          </a:p>
        </p:txBody>
      </p:sp>
    </p:spTree>
    <p:extLst>
      <p:ext uri="{BB962C8B-B14F-4D97-AF65-F5344CB8AC3E}">
        <p14:creationId xmlns:p14="http://schemas.microsoft.com/office/powerpoint/2010/main" val="2798739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Required Use 1: Strengthen skills through integration of academics and CTE </a:t>
            </a:r>
            <a:endParaRPr lang="en-US" sz="3200" dirty="0"/>
          </a:p>
        </p:txBody>
      </p:sp>
      <p:sp>
        <p:nvSpPr>
          <p:cNvPr id="3" name="Content Placeholder 2"/>
          <p:cNvSpPr>
            <a:spLocks noGrp="1"/>
          </p:cNvSpPr>
          <p:nvPr>
            <p:ph idx="1"/>
          </p:nvPr>
        </p:nvSpPr>
        <p:spPr/>
        <p:txBody>
          <a:bodyPr/>
          <a:lstStyle/>
          <a:p>
            <a:r>
              <a:rPr lang="en-US" sz="2400" dirty="0" smtClean="0"/>
              <a:t>Strengthen academic, career and technical skills of students through the integration of academic, career and technical programs.</a:t>
            </a:r>
          </a:p>
          <a:p>
            <a:r>
              <a:rPr lang="en-US" sz="2400" dirty="0" smtClean="0"/>
              <a:t>Narrative and required uses need to align</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17219105"/>
              </p:ext>
            </p:extLst>
          </p:nvPr>
        </p:nvGraphicFramePr>
        <p:xfrm>
          <a:off x="1295400" y="3505200"/>
          <a:ext cx="7543800" cy="1676399"/>
        </p:xfrm>
        <a:graphic>
          <a:graphicData uri="http://schemas.openxmlformats.org/drawingml/2006/table">
            <a:tbl>
              <a:tblPr firstRow="1" firstCol="1" bandRow="1"/>
              <a:tblGrid>
                <a:gridCol w="271609"/>
                <a:gridCol w="1542394"/>
                <a:gridCol w="1669051"/>
                <a:gridCol w="1583206"/>
                <a:gridCol w="1419959"/>
                <a:gridCol w="1057581"/>
              </a:tblGrid>
              <a:tr h="1047749">
                <a:tc gridSpan="2">
                  <a:txBody>
                    <a:bodyPr/>
                    <a:lstStyle/>
                    <a:p>
                      <a:pPr marL="0" marR="0">
                        <a:spcBef>
                          <a:spcPts val="0"/>
                        </a:spcBef>
                        <a:spcAft>
                          <a:spcPts val="0"/>
                        </a:spcAft>
                      </a:pPr>
                      <a:r>
                        <a:rPr lang="en-US" sz="1000" b="1" dirty="0">
                          <a:effectLst/>
                          <a:latin typeface="Tahoma"/>
                          <a:ea typeface="Times New Roman"/>
                          <a:cs typeface="Times New Roman"/>
                        </a:rPr>
                        <a:t>Performance</a:t>
                      </a:r>
                      <a:endParaRPr lang="en-US" sz="1000" dirty="0">
                        <a:effectLst/>
                        <a:latin typeface="Arial"/>
                        <a:ea typeface="Times New Roman"/>
                        <a:cs typeface="Times New Roman"/>
                      </a:endParaRPr>
                    </a:p>
                    <a:p>
                      <a:pPr marL="0" marR="0">
                        <a:spcBef>
                          <a:spcPts val="0"/>
                        </a:spcBef>
                        <a:spcAft>
                          <a:spcPts val="0"/>
                        </a:spcAft>
                      </a:pPr>
                      <a:r>
                        <a:rPr lang="en-US" sz="1000" b="1" dirty="0">
                          <a:effectLst/>
                          <a:latin typeface="Tahoma"/>
                          <a:ea typeface="Times New Roman"/>
                          <a:cs typeface="Times New Roman"/>
                        </a:rPr>
                        <a:t>(Intended Outcomes)</a:t>
                      </a:r>
                      <a:endParaRPr lang="en-US" sz="1000" dirty="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a:txBody>
                    <a:bodyPr/>
                    <a:lstStyle/>
                    <a:p>
                      <a:pPr marL="0" marR="0">
                        <a:spcBef>
                          <a:spcPts val="0"/>
                        </a:spcBef>
                        <a:spcAft>
                          <a:spcPts val="0"/>
                        </a:spcAft>
                      </a:pPr>
                      <a:r>
                        <a:rPr lang="en-US" sz="1000" b="1" dirty="0">
                          <a:effectLst/>
                          <a:latin typeface="Tahoma"/>
                          <a:ea typeface="Times New Roman"/>
                          <a:cs typeface="Times New Roman"/>
                        </a:rPr>
                        <a:t>Programmatic</a:t>
                      </a:r>
                      <a:endParaRPr lang="en-US" sz="1000" dirty="0">
                        <a:effectLst/>
                        <a:latin typeface="Arial"/>
                        <a:ea typeface="Times New Roman"/>
                        <a:cs typeface="Times New Roman"/>
                      </a:endParaRPr>
                    </a:p>
                    <a:p>
                      <a:pPr marL="0" marR="0">
                        <a:spcBef>
                          <a:spcPts val="0"/>
                        </a:spcBef>
                        <a:spcAft>
                          <a:spcPts val="0"/>
                        </a:spcAft>
                      </a:pPr>
                      <a:r>
                        <a:rPr lang="en-US" sz="1000" b="1" dirty="0">
                          <a:effectLst/>
                          <a:latin typeface="Tahoma"/>
                          <a:ea typeface="Times New Roman"/>
                          <a:cs typeface="Times New Roman"/>
                        </a:rPr>
                        <a:t>(Activities and/or Strategies to Meet Intended Outcomes)</a:t>
                      </a:r>
                      <a:endParaRPr lang="en-US" sz="1000" dirty="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1000" b="1" dirty="0">
                          <a:effectLst/>
                          <a:latin typeface="Tahoma"/>
                          <a:ea typeface="Times New Roman"/>
                          <a:cs typeface="Times New Roman"/>
                        </a:rPr>
                        <a:t>Data and/or Deliverables Used to Measure Success</a:t>
                      </a:r>
                      <a:endParaRPr lang="en-US" sz="1000" dirty="0">
                        <a:effectLst/>
                        <a:latin typeface="Arial"/>
                        <a:ea typeface="Times New Roman"/>
                        <a:cs typeface="Times New Roman"/>
                      </a:endParaRPr>
                    </a:p>
                    <a:p>
                      <a:pPr marL="0" marR="0">
                        <a:spcBef>
                          <a:spcPts val="0"/>
                        </a:spcBef>
                        <a:spcAft>
                          <a:spcPts val="0"/>
                        </a:spcAft>
                      </a:pPr>
                      <a:r>
                        <a:rPr lang="en-US" sz="1000" b="1" dirty="0">
                          <a:effectLst/>
                          <a:latin typeface="Tahoma"/>
                          <a:ea typeface="Times New Roman"/>
                          <a:cs typeface="Times New Roman"/>
                        </a:rPr>
                        <a:t> </a:t>
                      </a:r>
                      <a:endParaRPr lang="en-US" sz="1000" dirty="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1000" b="1">
                          <a:effectLst/>
                          <a:latin typeface="Tahoma"/>
                          <a:ea typeface="Times New Roman"/>
                          <a:cs typeface="Times New Roman"/>
                        </a:rPr>
                        <a:t>Goal/Indicator</a:t>
                      </a:r>
                      <a:endParaRPr lang="en-US" sz="10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1000" b="1">
                          <a:effectLst/>
                          <a:latin typeface="Tahoma"/>
                          <a:ea typeface="Times New Roman"/>
                          <a:cs typeface="Times New Roman"/>
                        </a:rPr>
                        <a:t>Core Indicator(s) of Performance</a:t>
                      </a:r>
                      <a:endParaRPr lang="en-US" sz="10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09550">
                <a:tc>
                  <a:txBody>
                    <a:bodyPr/>
                    <a:lstStyle/>
                    <a:p>
                      <a:pPr marL="0" marR="0">
                        <a:spcBef>
                          <a:spcPts val="0"/>
                        </a:spcBef>
                        <a:spcAft>
                          <a:spcPts val="0"/>
                        </a:spcAft>
                      </a:pPr>
                      <a:r>
                        <a:rPr lang="en-US" sz="1000">
                          <a:effectLst/>
                          <a:latin typeface="Tahoma"/>
                          <a:ea typeface="Times New Roman"/>
                          <a:cs typeface="Times New Roman"/>
                        </a:rPr>
                        <a:t>1.</a:t>
                      </a:r>
                      <a:endParaRPr lang="en-US" sz="10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ahoma"/>
                          <a:ea typeface="Times New Roman"/>
                          <a:cs typeface="Times New Roman"/>
                        </a:rPr>
                        <a:t>   </a:t>
                      </a:r>
                      <a:endParaRPr lang="en-US" sz="10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ahoma"/>
                          <a:ea typeface="Times New Roman"/>
                          <a:cs typeface="Times New Roman"/>
                        </a:rPr>
                        <a:t>   </a:t>
                      </a:r>
                      <a:endParaRPr lang="en-US" sz="10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ahoma"/>
                          <a:ea typeface="Times New Roman"/>
                          <a:cs typeface="Times New Roman"/>
                        </a:rPr>
                        <a:t>   </a:t>
                      </a:r>
                      <a:endParaRPr lang="en-US" sz="10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ahoma"/>
                          <a:ea typeface="Times New Roman"/>
                          <a:cs typeface="Times New Roman"/>
                        </a:rPr>
                        <a:t>   </a:t>
                      </a:r>
                      <a:endParaRPr lang="en-US" sz="10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ahoma"/>
                          <a:ea typeface="Times New Roman"/>
                          <a:cs typeface="Times New Roman"/>
                        </a:rPr>
                        <a:t>   </a:t>
                      </a:r>
                      <a:endParaRPr lang="en-US" sz="10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marL="0" marR="0">
                        <a:spcBef>
                          <a:spcPts val="0"/>
                        </a:spcBef>
                        <a:spcAft>
                          <a:spcPts val="0"/>
                        </a:spcAft>
                      </a:pPr>
                      <a:r>
                        <a:rPr lang="en-US" sz="1000">
                          <a:effectLst/>
                          <a:latin typeface="Tahoma"/>
                          <a:ea typeface="Times New Roman"/>
                          <a:cs typeface="Times New Roman"/>
                        </a:rPr>
                        <a:t>2.</a:t>
                      </a:r>
                      <a:endParaRPr lang="en-US" sz="10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ahoma"/>
                          <a:ea typeface="Times New Roman"/>
                          <a:cs typeface="Times New Roman"/>
                        </a:rPr>
                        <a:t>   </a:t>
                      </a:r>
                      <a:endParaRPr lang="en-US" sz="10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ahoma"/>
                          <a:ea typeface="Times New Roman"/>
                          <a:cs typeface="Times New Roman"/>
                        </a:rPr>
                        <a:t>   </a:t>
                      </a:r>
                      <a:endParaRPr lang="en-US" sz="10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ahoma"/>
                          <a:ea typeface="Times New Roman"/>
                          <a:cs typeface="Times New Roman"/>
                        </a:rPr>
                        <a:t>   </a:t>
                      </a:r>
                      <a:endParaRPr lang="en-US" sz="10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ahoma"/>
                          <a:ea typeface="Times New Roman"/>
                          <a:cs typeface="Times New Roman"/>
                        </a:rPr>
                        <a:t>   </a:t>
                      </a:r>
                      <a:endParaRPr lang="en-US" sz="10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ahoma"/>
                          <a:ea typeface="Times New Roman"/>
                          <a:cs typeface="Times New Roman"/>
                        </a:rPr>
                        <a:t>   </a:t>
                      </a:r>
                      <a:endParaRPr lang="en-US" sz="10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marL="0" marR="0">
                        <a:spcBef>
                          <a:spcPts val="0"/>
                        </a:spcBef>
                        <a:spcAft>
                          <a:spcPts val="0"/>
                        </a:spcAft>
                      </a:pPr>
                      <a:r>
                        <a:rPr lang="en-US" sz="1000" dirty="0">
                          <a:effectLst/>
                          <a:latin typeface="Tahoma"/>
                          <a:ea typeface="Times New Roman"/>
                          <a:cs typeface="Times New Roman"/>
                        </a:rPr>
                        <a:t>3.</a:t>
                      </a:r>
                      <a:endParaRPr lang="en-US" sz="1000" dirty="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ahoma"/>
                          <a:ea typeface="Times New Roman"/>
                          <a:cs typeface="Times New Roman"/>
                        </a:rPr>
                        <a:t>   </a:t>
                      </a:r>
                      <a:endParaRPr lang="en-US" sz="10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ahoma"/>
                          <a:ea typeface="Times New Roman"/>
                          <a:cs typeface="Times New Roman"/>
                        </a:rPr>
                        <a:t>   </a:t>
                      </a:r>
                      <a:endParaRPr lang="en-US" sz="1000" dirty="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ahoma"/>
                          <a:ea typeface="Times New Roman"/>
                          <a:cs typeface="Times New Roman"/>
                        </a:rPr>
                        <a:t>   </a:t>
                      </a:r>
                      <a:endParaRPr lang="en-US" sz="10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ahoma"/>
                          <a:ea typeface="Times New Roman"/>
                          <a:cs typeface="Times New Roman"/>
                        </a:rPr>
                        <a:t>   </a:t>
                      </a:r>
                      <a:endParaRPr lang="en-US" sz="10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ahoma"/>
                          <a:ea typeface="Times New Roman"/>
                          <a:cs typeface="Times New Roman"/>
                        </a:rPr>
                        <a:t>   </a:t>
                      </a:r>
                      <a:endParaRPr lang="en-US" sz="1000" dirty="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996896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Required Use 2: Postsecondary Linkages</a:t>
            </a:r>
            <a:endParaRPr lang="en-US" sz="3600" dirty="0"/>
          </a:p>
        </p:txBody>
      </p:sp>
      <p:sp>
        <p:nvSpPr>
          <p:cNvPr id="3" name="Content Placeholder 2"/>
          <p:cNvSpPr>
            <a:spLocks noGrp="1"/>
          </p:cNvSpPr>
          <p:nvPr>
            <p:ph idx="1"/>
          </p:nvPr>
        </p:nvSpPr>
        <p:spPr/>
        <p:txBody>
          <a:bodyPr>
            <a:normAutofit/>
          </a:bodyPr>
          <a:lstStyle/>
          <a:p>
            <a:r>
              <a:rPr lang="en-US" sz="2400" dirty="0" smtClean="0"/>
              <a:t>Link secondary and postsecondary education.  Links can be achieved through at least one program of study, transition curriculums, articulation agreements, and joint professional development activities.</a:t>
            </a:r>
            <a:endParaRPr lang="en-US" sz="2400" dirty="0"/>
          </a:p>
        </p:txBody>
      </p:sp>
    </p:spTree>
    <p:extLst>
      <p:ext uri="{BB962C8B-B14F-4D97-AF65-F5344CB8AC3E}">
        <p14:creationId xmlns:p14="http://schemas.microsoft.com/office/powerpoint/2010/main" val="2344507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Required Use 3: All aspects of an </a:t>
            </a:r>
            <a:r>
              <a:rPr lang="en-US" sz="3600" dirty="0"/>
              <a:t>i</a:t>
            </a:r>
            <a:r>
              <a:rPr lang="en-US" sz="3600" dirty="0" smtClean="0"/>
              <a:t>ndustry </a:t>
            </a:r>
            <a:endParaRPr lang="en-US" sz="3600" dirty="0"/>
          </a:p>
        </p:txBody>
      </p:sp>
      <p:sp>
        <p:nvSpPr>
          <p:cNvPr id="3" name="Content Placeholder 2"/>
          <p:cNvSpPr>
            <a:spLocks noGrp="1"/>
          </p:cNvSpPr>
          <p:nvPr>
            <p:ph idx="1"/>
          </p:nvPr>
        </p:nvSpPr>
        <p:spPr/>
        <p:txBody>
          <a:bodyPr>
            <a:normAutofit/>
          </a:bodyPr>
          <a:lstStyle/>
          <a:p>
            <a:r>
              <a:rPr lang="en-US" sz="2400" dirty="0" smtClean="0"/>
              <a:t>Provide programs that address all aspects of an industry, meaning that the student must have strong experience (work-based learning) and a comprehensive understanding of the industry s/he is preparing to enter.</a:t>
            </a:r>
            <a:endParaRPr lang="en-US" sz="2400" dirty="0"/>
          </a:p>
        </p:txBody>
      </p:sp>
    </p:spTree>
    <p:extLst>
      <p:ext uri="{BB962C8B-B14F-4D97-AF65-F5344CB8AC3E}">
        <p14:creationId xmlns:p14="http://schemas.microsoft.com/office/powerpoint/2010/main" val="844460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Required Use 4: Develop, improve and expand the use of technology </a:t>
            </a:r>
            <a:endParaRPr lang="en-US" sz="3200" dirty="0"/>
          </a:p>
        </p:txBody>
      </p:sp>
      <p:sp>
        <p:nvSpPr>
          <p:cNvPr id="3" name="Content Placeholder 2"/>
          <p:cNvSpPr>
            <a:spLocks noGrp="1"/>
          </p:cNvSpPr>
          <p:nvPr>
            <p:ph idx="1"/>
          </p:nvPr>
        </p:nvSpPr>
        <p:spPr/>
        <p:txBody>
          <a:bodyPr>
            <a:normAutofit/>
          </a:bodyPr>
          <a:lstStyle/>
          <a:p>
            <a:r>
              <a:rPr lang="en-US" sz="2400" dirty="0" smtClean="0"/>
              <a:t>Develop, improve, and expand the use of technology, which may include professional development, providing students with the ability to enter high technology and telecommunications careers and encouraging students to work with high technology industries offering externships and mentoring programs.</a:t>
            </a:r>
            <a:endParaRPr lang="en-US" sz="2400" dirty="0"/>
          </a:p>
        </p:txBody>
      </p:sp>
    </p:spTree>
    <p:extLst>
      <p:ext uri="{BB962C8B-B14F-4D97-AF65-F5344CB8AC3E}">
        <p14:creationId xmlns:p14="http://schemas.microsoft.com/office/powerpoint/2010/main" val="16265682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Required Use 5: Sustainable PD</a:t>
            </a:r>
            <a:endParaRPr lang="en-US" sz="3600" dirty="0"/>
          </a:p>
        </p:txBody>
      </p:sp>
      <p:sp>
        <p:nvSpPr>
          <p:cNvPr id="3" name="Content Placeholder 2"/>
          <p:cNvSpPr>
            <a:spLocks noGrp="1"/>
          </p:cNvSpPr>
          <p:nvPr>
            <p:ph idx="1"/>
          </p:nvPr>
        </p:nvSpPr>
        <p:spPr/>
        <p:txBody>
          <a:bodyPr>
            <a:normAutofit/>
          </a:bodyPr>
          <a:lstStyle/>
          <a:p>
            <a:r>
              <a:rPr lang="en-US" sz="2400" dirty="0" smtClean="0"/>
              <a:t>Provide sustainable professional development for teachers, administrators and counselors, including in-service and pre-service training and practices to involve parents and the community. </a:t>
            </a:r>
            <a:endParaRPr lang="en-US" sz="2400" dirty="0"/>
          </a:p>
        </p:txBody>
      </p:sp>
    </p:spTree>
    <p:extLst>
      <p:ext uri="{BB962C8B-B14F-4D97-AF65-F5344CB8AC3E}">
        <p14:creationId xmlns:p14="http://schemas.microsoft.com/office/powerpoint/2010/main" val="2461368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Required Use 6: Evaluate programs serving all students </a:t>
            </a:r>
            <a:endParaRPr lang="en-US" sz="3600" dirty="0"/>
          </a:p>
        </p:txBody>
      </p:sp>
      <p:sp>
        <p:nvSpPr>
          <p:cNvPr id="3" name="Content Placeholder 2"/>
          <p:cNvSpPr>
            <a:spLocks noGrp="1"/>
          </p:cNvSpPr>
          <p:nvPr>
            <p:ph idx="1"/>
          </p:nvPr>
        </p:nvSpPr>
        <p:spPr/>
        <p:txBody>
          <a:bodyPr>
            <a:normAutofit/>
          </a:bodyPr>
          <a:lstStyle/>
          <a:p>
            <a:r>
              <a:rPr lang="en-US" sz="2400" dirty="0" smtClean="0"/>
              <a:t>Evaluate programs serving all students and assess how special populations are being served.</a:t>
            </a:r>
            <a:endParaRPr lang="en-US" sz="2400" dirty="0"/>
          </a:p>
        </p:txBody>
      </p:sp>
    </p:spTree>
    <p:extLst>
      <p:ext uri="{BB962C8B-B14F-4D97-AF65-F5344CB8AC3E}">
        <p14:creationId xmlns:p14="http://schemas.microsoft.com/office/powerpoint/2010/main" val="17591186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Required Use 7: Improve, expand and modernize programs, including technology </a:t>
            </a:r>
            <a:endParaRPr lang="en-US" sz="3200" dirty="0"/>
          </a:p>
        </p:txBody>
      </p:sp>
      <p:sp>
        <p:nvSpPr>
          <p:cNvPr id="3" name="Content Placeholder 2"/>
          <p:cNvSpPr>
            <a:spLocks noGrp="1"/>
          </p:cNvSpPr>
          <p:nvPr>
            <p:ph idx="1"/>
          </p:nvPr>
        </p:nvSpPr>
        <p:spPr/>
        <p:txBody>
          <a:bodyPr>
            <a:normAutofit/>
          </a:bodyPr>
          <a:lstStyle/>
          <a:p>
            <a:r>
              <a:rPr lang="en-US" sz="2400" dirty="0" smtClean="0"/>
              <a:t>Initiate, improve, expand and modernize programs, including relevant technology.  In order to meet the needs of business and industry, and the community, programs must continually be developed and upgraded.</a:t>
            </a:r>
            <a:endParaRPr lang="en-US" sz="2400" dirty="0"/>
          </a:p>
        </p:txBody>
      </p:sp>
    </p:spTree>
    <p:extLst>
      <p:ext uri="{BB962C8B-B14F-4D97-AF65-F5344CB8AC3E}">
        <p14:creationId xmlns:p14="http://schemas.microsoft.com/office/powerpoint/2010/main" val="31820736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Required Use 8: Provide services of sufficient size, scope and quality</a:t>
            </a:r>
            <a:endParaRPr lang="en-US" sz="3600" dirty="0"/>
          </a:p>
        </p:txBody>
      </p:sp>
      <p:sp>
        <p:nvSpPr>
          <p:cNvPr id="3" name="Content Placeholder 2"/>
          <p:cNvSpPr>
            <a:spLocks noGrp="1"/>
          </p:cNvSpPr>
          <p:nvPr>
            <p:ph idx="1"/>
          </p:nvPr>
        </p:nvSpPr>
        <p:spPr/>
        <p:txBody>
          <a:bodyPr>
            <a:normAutofit/>
          </a:bodyPr>
          <a:lstStyle/>
          <a:p>
            <a:r>
              <a:rPr lang="en-US" sz="2400" dirty="0" smtClean="0"/>
              <a:t>Provide services of sufficient size, scope and quality. This is encouraged to assure the student receives the attention, knowledge and experience necessary to successfully transition from the classroom to the world of work or additional education and training.</a:t>
            </a:r>
            <a:endParaRPr lang="en-US" sz="2400" dirty="0"/>
          </a:p>
        </p:txBody>
      </p:sp>
    </p:spTree>
    <p:extLst>
      <p:ext uri="{BB962C8B-B14F-4D97-AF65-F5344CB8AC3E}">
        <p14:creationId xmlns:p14="http://schemas.microsoft.com/office/powerpoint/2010/main" val="9761352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Required Use 9: Preparing special population students for high wage, high skill and high demand occupations</a:t>
            </a:r>
            <a:endParaRPr lang="en-US" sz="2800" dirty="0"/>
          </a:p>
        </p:txBody>
      </p:sp>
      <p:sp>
        <p:nvSpPr>
          <p:cNvPr id="3" name="Content Placeholder 2"/>
          <p:cNvSpPr>
            <a:spLocks noGrp="1"/>
          </p:cNvSpPr>
          <p:nvPr>
            <p:ph idx="1"/>
          </p:nvPr>
        </p:nvSpPr>
        <p:spPr/>
        <p:txBody>
          <a:bodyPr>
            <a:normAutofit/>
          </a:bodyPr>
          <a:lstStyle/>
          <a:p>
            <a:r>
              <a:rPr lang="en-US" sz="2400" dirty="0" smtClean="0"/>
              <a:t>Provide activities to prepare special population students for high-skills, high-wage or high-demand occupations.</a:t>
            </a:r>
            <a:endParaRPr lang="en-US" sz="2400" dirty="0"/>
          </a:p>
        </p:txBody>
      </p:sp>
    </p:spTree>
    <p:extLst>
      <p:ext uri="{BB962C8B-B14F-4D97-AF65-F5344CB8AC3E}">
        <p14:creationId xmlns:p14="http://schemas.microsoft.com/office/powerpoint/2010/main" val="1319224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Permissive Uses of Funds</a:t>
            </a:r>
            <a:endParaRPr lang="en-US" sz="3600" dirty="0"/>
          </a:p>
        </p:txBody>
      </p:sp>
      <p:sp>
        <p:nvSpPr>
          <p:cNvPr id="3" name="Content Placeholder 2"/>
          <p:cNvSpPr>
            <a:spLocks noGrp="1"/>
          </p:cNvSpPr>
          <p:nvPr>
            <p:ph idx="1"/>
          </p:nvPr>
        </p:nvSpPr>
        <p:spPr/>
        <p:txBody>
          <a:bodyPr>
            <a:normAutofit/>
          </a:bodyPr>
          <a:lstStyle/>
          <a:p>
            <a:r>
              <a:rPr lang="en-US" sz="2400" dirty="0" smtClean="0"/>
              <a:t>If all nine of the required uses of funds have been met, funding may be requested to support the permissive uses of funds.  The request for funding must be used to enhance, expand or improve a program/cluster/pathway to </a:t>
            </a:r>
            <a:r>
              <a:rPr lang="en-US" sz="2400" smtClean="0"/>
              <a:t>be considered.</a:t>
            </a:r>
            <a:endParaRPr lang="en-US" sz="2400" dirty="0"/>
          </a:p>
        </p:txBody>
      </p:sp>
    </p:spTree>
    <p:extLst>
      <p:ext uri="{BB962C8B-B14F-4D97-AF65-F5344CB8AC3E}">
        <p14:creationId xmlns:p14="http://schemas.microsoft.com/office/powerpoint/2010/main" val="33117924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Goals</a:t>
            </a:r>
            <a:endParaRPr lang="en-US" dirty="0"/>
          </a:p>
        </p:txBody>
      </p:sp>
      <p:sp>
        <p:nvSpPr>
          <p:cNvPr id="3" name="Content Placeholder 2"/>
          <p:cNvSpPr>
            <a:spLocks noGrp="1"/>
          </p:cNvSpPr>
          <p:nvPr>
            <p:ph idx="1"/>
          </p:nvPr>
        </p:nvSpPr>
        <p:spPr/>
        <p:txBody>
          <a:bodyPr/>
          <a:lstStyle/>
          <a:p>
            <a:r>
              <a:rPr lang="en-US" dirty="0" smtClean="0"/>
              <a:t>Identify some best practices pulled from sample Perkins grants</a:t>
            </a:r>
          </a:p>
          <a:p>
            <a:r>
              <a:rPr lang="en-US" dirty="0" smtClean="0"/>
              <a:t>Capture additional best practices, suggestions and tips that can be helpful in writing your next Perkins grant</a:t>
            </a:r>
          </a:p>
        </p:txBody>
      </p:sp>
    </p:spTree>
    <p:extLst>
      <p:ext uri="{BB962C8B-B14F-4D97-AF65-F5344CB8AC3E}">
        <p14:creationId xmlns:p14="http://schemas.microsoft.com/office/powerpoint/2010/main" val="17696047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and Finances</a:t>
            </a:r>
            <a:endParaRPr lang="en-US" dirty="0"/>
          </a:p>
        </p:txBody>
      </p:sp>
      <p:sp>
        <p:nvSpPr>
          <p:cNvPr id="3" name="Content Placeholder 2"/>
          <p:cNvSpPr>
            <a:spLocks noGrp="1"/>
          </p:cNvSpPr>
          <p:nvPr>
            <p:ph idx="1"/>
          </p:nvPr>
        </p:nvSpPr>
        <p:spPr/>
        <p:txBody>
          <a:bodyPr/>
          <a:lstStyle/>
          <a:p>
            <a:r>
              <a:rPr lang="en-US" dirty="0" smtClean="0"/>
              <a:t>Get it to balance!</a:t>
            </a:r>
          </a:p>
          <a:p>
            <a:r>
              <a:rPr lang="en-US" dirty="0" smtClean="0"/>
              <a:t>Amounts and subtotals need to match between the overall budget sheet and the individual required uses sub-budgets</a:t>
            </a:r>
          </a:p>
          <a:p>
            <a:pPr marL="0" indent="0">
              <a:buNone/>
            </a:pPr>
            <a:endParaRPr lang="en-US" dirty="0"/>
          </a:p>
        </p:txBody>
      </p:sp>
    </p:spTree>
    <p:extLst>
      <p:ext uri="{BB962C8B-B14F-4D97-AF65-F5344CB8AC3E}">
        <p14:creationId xmlns:p14="http://schemas.microsoft.com/office/powerpoint/2010/main" val="20803516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Approval</a:t>
            </a:r>
            <a:endParaRPr lang="en-US" dirty="0"/>
          </a:p>
        </p:txBody>
      </p:sp>
      <p:sp>
        <p:nvSpPr>
          <p:cNvPr id="3" name="Content Placeholder 2"/>
          <p:cNvSpPr>
            <a:spLocks noGrp="1"/>
          </p:cNvSpPr>
          <p:nvPr>
            <p:ph idx="1"/>
          </p:nvPr>
        </p:nvSpPr>
        <p:spPr/>
        <p:txBody>
          <a:bodyPr/>
          <a:lstStyle/>
          <a:p>
            <a:r>
              <a:rPr lang="en-US" dirty="0" smtClean="0"/>
              <a:t>Number of Meetings/consultations</a:t>
            </a:r>
          </a:p>
          <a:p>
            <a:r>
              <a:rPr lang="en-US" dirty="0" smtClean="0"/>
              <a:t>Minutes to Reflect Approval</a:t>
            </a:r>
          </a:p>
          <a:p>
            <a:r>
              <a:rPr lang="en-US" dirty="0" smtClean="0"/>
              <a:t>Include list of constituent/advisory groups</a:t>
            </a:r>
            <a:endParaRPr lang="en-US" dirty="0"/>
          </a:p>
        </p:txBody>
      </p:sp>
    </p:spTree>
    <p:extLst>
      <p:ext uri="{BB962C8B-B14F-4D97-AF65-F5344CB8AC3E}">
        <p14:creationId xmlns:p14="http://schemas.microsoft.com/office/powerpoint/2010/main" val="931763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Narrative</a:t>
            </a:r>
            <a:endParaRPr lang="en-US" dirty="0"/>
          </a:p>
        </p:txBody>
      </p:sp>
      <p:sp>
        <p:nvSpPr>
          <p:cNvPr id="3" name="Content Placeholder 2"/>
          <p:cNvSpPr>
            <a:spLocks noGrp="1"/>
          </p:cNvSpPr>
          <p:nvPr>
            <p:ph idx="1"/>
          </p:nvPr>
        </p:nvSpPr>
        <p:spPr/>
        <p:txBody>
          <a:bodyPr>
            <a:normAutofit lnSpcReduction="10000"/>
          </a:bodyPr>
          <a:lstStyle/>
          <a:p>
            <a:r>
              <a:rPr lang="en-US" dirty="0" smtClean="0"/>
              <a:t>Look beyond your CTE activities to an overview of district initiatives</a:t>
            </a:r>
          </a:p>
          <a:p>
            <a:r>
              <a:rPr lang="en-US" dirty="0" smtClean="0"/>
              <a:t>Data, data, data</a:t>
            </a:r>
          </a:p>
          <a:p>
            <a:r>
              <a:rPr lang="en-US" dirty="0" smtClean="0">
                <a:solidFill>
                  <a:srgbClr val="FF0000"/>
                </a:solidFill>
              </a:rPr>
              <a:t>Timeline should reflect current and future actions</a:t>
            </a:r>
          </a:p>
          <a:p>
            <a:r>
              <a:rPr lang="en-US" dirty="0" smtClean="0"/>
              <a:t>Look for opportunities to mention your business/industry partnerships, postsecondary partnerships, advisory committee input, academic and technical skills integration</a:t>
            </a:r>
            <a:endParaRPr lang="en-US" dirty="0"/>
          </a:p>
        </p:txBody>
      </p:sp>
    </p:spTree>
    <p:extLst>
      <p:ext uri="{BB962C8B-B14F-4D97-AF65-F5344CB8AC3E}">
        <p14:creationId xmlns:p14="http://schemas.microsoft.com/office/powerpoint/2010/main" val="4287745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the Perkins indicators really measure?</a:t>
            </a:r>
            <a:endParaRPr lang="en-US" dirty="0"/>
          </a:p>
        </p:txBody>
      </p:sp>
      <p:sp>
        <p:nvSpPr>
          <p:cNvPr id="3" name="Content Placeholder 2"/>
          <p:cNvSpPr>
            <a:spLocks noGrp="1"/>
          </p:cNvSpPr>
          <p:nvPr>
            <p:ph idx="1"/>
          </p:nvPr>
        </p:nvSpPr>
        <p:spPr/>
        <p:txBody>
          <a:bodyPr>
            <a:normAutofit lnSpcReduction="10000"/>
          </a:bodyPr>
          <a:lstStyle/>
          <a:p>
            <a:r>
              <a:rPr lang="en-US" dirty="0" smtClean="0"/>
              <a:t>1S1 Academic </a:t>
            </a:r>
            <a:r>
              <a:rPr lang="en-US" dirty="0"/>
              <a:t>Attainment in Reading/ Language </a:t>
            </a:r>
            <a:r>
              <a:rPr lang="en-US" dirty="0" smtClean="0"/>
              <a:t>Arts</a:t>
            </a:r>
          </a:p>
          <a:p>
            <a:r>
              <a:rPr lang="en-US" dirty="0"/>
              <a:t>1S2 </a:t>
            </a:r>
            <a:r>
              <a:rPr lang="en-US" dirty="0" smtClean="0"/>
              <a:t>Academic </a:t>
            </a:r>
            <a:r>
              <a:rPr lang="en-US" dirty="0"/>
              <a:t>Attainment in </a:t>
            </a:r>
            <a:r>
              <a:rPr lang="en-US" dirty="0" smtClean="0"/>
              <a:t>Mathematics</a:t>
            </a:r>
          </a:p>
          <a:p>
            <a:r>
              <a:rPr lang="en-US" dirty="0"/>
              <a:t>2S1 </a:t>
            </a:r>
            <a:r>
              <a:rPr lang="en-US" dirty="0" smtClean="0"/>
              <a:t>Technical </a:t>
            </a:r>
            <a:r>
              <a:rPr lang="en-US" dirty="0"/>
              <a:t>Skill </a:t>
            </a:r>
            <a:r>
              <a:rPr lang="en-US" dirty="0" smtClean="0"/>
              <a:t>Attainment</a:t>
            </a:r>
          </a:p>
          <a:p>
            <a:r>
              <a:rPr lang="en-US" dirty="0"/>
              <a:t>3S1 </a:t>
            </a:r>
            <a:r>
              <a:rPr lang="en-US" dirty="0" smtClean="0"/>
              <a:t>School Completion</a:t>
            </a:r>
          </a:p>
          <a:p>
            <a:r>
              <a:rPr lang="en-US" dirty="0"/>
              <a:t>4S1 </a:t>
            </a:r>
            <a:r>
              <a:rPr lang="en-US" dirty="0" smtClean="0"/>
              <a:t>Student </a:t>
            </a:r>
            <a:r>
              <a:rPr lang="en-US" dirty="0"/>
              <a:t>Graduation </a:t>
            </a:r>
            <a:r>
              <a:rPr lang="en-US" dirty="0" smtClean="0"/>
              <a:t>Rates</a:t>
            </a:r>
          </a:p>
          <a:p>
            <a:r>
              <a:rPr lang="en-US" dirty="0"/>
              <a:t>5S1 </a:t>
            </a:r>
            <a:r>
              <a:rPr lang="en-US" dirty="0" smtClean="0"/>
              <a:t>Placement</a:t>
            </a:r>
          </a:p>
          <a:p>
            <a:r>
              <a:rPr lang="en-US" dirty="0"/>
              <a:t>6S1 </a:t>
            </a:r>
            <a:r>
              <a:rPr lang="en-US" dirty="0" smtClean="0"/>
              <a:t>Nontraditional Participation</a:t>
            </a:r>
          </a:p>
          <a:p>
            <a:r>
              <a:rPr lang="en-US" dirty="0"/>
              <a:t>6S2 </a:t>
            </a:r>
            <a:r>
              <a:rPr lang="en-US" dirty="0" smtClean="0"/>
              <a:t>Nontraditional </a:t>
            </a:r>
            <a:r>
              <a:rPr lang="en-US" dirty="0"/>
              <a:t>Completion</a:t>
            </a:r>
            <a:endParaRPr lang="en-US" dirty="0" smtClean="0"/>
          </a:p>
          <a:p>
            <a:endParaRPr lang="en-US" dirty="0"/>
          </a:p>
        </p:txBody>
      </p:sp>
    </p:spTree>
    <p:extLst>
      <p:ext uri="{BB962C8B-B14F-4D97-AF65-F5344CB8AC3E}">
        <p14:creationId xmlns:p14="http://schemas.microsoft.com/office/powerpoint/2010/main" val="396948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Action Plans for Improvement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23679649"/>
              </p:ext>
            </p:extLst>
          </p:nvPr>
        </p:nvGraphicFramePr>
        <p:xfrm>
          <a:off x="1219202" y="1447800"/>
          <a:ext cx="6781798" cy="4724401"/>
        </p:xfrm>
        <a:graphic>
          <a:graphicData uri="http://schemas.openxmlformats.org/drawingml/2006/table">
            <a:tbl>
              <a:tblPr/>
              <a:tblGrid>
                <a:gridCol w="4015597"/>
                <a:gridCol w="1958949"/>
                <a:gridCol w="807252"/>
              </a:tblGrid>
              <a:tr h="603996">
                <a:tc gridSpan="3">
                  <a:txBody>
                    <a:bodyPr/>
                    <a:lstStyle/>
                    <a:p>
                      <a:pPr marL="0" marR="0">
                        <a:spcBef>
                          <a:spcPts val="0"/>
                        </a:spcBef>
                        <a:spcAft>
                          <a:spcPts val="0"/>
                        </a:spcAft>
                      </a:pPr>
                      <a:r>
                        <a:rPr lang="en-US" sz="800" b="1" dirty="0">
                          <a:effectLst/>
                          <a:latin typeface="Tahoma"/>
                          <a:ea typeface="Times New Roman"/>
                          <a:cs typeface="Times New Roman"/>
                        </a:rPr>
                        <a:t>All performance measures for the district were met in FY 2013?                       __</a:t>
                      </a:r>
                      <a:r>
                        <a:rPr lang="en-US" sz="800" dirty="0">
                          <a:effectLst/>
                          <a:latin typeface="Tahoma"/>
                          <a:ea typeface="Times New Roman"/>
                          <a:cs typeface="Times New Roman"/>
                        </a:rPr>
                        <a:t>   </a:t>
                      </a:r>
                      <a:r>
                        <a:rPr lang="en-US" sz="800" b="1" dirty="0">
                          <a:effectLst/>
                          <a:latin typeface="Tahoma"/>
                          <a:ea typeface="Times New Roman"/>
                          <a:cs typeface="Times New Roman"/>
                        </a:rPr>
                        <a:t>__ Yes     _</a:t>
                      </a:r>
                      <a:r>
                        <a:rPr lang="en-US" sz="800" dirty="0">
                          <a:effectLst/>
                          <a:latin typeface="Tahoma"/>
                          <a:ea typeface="Times New Roman"/>
                          <a:cs typeface="Times New Roman"/>
                        </a:rPr>
                        <a:t>   </a:t>
                      </a:r>
                      <a:r>
                        <a:rPr lang="en-US" sz="800" b="1" dirty="0">
                          <a:effectLst/>
                          <a:latin typeface="Tahoma"/>
                          <a:ea typeface="Times New Roman"/>
                          <a:cs typeface="Times New Roman"/>
                        </a:rPr>
                        <a:t>__ No</a:t>
                      </a:r>
                      <a:endParaRPr lang="en-US" sz="800" dirty="0">
                        <a:effectLst/>
                        <a:latin typeface="Arial"/>
                        <a:ea typeface="Times New Roman"/>
                        <a:cs typeface="Times New Roman"/>
                      </a:endParaRPr>
                    </a:p>
                    <a:p>
                      <a:pPr marL="0" marR="0">
                        <a:spcBef>
                          <a:spcPts val="0"/>
                        </a:spcBef>
                        <a:spcAft>
                          <a:spcPts val="0"/>
                        </a:spcAft>
                      </a:pPr>
                      <a:r>
                        <a:rPr lang="en-US" sz="800" b="1" dirty="0">
                          <a:effectLst/>
                          <a:latin typeface="Tahoma"/>
                          <a:ea typeface="Times New Roman"/>
                          <a:cs typeface="Times New Roman"/>
                        </a:rPr>
                        <a:t> </a:t>
                      </a:r>
                      <a:endParaRPr lang="en-US" sz="800" dirty="0">
                        <a:effectLst/>
                        <a:latin typeface="Arial"/>
                        <a:ea typeface="Times New Roman"/>
                        <a:cs typeface="Times New Roman"/>
                      </a:endParaRPr>
                    </a:p>
                    <a:p>
                      <a:pPr marL="0" marR="0">
                        <a:spcBef>
                          <a:spcPts val="0"/>
                        </a:spcBef>
                        <a:spcAft>
                          <a:spcPts val="0"/>
                        </a:spcAft>
                      </a:pPr>
                      <a:r>
                        <a:rPr lang="en-US" sz="800" b="1" dirty="0">
                          <a:effectLst/>
                          <a:latin typeface="Tahoma"/>
                          <a:ea typeface="Times New Roman"/>
                          <a:cs typeface="Times New Roman"/>
                        </a:rPr>
                        <a:t>Is this a repeat unmet performance measure from FY 2011 and 2012?            __</a:t>
                      </a:r>
                      <a:r>
                        <a:rPr lang="en-US" sz="800" dirty="0">
                          <a:effectLst/>
                          <a:latin typeface="Tahoma"/>
                          <a:ea typeface="Times New Roman"/>
                          <a:cs typeface="Times New Roman"/>
                        </a:rPr>
                        <a:t>   </a:t>
                      </a:r>
                      <a:r>
                        <a:rPr lang="en-US" sz="800" b="1" dirty="0">
                          <a:effectLst/>
                          <a:latin typeface="Tahoma"/>
                          <a:ea typeface="Times New Roman"/>
                          <a:cs typeface="Times New Roman"/>
                        </a:rPr>
                        <a:t>__ Yes     _</a:t>
                      </a:r>
                      <a:r>
                        <a:rPr lang="en-US" sz="800" dirty="0">
                          <a:effectLst/>
                          <a:latin typeface="Tahoma"/>
                          <a:ea typeface="Times New Roman"/>
                          <a:cs typeface="Times New Roman"/>
                        </a:rPr>
                        <a:t>   </a:t>
                      </a:r>
                      <a:r>
                        <a:rPr lang="en-US" sz="800" b="1" dirty="0">
                          <a:effectLst/>
                          <a:latin typeface="Tahoma"/>
                          <a:ea typeface="Times New Roman"/>
                          <a:cs typeface="Times New Roman"/>
                        </a:rPr>
                        <a:t>__ No</a:t>
                      </a:r>
                      <a:endParaRPr lang="en-US" sz="800" dirty="0">
                        <a:effectLst/>
                        <a:latin typeface="Arial"/>
                        <a:ea typeface="Times New Roman"/>
                        <a:cs typeface="Times New Roman"/>
                      </a:endParaRPr>
                    </a:p>
                    <a:p>
                      <a:pPr marL="0" marR="0">
                        <a:spcBef>
                          <a:spcPts val="0"/>
                        </a:spcBef>
                        <a:spcAft>
                          <a:spcPts val="0"/>
                        </a:spcAft>
                      </a:pPr>
                      <a:r>
                        <a:rPr lang="en-US" sz="800" b="1" dirty="0">
                          <a:effectLst/>
                          <a:latin typeface="Tahoma"/>
                          <a:ea typeface="Times New Roman"/>
                          <a:cs typeface="Times New Roman"/>
                        </a:rPr>
                        <a:t> </a:t>
                      </a:r>
                      <a:endParaRPr lang="en-US" sz="800" dirty="0">
                        <a:effectLst/>
                        <a:latin typeface="Arial"/>
                        <a:ea typeface="Times New Roman"/>
                        <a:cs typeface="Times New Roman"/>
                      </a:endParaRPr>
                    </a:p>
                  </a:txBody>
                  <a:tcPr marL="57070" marR="57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529530">
                <a:tc gridSpan="3">
                  <a:txBody>
                    <a:bodyPr/>
                    <a:lstStyle/>
                    <a:p>
                      <a:pPr marL="0" marR="0">
                        <a:spcBef>
                          <a:spcPts val="0"/>
                        </a:spcBef>
                        <a:spcAft>
                          <a:spcPts val="0"/>
                        </a:spcAft>
                      </a:pPr>
                      <a:r>
                        <a:rPr lang="en-US" sz="800" b="1">
                          <a:effectLst/>
                          <a:latin typeface="Tahoma"/>
                          <a:ea typeface="Times New Roman"/>
                          <a:cs typeface="Times New Roman"/>
                        </a:rPr>
                        <a:t>Performance measure to be addressed on this page: </a:t>
                      </a:r>
                      <a:endParaRPr lang="en-US" sz="800">
                        <a:effectLst/>
                        <a:latin typeface="Arial"/>
                        <a:ea typeface="Times New Roman"/>
                        <a:cs typeface="Times New Roman"/>
                      </a:endParaRPr>
                    </a:p>
                    <a:p>
                      <a:pPr marL="0" marR="0">
                        <a:spcBef>
                          <a:spcPts val="0"/>
                        </a:spcBef>
                        <a:spcAft>
                          <a:spcPts val="0"/>
                        </a:spcAft>
                      </a:pPr>
                      <a:r>
                        <a:rPr lang="en-US" sz="800" b="1">
                          <a:effectLst/>
                          <a:latin typeface="Tahoma"/>
                          <a:ea typeface="Times New Roman"/>
                          <a:cs typeface="Times New Roman"/>
                        </a:rPr>
                        <a:t> </a:t>
                      </a:r>
                      <a:endParaRPr lang="en-US" sz="800">
                        <a:effectLst/>
                        <a:latin typeface="Arial"/>
                        <a:ea typeface="Times New Roman"/>
                        <a:cs typeface="Times New Roman"/>
                      </a:endParaRPr>
                    </a:p>
                    <a:p>
                      <a:pPr marL="0" marR="0" algn="ctr">
                        <a:spcBef>
                          <a:spcPts val="0"/>
                        </a:spcBef>
                        <a:spcAft>
                          <a:spcPts val="0"/>
                        </a:spcAft>
                      </a:pPr>
                      <a:r>
                        <a:rPr lang="en-US" sz="800" b="1">
                          <a:effectLst/>
                          <a:latin typeface="Tahoma"/>
                          <a:ea typeface="Times New Roman"/>
                          <a:cs typeface="Times New Roman"/>
                        </a:rPr>
                        <a:t>  1S1  </a:t>
                      </a:r>
                      <a:r>
                        <a:rPr lang="en-US" sz="800">
                          <a:effectLst/>
                          <a:latin typeface="Tahoma"/>
                          <a:ea typeface="Times New Roman"/>
                          <a:cs typeface="Times New Roman"/>
                        </a:rPr>
                        <a:t>   </a:t>
                      </a:r>
                      <a:r>
                        <a:rPr lang="en-US" sz="800" b="1">
                          <a:effectLst/>
                          <a:latin typeface="Tahoma"/>
                          <a:ea typeface="Times New Roman"/>
                          <a:cs typeface="Times New Roman"/>
                        </a:rPr>
                        <a:t>1S2  </a:t>
                      </a:r>
                      <a:r>
                        <a:rPr lang="en-US" sz="800">
                          <a:effectLst/>
                          <a:latin typeface="Tahoma"/>
                          <a:ea typeface="Times New Roman"/>
                          <a:cs typeface="Times New Roman"/>
                        </a:rPr>
                        <a:t>   </a:t>
                      </a:r>
                      <a:r>
                        <a:rPr lang="en-US" sz="800" b="1">
                          <a:effectLst/>
                          <a:latin typeface="Tahoma"/>
                          <a:ea typeface="Times New Roman"/>
                          <a:cs typeface="Times New Roman"/>
                        </a:rPr>
                        <a:t>2S1  </a:t>
                      </a:r>
                      <a:r>
                        <a:rPr lang="en-US" sz="800">
                          <a:effectLst/>
                          <a:latin typeface="Tahoma"/>
                          <a:ea typeface="Times New Roman"/>
                          <a:cs typeface="Times New Roman"/>
                        </a:rPr>
                        <a:t>   </a:t>
                      </a:r>
                      <a:r>
                        <a:rPr lang="en-US" sz="800" b="1">
                          <a:effectLst/>
                          <a:latin typeface="Tahoma"/>
                          <a:ea typeface="Times New Roman"/>
                          <a:cs typeface="Times New Roman"/>
                        </a:rPr>
                        <a:t>3S1  </a:t>
                      </a:r>
                      <a:r>
                        <a:rPr lang="en-US" sz="800">
                          <a:effectLst/>
                          <a:latin typeface="Tahoma"/>
                          <a:ea typeface="Times New Roman"/>
                          <a:cs typeface="Times New Roman"/>
                        </a:rPr>
                        <a:t>   </a:t>
                      </a:r>
                      <a:r>
                        <a:rPr lang="en-US" sz="800" b="1">
                          <a:effectLst/>
                          <a:latin typeface="Tahoma"/>
                          <a:ea typeface="Times New Roman"/>
                          <a:cs typeface="Times New Roman"/>
                        </a:rPr>
                        <a:t>4S1  </a:t>
                      </a:r>
                      <a:r>
                        <a:rPr lang="en-US" sz="800">
                          <a:effectLst/>
                          <a:latin typeface="Tahoma"/>
                          <a:ea typeface="Times New Roman"/>
                          <a:cs typeface="Times New Roman"/>
                        </a:rPr>
                        <a:t>   </a:t>
                      </a:r>
                      <a:r>
                        <a:rPr lang="en-US" sz="800" b="1">
                          <a:effectLst/>
                          <a:latin typeface="Tahoma"/>
                          <a:ea typeface="Times New Roman"/>
                          <a:cs typeface="Times New Roman"/>
                        </a:rPr>
                        <a:t>5S1   </a:t>
                      </a:r>
                      <a:r>
                        <a:rPr lang="en-US" sz="800">
                          <a:effectLst/>
                          <a:latin typeface="Tahoma"/>
                          <a:ea typeface="Times New Roman"/>
                          <a:cs typeface="Times New Roman"/>
                        </a:rPr>
                        <a:t>   </a:t>
                      </a:r>
                      <a:r>
                        <a:rPr lang="en-US" sz="800" b="1">
                          <a:effectLst/>
                          <a:latin typeface="Tahoma"/>
                          <a:ea typeface="Times New Roman"/>
                          <a:cs typeface="Times New Roman"/>
                        </a:rPr>
                        <a:t>6S1   </a:t>
                      </a:r>
                      <a:r>
                        <a:rPr lang="en-US" sz="800">
                          <a:effectLst/>
                          <a:latin typeface="Tahoma"/>
                          <a:ea typeface="Times New Roman"/>
                          <a:cs typeface="Times New Roman"/>
                        </a:rPr>
                        <a:t>   </a:t>
                      </a:r>
                      <a:r>
                        <a:rPr lang="en-US" sz="800" b="1">
                          <a:effectLst/>
                          <a:latin typeface="Tahoma"/>
                          <a:ea typeface="Times New Roman"/>
                          <a:cs typeface="Times New Roman"/>
                        </a:rPr>
                        <a:t>6S2</a:t>
                      </a:r>
                      <a:endParaRPr lang="en-US" sz="800">
                        <a:effectLst/>
                        <a:latin typeface="Arial"/>
                        <a:ea typeface="Times New Roman"/>
                        <a:cs typeface="Times New Roman"/>
                      </a:endParaRPr>
                    </a:p>
                    <a:p>
                      <a:pPr marL="0" marR="0" algn="ctr">
                        <a:spcBef>
                          <a:spcPts val="0"/>
                        </a:spcBef>
                        <a:spcAft>
                          <a:spcPts val="0"/>
                        </a:spcAft>
                      </a:pPr>
                      <a:r>
                        <a:rPr lang="en-US" sz="800" b="1">
                          <a:effectLst/>
                          <a:latin typeface="Tahoma"/>
                          <a:ea typeface="Times New Roman"/>
                          <a:cs typeface="Times New Roman"/>
                        </a:rPr>
                        <a:t>(Address only one performance measure per page.)</a:t>
                      </a:r>
                      <a:endParaRPr lang="en-US" sz="800">
                        <a:effectLst/>
                        <a:latin typeface="Arial"/>
                        <a:ea typeface="Times New Roman"/>
                        <a:cs typeface="Times New Roman"/>
                      </a:endParaRPr>
                    </a:p>
                  </a:txBody>
                  <a:tcPr marL="57070" marR="57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340373">
                <a:tc>
                  <a:txBody>
                    <a:bodyPr/>
                    <a:lstStyle/>
                    <a:p>
                      <a:pPr marL="0" marR="0">
                        <a:spcBef>
                          <a:spcPts val="0"/>
                        </a:spcBef>
                        <a:spcAft>
                          <a:spcPts val="0"/>
                        </a:spcAft>
                      </a:pPr>
                      <a:r>
                        <a:rPr lang="en-US" sz="800" b="1" dirty="0">
                          <a:effectLst/>
                          <a:latin typeface="Tahoma"/>
                          <a:ea typeface="Times New Roman"/>
                          <a:cs typeface="Times New Roman"/>
                        </a:rPr>
                        <a:t>Root Cause:</a:t>
                      </a:r>
                      <a:endParaRPr lang="en-US" sz="800" dirty="0">
                        <a:effectLst/>
                        <a:latin typeface="Arial"/>
                        <a:ea typeface="Times New Roman"/>
                        <a:cs typeface="Times New Roman"/>
                      </a:endParaRPr>
                    </a:p>
                    <a:p>
                      <a:pPr marL="0" marR="0">
                        <a:spcBef>
                          <a:spcPts val="0"/>
                        </a:spcBef>
                        <a:spcAft>
                          <a:spcPts val="0"/>
                        </a:spcAft>
                      </a:pPr>
                      <a:r>
                        <a:rPr lang="en-US" sz="800" dirty="0">
                          <a:effectLst/>
                          <a:latin typeface="Tahoma"/>
                          <a:ea typeface="Times New Roman"/>
                          <a:cs typeface="Times New Roman"/>
                        </a:rPr>
                        <a:t>    </a:t>
                      </a:r>
                      <a:endParaRPr lang="en-US" sz="800" dirty="0">
                        <a:effectLst/>
                        <a:latin typeface="Arial"/>
                        <a:ea typeface="Times New Roman"/>
                        <a:cs typeface="Times New Roman"/>
                      </a:endParaRPr>
                    </a:p>
                    <a:p>
                      <a:pPr marL="0" marR="0">
                        <a:spcBef>
                          <a:spcPts val="0"/>
                        </a:spcBef>
                        <a:spcAft>
                          <a:spcPts val="0"/>
                        </a:spcAft>
                      </a:pPr>
                      <a:r>
                        <a:rPr lang="en-US" sz="800" b="1" dirty="0">
                          <a:effectLst/>
                          <a:latin typeface="Tahoma"/>
                          <a:ea typeface="Times New Roman"/>
                          <a:cs typeface="Times New Roman"/>
                        </a:rPr>
                        <a:t> </a:t>
                      </a:r>
                      <a:endParaRPr lang="en-US" sz="800" dirty="0">
                        <a:effectLst/>
                        <a:latin typeface="Arial"/>
                        <a:ea typeface="Times New Roman"/>
                        <a:cs typeface="Times New Roman"/>
                      </a:endParaRPr>
                    </a:p>
                    <a:p>
                      <a:pPr marL="0" marR="0">
                        <a:spcBef>
                          <a:spcPts val="0"/>
                        </a:spcBef>
                        <a:spcAft>
                          <a:spcPts val="0"/>
                        </a:spcAft>
                      </a:pPr>
                      <a:r>
                        <a:rPr lang="en-US" sz="800" b="1" dirty="0">
                          <a:effectLst/>
                          <a:latin typeface="Tahoma"/>
                          <a:ea typeface="Times New Roman"/>
                          <a:cs typeface="Times New Roman"/>
                        </a:rPr>
                        <a:t> </a:t>
                      </a:r>
                      <a:endParaRPr lang="en-US" sz="800" dirty="0">
                        <a:effectLst/>
                        <a:latin typeface="Arial"/>
                        <a:ea typeface="Times New Roman"/>
                        <a:cs typeface="Times New Roman"/>
                      </a:endParaRPr>
                    </a:p>
                    <a:p>
                      <a:pPr marL="0" marR="0">
                        <a:spcBef>
                          <a:spcPts val="0"/>
                        </a:spcBef>
                        <a:spcAft>
                          <a:spcPts val="0"/>
                        </a:spcAft>
                      </a:pPr>
                      <a:r>
                        <a:rPr lang="en-US" sz="800" b="1" dirty="0">
                          <a:effectLst/>
                          <a:latin typeface="Tahoma"/>
                          <a:ea typeface="Times New Roman"/>
                          <a:cs typeface="Times New Roman"/>
                        </a:rPr>
                        <a:t> </a:t>
                      </a:r>
                      <a:endParaRPr lang="en-US" sz="800" dirty="0">
                        <a:effectLst/>
                        <a:latin typeface="Arial"/>
                        <a:ea typeface="Times New Roman"/>
                        <a:cs typeface="Times New Roman"/>
                      </a:endParaRPr>
                    </a:p>
                    <a:p>
                      <a:pPr marL="0" marR="0">
                        <a:spcBef>
                          <a:spcPts val="0"/>
                        </a:spcBef>
                        <a:spcAft>
                          <a:spcPts val="0"/>
                        </a:spcAft>
                      </a:pPr>
                      <a:r>
                        <a:rPr lang="en-US" sz="800" b="1" dirty="0">
                          <a:effectLst/>
                          <a:latin typeface="Tahoma"/>
                          <a:ea typeface="Times New Roman"/>
                          <a:cs typeface="Times New Roman"/>
                        </a:rPr>
                        <a:t> </a:t>
                      </a:r>
                      <a:endParaRPr lang="en-US" sz="800" dirty="0">
                        <a:effectLst/>
                        <a:latin typeface="Arial"/>
                        <a:ea typeface="Times New Roman"/>
                        <a:cs typeface="Times New Roman"/>
                      </a:endParaRPr>
                    </a:p>
                    <a:p>
                      <a:pPr marL="0" marR="0">
                        <a:spcBef>
                          <a:spcPts val="0"/>
                        </a:spcBef>
                        <a:spcAft>
                          <a:spcPts val="0"/>
                        </a:spcAft>
                      </a:pPr>
                      <a:r>
                        <a:rPr lang="en-US" sz="800" b="1" dirty="0">
                          <a:effectLst/>
                          <a:latin typeface="Tahoma"/>
                          <a:ea typeface="Times New Roman"/>
                          <a:cs typeface="Times New Roman"/>
                        </a:rPr>
                        <a:t> </a:t>
                      </a:r>
                      <a:endParaRPr lang="en-US" sz="800" dirty="0">
                        <a:effectLst/>
                        <a:latin typeface="Arial"/>
                        <a:ea typeface="Times New Roman"/>
                        <a:cs typeface="Times New Roman"/>
                      </a:endParaRPr>
                    </a:p>
                    <a:p>
                      <a:pPr marL="0" marR="0">
                        <a:spcBef>
                          <a:spcPts val="0"/>
                        </a:spcBef>
                        <a:spcAft>
                          <a:spcPts val="0"/>
                        </a:spcAft>
                      </a:pPr>
                      <a:r>
                        <a:rPr lang="en-US" sz="800" b="1" dirty="0">
                          <a:effectLst/>
                          <a:latin typeface="Tahoma"/>
                          <a:ea typeface="Times New Roman"/>
                          <a:cs typeface="Times New Roman"/>
                        </a:rPr>
                        <a:t> </a:t>
                      </a:r>
                      <a:endParaRPr lang="en-US" sz="800" dirty="0">
                        <a:effectLst/>
                        <a:latin typeface="Arial"/>
                        <a:ea typeface="Times New Roman"/>
                        <a:cs typeface="Times New Roman"/>
                      </a:endParaRPr>
                    </a:p>
                    <a:p>
                      <a:pPr marL="0" marR="0">
                        <a:spcBef>
                          <a:spcPts val="0"/>
                        </a:spcBef>
                        <a:spcAft>
                          <a:spcPts val="0"/>
                        </a:spcAft>
                      </a:pPr>
                      <a:r>
                        <a:rPr lang="en-US" sz="800" b="1" dirty="0">
                          <a:effectLst/>
                          <a:latin typeface="Tahoma"/>
                          <a:ea typeface="Times New Roman"/>
                          <a:cs typeface="Times New Roman"/>
                        </a:rPr>
                        <a:t> </a:t>
                      </a:r>
                      <a:endParaRPr lang="en-US" sz="800" dirty="0">
                        <a:effectLst/>
                        <a:latin typeface="Arial"/>
                        <a:ea typeface="Times New Roman"/>
                        <a:cs typeface="Times New Roman"/>
                      </a:endParaRPr>
                    </a:p>
                    <a:p>
                      <a:pPr marL="0" marR="0">
                        <a:spcBef>
                          <a:spcPts val="0"/>
                        </a:spcBef>
                        <a:spcAft>
                          <a:spcPts val="0"/>
                        </a:spcAft>
                      </a:pPr>
                      <a:r>
                        <a:rPr lang="en-US" sz="800" b="1" dirty="0">
                          <a:effectLst/>
                          <a:latin typeface="Tahoma"/>
                          <a:ea typeface="Times New Roman"/>
                          <a:cs typeface="Times New Roman"/>
                        </a:rPr>
                        <a:t> </a:t>
                      </a:r>
                      <a:endParaRPr lang="en-US" sz="800" dirty="0">
                        <a:effectLst/>
                        <a:latin typeface="Arial"/>
                        <a:ea typeface="Times New Roman"/>
                        <a:cs typeface="Times New Roman"/>
                      </a:endParaRPr>
                    </a:p>
                  </a:txBody>
                  <a:tcPr marL="57070" marR="570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b="1">
                          <a:effectLst/>
                          <a:latin typeface="Tahoma"/>
                          <a:ea typeface="Times New Roman"/>
                          <a:cs typeface="Times New Roman"/>
                        </a:rPr>
                        <a:t>Person(s) Responsible:</a:t>
                      </a:r>
                      <a:endParaRPr lang="en-US" sz="800">
                        <a:effectLst/>
                        <a:latin typeface="Arial"/>
                        <a:ea typeface="Times New Roman"/>
                        <a:cs typeface="Times New Roman"/>
                      </a:endParaRPr>
                    </a:p>
                    <a:p>
                      <a:pPr marL="0" marR="0">
                        <a:spcBef>
                          <a:spcPts val="0"/>
                        </a:spcBef>
                        <a:spcAft>
                          <a:spcPts val="0"/>
                        </a:spcAft>
                      </a:pPr>
                      <a:r>
                        <a:rPr lang="en-US" sz="800">
                          <a:effectLst/>
                          <a:latin typeface="Tahoma"/>
                          <a:ea typeface="Times New Roman"/>
                          <a:cs typeface="Times New Roman"/>
                        </a:rPr>
                        <a:t>    </a:t>
                      </a:r>
                      <a:endParaRPr lang="en-US" sz="800">
                        <a:effectLst/>
                        <a:latin typeface="Arial"/>
                        <a:ea typeface="Times New Roman"/>
                        <a:cs typeface="Times New Roman"/>
                      </a:endParaRPr>
                    </a:p>
                    <a:p>
                      <a:pPr marL="0" marR="0" algn="ctr">
                        <a:spcBef>
                          <a:spcPts val="0"/>
                        </a:spcBef>
                        <a:spcAft>
                          <a:spcPts val="0"/>
                        </a:spcAft>
                      </a:pPr>
                      <a:r>
                        <a:rPr lang="en-US" sz="800" b="1">
                          <a:effectLst/>
                          <a:latin typeface="Tahoma"/>
                          <a:ea typeface="Times New Roman"/>
                          <a:cs typeface="Times New Roman"/>
                        </a:rPr>
                        <a:t> </a:t>
                      </a:r>
                      <a:endParaRPr lang="en-US" sz="800">
                        <a:effectLst/>
                        <a:latin typeface="Arial"/>
                        <a:ea typeface="Times New Roman"/>
                        <a:cs typeface="Times New Roman"/>
                      </a:endParaRPr>
                    </a:p>
                    <a:p>
                      <a:pPr marL="0" marR="0" algn="ctr">
                        <a:spcBef>
                          <a:spcPts val="0"/>
                        </a:spcBef>
                        <a:spcAft>
                          <a:spcPts val="0"/>
                        </a:spcAft>
                      </a:pPr>
                      <a:r>
                        <a:rPr lang="en-US" sz="800" b="1">
                          <a:effectLst/>
                          <a:latin typeface="Tahoma"/>
                          <a:ea typeface="Times New Roman"/>
                          <a:cs typeface="Times New Roman"/>
                        </a:rPr>
                        <a:t> </a:t>
                      </a:r>
                      <a:endParaRPr lang="en-US" sz="800">
                        <a:effectLst/>
                        <a:latin typeface="Arial"/>
                        <a:ea typeface="Times New Roman"/>
                        <a:cs typeface="Times New Roman"/>
                      </a:endParaRPr>
                    </a:p>
                    <a:p>
                      <a:pPr marL="0" marR="0" algn="ctr">
                        <a:spcBef>
                          <a:spcPts val="0"/>
                        </a:spcBef>
                        <a:spcAft>
                          <a:spcPts val="0"/>
                        </a:spcAft>
                      </a:pPr>
                      <a:r>
                        <a:rPr lang="en-US" sz="800" b="1">
                          <a:effectLst/>
                          <a:latin typeface="Tahoma"/>
                          <a:ea typeface="Times New Roman"/>
                          <a:cs typeface="Times New Roman"/>
                        </a:rPr>
                        <a:t> </a:t>
                      </a:r>
                      <a:endParaRPr lang="en-US" sz="800">
                        <a:effectLst/>
                        <a:latin typeface="Arial"/>
                        <a:ea typeface="Times New Roman"/>
                        <a:cs typeface="Times New Roman"/>
                      </a:endParaRPr>
                    </a:p>
                    <a:p>
                      <a:pPr marL="0" marR="0" algn="ctr">
                        <a:spcBef>
                          <a:spcPts val="0"/>
                        </a:spcBef>
                        <a:spcAft>
                          <a:spcPts val="0"/>
                        </a:spcAft>
                      </a:pPr>
                      <a:r>
                        <a:rPr lang="en-US" sz="800" b="1">
                          <a:effectLst/>
                          <a:latin typeface="Tahoma"/>
                          <a:ea typeface="Times New Roman"/>
                          <a:cs typeface="Times New Roman"/>
                        </a:rPr>
                        <a:t> </a:t>
                      </a:r>
                      <a:endParaRPr lang="en-US" sz="800">
                        <a:effectLst/>
                        <a:latin typeface="Arial"/>
                        <a:ea typeface="Times New Roman"/>
                        <a:cs typeface="Times New Roman"/>
                      </a:endParaRPr>
                    </a:p>
                  </a:txBody>
                  <a:tcPr marL="57070" marR="5707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Tahoma"/>
                          <a:ea typeface="Times New Roman"/>
                          <a:cs typeface="Times New Roman"/>
                        </a:rPr>
                        <a:t> </a:t>
                      </a:r>
                      <a:endParaRPr lang="en-US" sz="800">
                        <a:effectLst/>
                        <a:latin typeface="Arial"/>
                        <a:ea typeface="Times New Roman"/>
                        <a:cs typeface="Times New Roman"/>
                      </a:endParaRPr>
                    </a:p>
                  </a:txBody>
                  <a:tcPr marL="57070" marR="5707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382">
                <a:tc gridSpan="2">
                  <a:txBody>
                    <a:bodyPr/>
                    <a:lstStyle/>
                    <a:p>
                      <a:pPr marL="0" marR="0">
                        <a:spcBef>
                          <a:spcPts val="0"/>
                        </a:spcBef>
                        <a:spcAft>
                          <a:spcPts val="0"/>
                        </a:spcAft>
                      </a:pPr>
                      <a:r>
                        <a:rPr lang="en-US" sz="800" b="1">
                          <a:effectLst/>
                          <a:latin typeface="Tahoma"/>
                          <a:ea typeface="Times New Roman"/>
                          <a:cs typeface="Times New Roman"/>
                        </a:rPr>
                        <a:t> </a:t>
                      </a:r>
                      <a:endParaRPr lang="en-US" sz="800">
                        <a:effectLst/>
                        <a:latin typeface="Arial"/>
                        <a:ea typeface="Times New Roman"/>
                        <a:cs typeface="Times New Roman"/>
                      </a:endParaRPr>
                    </a:p>
                  </a:txBody>
                  <a:tcPr marL="57070" marR="5707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800" b="1">
                          <a:effectLst/>
                          <a:latin typeface="Tahoma"/>
                          <a:ea typeface="Times New Roman"/>
                          <a:cs typeface="Times New Roman"/>
                        </a:rPr>
                        <a:t> </a:t>
                      </a:r>
                      <a:endParaRPr lang="en-US" sz="800">
                        <a:effectLst/>
                        <a:latin typeface="Arial"/>
                        <a:ea typeface="Times New Roman"/>
                        <a:cs typeface="Times New Roman"/>
                      </a:endParaRPr>
                    </a:p>
                  </a:txBody>
                  <a:tcPr marL="57070" marR="5707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8120">
                <a:tc gridSpan="2">
                  <a:txBody>
                    <a:bodyPr/>
                    <a:lstStyle/>
                    <a:p>
                      <a:pPr marL="0" marR="0">
                        <a:spcBef>
                          <a:spcPts val="0"/>
                        </a:spcBef>
                        <a:spcAft>
                          <a:spcPts val="0"/>
                        </a:spcAft>
                      </a:pPr>
                      <a:r>
                        <a:rPr lang="en-US" sz="800" b="1">
                          <a:effectLst/>
                          <a:latin typeface="Tahoma"/>
                          <a:ea typeface="Times New Roman"/>
                          <a:cs typeface="Times New Roman"/>
                        </a:rPr>
                        <a:t>Solution:  (Must include start and end dates when addressing the solutions.)</a:t>
                      </a:r>
                      <a:endParaRPr lang="en-US" sz="800">
                        <a:effectLst/>
                        <a:latin typeface="Arial"/>
                        <a:ea typeface="Times New Roman"/>
                        <a:cs typeface="Times New Roman"/>
                      </a:endParaRPr>
                    </a:p>
                    <a:p>
                      <a:pPr marL="0" marR="0">
                        <a:spcBef>
                          <a:spcPts val="0"/>
                        </a:spcBef>
                        <a:spcAft>
                          <a:spcPts val="0"/>
                        </a:spcAft>
                      </a:pPr>
                      <a:r>
                        <a:rPr lang="en-US" sz="800">
                          <a:effectLst/>
                          <a:latin typeface="Tahoma"/>
                          <a:ea typeface="Times New Roman"/>
                          <a:cs typeface="Times New Roman"/>
                        </a:rPr>
                        <a:t>    </a:t>
                      </a:r>
                      <a:endParaRPr lang="en-US" sz="800">
                        <a:effectLst/>
                        <a:latin typeface="Arial"/>
                        <a:ea typeface="Times New Roman"/>
                        <a:cs typeface="Times New Roman"/>
                      </a:endParaRPr>
                    </a:p>
                    <a:p>
                      <a:pPr marL="0" marR="0">
                        <a:spcBef>
                          <a:spcPts val="0"/>
                        </a:spcBef>
                        <a:spcAft>
                          <a:spcPts val="0"/>
                        </a:spcAft>
                      </a:pPr>
                      <a:r>
                        <a:rPr lang="en-US" sz="800" b="1">
                          <a:effectLst/>
                          <a:latin typeface="Tahoma"/>
                          <a:ea typeface="Times New Roman"/>
                          <a:cs typeface="Times New Roman"/>
                        </a:rPr>
                        <a:t> </a:t>
                      </a:r>
                      <a:endParaRPr lang="en-US" sz="800">
                        <a:effectLst/>
                        <a:latin typeface="Arial"/>
                        <a:ea typeface="Times New Roman"/>
                        <a:cs typeface="Times New Roman"/>
                      </a:endParaRPr>
                    </a:p>
                    <a:p>
                      <a:pPr marL="0" marR="0">
                        <a:spcBef>
                          <a:spcPts val="0"/>
                        </a:spcBef>
                        <a:spcAft>
                          <a:spcPts val="0"/>
                        </a:spcAft>
                      </a:pPr>
                      <a:r>
                        <a:rPr lang="en-US" sz="800" b="1">
                          <a:effectLst/>
                          <a:latin typeface="Tahoma"/>
                          <a:ea typeface="Times New Roman"/>
                          <a:cs typeface="Times New Roman"/>
                        </a:rPr>
                        <a:t> </a:t>
                      </a:r>
                      <a:endParaRPr lang="en-US" sz="800">
                        <a:effectLst/>
                        <a:latin typeface="Arial"/>
                        <a:ea typeface="Times New Roman"/>
                        <a:cs typeface="Times New Roman"/>
                      </a:endParaRPr>
                    </a:p>
                    <a:p>
                      <a:pPr marL="0" marR="0">
                        <a:spcBef>
                          <a:spcPts val="0"/>
                        </a:spcBef>
                        <a:spcAft>
                          <a:spcPts val="0"/>
                        </a:spcAft>
                      </a:pPr>
                      <a:r>
                        <a:rPr lang="en-US" sz="800" b="1">
                          <a:effectLst/>
                          <a:latin typeface="Tahoma"/>
                          <a:ea typeface="Times New Roman"/>
                          <a:cs typeface="Times New Roman"/>
                        </a:rPr>
                        <a:t> </a:t>
                      </a:r>
                      <a:endParaRPr lang="en-US" sz="800">
                        <a:effectLst/>
                        <a:latin typeface="Arial"/>
                        <a:ea typeface="Times New Roman"/>
                        <a:cs typeface="Times New Roman"/>
                      </a:endParaRPr>
                    </a:p>
                    <a:p>
                      <a:pPr marL="0" marR="0" algn="ctr">
                        <a:spcBef>
                          <a:spcPts val="0"/>
                        </a:spcBef>
                        <a:spcAft>
                          <a:spcPts val="0"/>
                        </a:spcAft>
                      </a:pPr>
                      <a:r>
                        <a:rPr lang="en-US" sz="800" b="1">
                          <a:effectLst/>
                          <a:latin typeface="Tahoma"/>
                          <a:ea typeface="Times New Roman"/>
                          <a:cs typeface="Times New Roman"/>
                        </a:rPr>
                        <a:t> </a:t>
                      </a:r>
                      <a:endParaRPr lang="en-US" sz="800">
                        <a:effectLst/>
                        <a:latin typeface="Arial"/>
                        <a:ea typeface="Times New Roman"/>
                        <a:cs typeface="Times New Roman"/>
                      </a:endParaRPr>
                    </a:p>
                    <a:p>
                      <a:pPr marL="0" marR="0" algn="ctr">
                        <a:spcBef>
                          <a:spcPts val="0"/>
                        </a:spcBef>
                        <a:spcAft>
                          <a:spcPts val="0"/>
                        </a:spcAft>
                      </a:pPr>
                      <a:r>
                        <a:rPr lang="en-US" sz="800" b="1">
                          <a:effectLst/>
                          <a:latin typeface="Tahoma"/>
                          <a:ea typeface="Times New Roman"/>
                          <a:cs typeface="Times New Roman"/>
                        </a:rPr>
                        <a:t> </a:t>
                      </a:r>
                      <a:endParaRPr lang="en-US" sz="800">
                        <a:effectLst/>
                        <a:latin typeface="Arial"/>
                        <a:ea typeface="Times New Roman"/>
                        <a:cs typeface="Times New Roman"/>
                      </a:endParaRPr>
                    </a:p>
                    <a:p>
                      <a:pPr marL="0" marR="0" algn="ctr">
                        <a:spcBef>
                          <a:spcPts val="0"/>
                        </a:spcBef>
                        <a:spcAft>
                          <a:spcPts val="0"/>
                        </a:spcAft>
                      </a:pPr>
                      <a:r>
                        <a:rPr lang="en-US" sz="800" b="1">
                          <a:effectLst/>
                          <a:latin typeface="Tahoma"/>
                          <a:ea typeface="Times New Roman"/>
                          <a:cs typeface="Times New Roman"/>
                        </a:rPr>
                        <a:t> </a:t>
                      </a:r>
                      <a:endParaRPr lang="en-US" sz="800">
                        <a:effectLst/>
                        <a:latin typeface="Arial"/>
                        <a:ea typeface="Times New Roman"/>
                        <a:cs typeface="Times New Roman"/>
                      </a:endParaRPr>
                    </a:p>
                    <a:p>
                      <a:pPr marL="0" marR="0" algn="ctr">
                        <a:spcBef>
                          <a:spcPts val="0"/>
                        </a:spcBef>
                        <a:spcAft>
                          <a:spcPts val="0"/>
                        </a:spcAft>
                      </a:pPr>
                      <a:r>
                        <a:rPr lang="en-US" sz="800" b="1">
                          <a:effectLst/>
                          <a:latin typeface="Tahoma"/>
                          <a:ea typeface="Times New Roman"/>
                          <a:cs typeface="Times New Roman"/>
                        </a:rPr>
                        <a:t> </a:t>
                      </a:r>
                      <a:endParaRPr lang="en-US" sz="800">
                        <a:effectLst/>
                        <a:latin typeface="Arial"/>
                        <a:ea typeface="Times New Roman"/>
                        <a:cs typeface="Times New Roman"/>
                      </a:endParaRPr>
                    </a:p>
                    <a:p>
                      <a:pPr marL="0" marR="0" algn="ctr">
                        <a:spcBef>
                          <a:spcPts val="0"/>
                        </a:spcBef>
                        <a:spcAft>
                          <a:spcPts val="0"/>
                        </a:spcAft>
                      </a:pPr>
                      <a:r>
                        <a:rPr lang="en-US" sz="800" b="1">
                          <a:effectLst/>
                          <a:latin typeface="Tahoma"/>
                          <a:ea typeface="Times New Roman"/>
                          <a:cs typeface="Times New Roman"/>
                        </a:rPr>
                        <a:t> </a:t>
                      </a:r>
                      <a:endParaRPr lang="en-US" sz="800">
                        <a:effectLst/>
                        <a:latin typeface="Arial"/>
                        <a:ea typeface="Times New Roman"/>
                        <a:cs typeface="Times New Roman"/>
                      </a:endParaRPr>
                    </a:p>
                    <a:p>
                      <a:pPr marL="0" marR="0" algn="ctr">
                        <a:spcBef>
                          <a:spcPts val="0"/>
                        </a:spcBef>
                        <a:spcAft>
                          <a:spcPts val="0"/>
                        </a:spcAft>
                      </a:pPr>
                      <a:r>
                        <a:rPr lang="en-US" sz="800" b="1">
                          <a:effectLst/>
                          <a:latin typeface="Tahoma"/>
                          <a:ea typeface="Times New Roman"/>
                          <a:cs typeface="Times New Roman"/>
                        </a:rPr>
                        <a:t> </a:t>
                      </a:r>
                      <a:endParaRPr lang="en-US" sz="800">
                        <a:effectLst/>
                        <a:latin typeface="Arial"/>
                        <a:ea typeface="Times New Roman"/>
                        <a:cs typeface="Times New Roman"/>
                      </a:endParaRPr>
                    </a:p>
                    <a:p>
                      <a:pPr marL="0" marR="0" algn="ctr">
                        <a:spcBef>
                          <a:spcPts val="0"/>
                        </a:spcBef>
                        <a:spcAft>
                          <a:spcPts val="0"/>
                        </a:spcAft>
                      </a:pPr>
                      <a:r>
                        <a:rPr lang="en-US" sz="800" b="1">
                          <a:effectLst/>
                          <a:latin typeface="Tahoma"/>
                          <a:ea typeface="Times New Roman"/>
                          <a:cs typeface="Times New Roman"/>
                        </a:rPr>
                        <a:t> </a:t>
                      </a:r>
                      <a:endParaRPr lang="en-US" sz="800">
                        <a:effectLst/>
                        <a:latin typeface="Arial"/>
                        <a:ea typeface="Times New Roman"/>
                        <a:cs typeface="Times New Roman"/>
                      </a:endParaRPr>
                    </a:p>
                    <a:p>
                      <a:pPr marL="0" marR="0" algn="ctr">
                        <a:spcBef>
                          <a:spcPts val="0"/>
                        </a:spcBef>
                        <a:spcAft>
                          <a:spcPts val="0"/>
                        </a:spcAft>
                      </a:pPr>
                      <a:r>
                        <a:rPr lang="en-US" sz="800" b="1">
                          <a:effectLst/>
                          <a:latin typeface="Tahoma"/>
                          <a:ea typeface="Times New Roman"/>
                          <a:cs typeface="Times New Roman"/>
                        </a:rPr>
                        <a:t> </a:t>
                      </a:r>
                      <a:endParaRPr lang="en-US" sz="800">
                        <a:effectLst/>
                        <a:latin typeface="Arial"/>
                        <a:ea typeface="Times New Roman"/>
                        <a:cs typeface="Times New Roman"/>
                      </a:endParaRPr>
                    </a:p>
                    <a:p>
                      <a:pPr marL="0" marR="0" algn="ctr">
                        <a:spcBef>
                          <a:spcPts val="0"/>
                        </a:spcBef>
                        <a:spcAft>
                          <a:spcPts val="0"/>
                        </a:spcAft>
                      </a:pPr>
                      <a:r>
                        <a:rPr lang="en-US" sz="800" b="1">
                          <a:effectLst/>
                          <a:latin typeface="Tahoma"/>
                          <a:ea typeface="Times New Roman"/>
                          <a:cs typeface="Times New Roman"/>
                        </a:rPr>
                        <a:t> </a:t>
                      </a:r>
                      <a:endParaRPr lang="en-US" sz="800">
                        <a:effectLst/>
                        <a:latin typeface="Arial"/>
                        <a:ea typeface="Times New Roman"/>
                        <a:cs typeface="Times New Roman"/>
                      </a:endParaRPr>
                    </a:p>
                    <a:p>
                      <a:pPr marL="0" marR="0" algn="ctr">
                        <a:spcBef>
                          <a:spcPts val="0"/>
                        </a:spcBef>
                        <a:spcAft>
                          <a:spcPts val="0"/>
                        </a:spcAft>
                      </a:pPr>
                      <a:r>
                        <a:rPr lang="en-US" sz="800" b="1">
                          <a:effectLst/>
                          <a:latin typeface="Tahoma"/>
                          <a:ea typeface="Times New Roman"/>
                          <a:cs typeface="Times New Roman"/>
                        </a:rPr>
                        <a:t> </a:t>
                      </a:r>
                      <a:endParaRPr lang="en-US" sz="800">
                        <a:effectLst/>
                        <a:latin typeface="Arial"/>
                        <a:ea typeface="Times New Roman"/>
                        <a:cs typeface="Times New Roman"/>
                      </a:endParaRPr>
                    </a:p>
                    <a:p>
                      <a:pPr marL="0" marR="0" algn="ctr">
                        <a:spcBef>
                          <a:spcPts val="0"/>
                        </a:spcBef>
                        <a:spcAft>
                          <a:spcPts val="0"/>
                        </a:spcAft>
                      </a:pPr>
                      <a:r>
                        <a:rPr lang="en-US" sz="800" b="1">
                          <a:effectLst/>
                          <a:latin typeface="Tahoma"/>
                          <a:ea typeface="Times New Roman"/>
                          <a:cs typeface="Times New Roman"/>
                        </a:rPr>
                        <a:t> </a:t>
                      </a:r>
                      <a:endParaRPr lang="en-US" sz="800">
                        <a:effectLst/>
                        <a:latin typeface="Arial"/>
                        <a:ea typeface="Times New Roman"/>
                        <a:cs typeface="Times New Roman"/>
                      </a:endParaRPr>
                    </a:p>
                  </a:txBody>
                  <a:tcPr marL="57070" marR="5707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800" b="1" dirty="0">
                          <a:effectLst/>
                          <a:latin typeface="Tahoma"/>
                          <a:ea typeface="Times New Roman"/>
                          <a:cs typeface="Times New Roman"/>
                        </a:rPr>
                        <a:t> </a:t>
                      </a:r>
                      <a:endParaRPr lang="en-US" sz="800" dirty="0">
                        <a:effectLst/>
                        <a:latin typeface="Arial"/>
                        <a:ea typeface="Times New Roman"/>
                        <a:cs typeface="Times New Roman"/>
                      </a:endParaRPr>
                    </a:p>
                  </a:txBody>
                  <a:tcPr marL="57070" marR="5707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25025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Action Plans for Improvement</a:t>
            </a:r>
            <a:endParaRPr lang="en-US" dirty="0"/>
          </a:p>
        </p:txBody>
      </p:sp>
      <p:sp>
        <p:nvSpPr>
          <p:cNvPr id="3" name="Content Placeholder 2"/>
          <p:cNvSpPr>
            <a:spLocks noGrp="1"/>
          </p:cNvSpPr>
          <p:nvPr>
            <p:ph idx="1"/>
          </p:nvPr>
        </p:nvSpPr>
        <p:spPr/>
        <p:txBody>
          <a:bodyPr/>
          <a:lstStyle/>
          <a:p>
            <a:r>
              <a:rPr lang="en-US" dirty="0" smtClean="0"/>
              <a:t>What are root causes?</a:t>
            </a:r>
          </a:p>
          <a:p>
            <a:r>
              <a:rPr lang="en-US" dirty="0" smtClean="0"/>
              <a:t>Solutions to address root causes?</a:t>
            </a:r>
          </a:p>
          <a:p>
            <a:r>
              <a:rPr lang="en-US" dirty="0" smtClean="0"/>
              <a:t>Who should be responsible?</a:t>
            </a:r>
          </a:p>
          <a:p>
            <a:r>
              <a:rPr lang="en-US" dirty="0" smtClean="0"/>
              <a:t>Timeline</a:t>
            </a:r>
          </a:p>
          <a:p>
            <a:r>
              <a:rPr lang="en-US" dirty="0" smtClean="0"/>
              <a:t>KSDE website</a:t>
            </a:r>
          </a:p>
        </p:txBody>
      </p:sp>
    </p:spTree>
    <p:extLst>
      <p:ext uri="{BB962C8B-B14F-4D97-AF65-F5344CB8AC3E}">
        <p14:creationId xmlns:p14="http://schemas.microsoft.com/office/powerpoint/2010/main" val="32254981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Equipment and</a:t>
            </a:r>
            <a:br>
              <a:rPr lang="en-US" sz="3600" dirty="0" smtClean="0"/>
            </a:br>
            <a:r>
              <a:rPr lang="en-US" sz="3600" dirty="0" smtClean="0"/>
              <a:t>Supplies/Materials/Software/Resources</a:t>
            </a:r>
            <a:endParaRPr lang="en-US" sz="3600" dirty="0"/>
          </a:p>
        </p:txBody>
      </p:sp>
      <p:sp>
        <p:nvSpPr>
          <p:cNvPr id="3" name="Content Placeholder 2"/>
          <p:cNvSpPr>
            <a:spLocks noGrp="1"/>
          </p:cNvSpPr>
          <p:nvPr>
            <p:ph idx="1"/>
          </p:nvPr>
        </p:nvSpPr>
        <p:spPr>
          <a:xfrm>
            <a:off x="1435608" y="3886200"/>
            <a:ext cx="7498080" cy="2362200"/>
          </a:xfrm>
        </p:spPr>
        <p:txBody>
          <a:bodyPr>
            <a:normAutofit fontScale="85000" lnSpcReduction="10000"/>
          </a:bodyPr>
          <a:lstStyle/>
          <a:p>
            <a:pPr marL="342900" indent="-342900"/>
            <a:r>
              <a:rPr lang="en-US" sz="2400" dirty="0" smtClean="0"/>
              <a:t>Equipment must have a per unit cost of $500 or more and an life span of use of more than one year</a:t>
            </a:r>
          </a:p>
          <a:p>
            <a:pPr marL="342900" indent="-342900"/>
            <a:r>
              <a:rPr lang="en-US" sz="2400" dirty="0" smtClean="0"/>
              <a:t>Supplies have a per unit cost of less than $500 and/or have an expected life span of use one year or less, and are not consumables</a:t>
            </a:r>
          </a:p>
          <a:p>
            <a:pPr marL="342900" indent="-342900"/>
            <a:r>
              <a:rPr lang="en-US" sz="2400" dirty="0" smtClean="0"/>
              <a:t>Resources may include supplemental materials used in a CTE classroom or counseling services, and are not consumable</a:t>
            </a:r>
          </a:p>
          <a:p>
            <a:pPr marL="342900" indent="-342900"/>
            <a:r>
              <a:rPr lang="en-US" sz="2400" dirty="0" smtClean="0"/>
              <a:t>Consumables must be purchased with local funds</a:t>
            </a:r>
            <a:endParaRPr lang="en-US" sz="2400" dirty="0" smtClean="0"/>
          </a:p>
          <a:p>
            <a:pPr marL="82296" indent="0">
              <a:buNone/>
            </a:pPr>
            <a:endParaRPr lang="en-US" sz="2400" dirty="0"/>
          </a:p>
        </p:txBody>
      </p:sp>
      <p:graphicFrame>
        <p:nvGraphicFramePr>
          <p:cNvPr id="6" name="Table 5"/>
          <p:cNvGraphicFramePr>
            <a:graphicFrameLocks noGrp="1"/>
          </p:cNvGraphicFramePr>
          <p:nvPr>
            <p:extLst>
              <p:ext uri="{D42A27DB-BD31-4B8C-83A1-F6EECF244321}">
                <p14:modId xmlns:p14="http://schemas.microsoft.com/office/powerpoint/2010/main" val="3549735561"/>
              </p:ext>
            </p:extLst>
          </p:nvPr>
        </p:nvGraphicFramePr>
        <p:xfrm>
          <a:off x="1066800" y="1981199"/>
          <a:ext cx="7924800" cy="1610732"/>
        </p:xfrm>
        <a:graphic>
          <a:graphicData uri="http://schemas.openxmlformats.org/drawingml/2006/table">
            <a:tbl>
              <a:tblPr firstRow="1" firstCol="1" bandRow="1"/>
              <a:tblGrid>
                <a:gridCol w="1322355"/>
                <a:gridCol w="2197511"/>
                <a:gridCol w="730560"/>
                <a:gridCol w="787116"/>
                <a:gridCol w="2098976"/>
                <a:gridCol w="788282"/>
              </a:tblGrid>
              <a:tr h="704228">
                <a:tc>
                  <a:txBody>
                    <a:bodyPr/>
                    <a:lstStyle/>
                    <a:p>
                      <a:pPr marL="0" marR="0" algn="ctr">
                        <a:spcBef>
                          <a:spcPts val="0"/>
                        </a:spcBef>
                        <a:spcAft>
                          <a:spcPts val="0"/>
                        </a:spcAft>
                        <a:tabLst>
                          <a:tab pos="2211705" algn="l"/>
                        </a:tabLst>
                      </a:pPr>
                      <a:r>
                        <a:rPr lang="en-US" sz="1000" b="1" dirty="0">
                          <a:effectLst/>
                          <a:latin typeface="Tahoma"/>
                          <a:ea typeface="Times New Roman"/>
                          <a:cs typeface="Times New Roman"/>
                        </a:rPr>
                        <a:t>Program Area(s)</a:t>
                      </a:r>
                      <a:endParaRPr lang="en-US" sz="1000" dirty="0">
                        <a:effectLst/>
                        <a:latin typeface="Arial"/>
                        <a:ea typeface="Times New Roman"/>
                        <a:cs typeface="Times New Roman"/>
                      </a:endParaRPr>
                    </a:p>
                  </a:txBody>
                  <a:tcPr marL="65391" marR="6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11705" algn="l"/>
                        </a:tabLst>
                      </a:pPr>
                      <a:r>
                        <a:rPr lang="en-US" sz="1000" b="1">
                          <a:effectLst/>
                          <a:latin typeface="Tahoma"/>
                          <a:ea typeface="Times New Roman"/>
                          <a:cs typeface="Times New Roman"/>
                        </a:rPr>
                        <a:t>Description</a:t>
                      </a:r>
                      <a:endParaRPr lang="en-US" sz="1000">
                        <a:effectLst/>
                        <a:latin typeface="Arial"/>
                        <a:ea typeface="Times New Roman"/>
                        <a:cs typeface="Times New Roman"/>
                      </a:endParaRPr>
                    </a:p>
                  </a:txBody>
                  <a:tcPr marL="65391" marR="6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11705" algn="l"/>
                        </a:tabLst>
                      </a:pPr>
                      <a:r>
                        <a:rPr lang="en-US" sz="1000" b="1">
                          <a:effectLst/>
                          <a:latin typeface="Tahoma"/>
                          <a:ea typeface="Times New Roman"/>
                          <a:cs typeface="Times New Roman"/>
                        </a:rPr>
                        <a:t>Quantity</a:t>
                      </a:r>
                      <a:endParaRPr lang="en-US" sz="1000">
                        <a:effectLst/>
                        <a:latin typeface="Arial"/>
                        <a:ea typeface="Times New Roman"/>
                        <a:cs typeface="Times New Roman"/>
                      </a:endParaRPr>
                    </a:p>
                  </a:txBody>
                  <a:tcPr marL="65391" marR="6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11705" algn="l"/>
                        </a:tabLst>
                      </a:pPr>
                      <a:r>
                        <a:rPr lang="en-US" sz="1000" b="1">
                          <a:effectLst/>
                          <a:latin typeface="Tahoma"/>
                          <a:ea typeface="Times New Roman"/>
                          <a:cs typeface="Times New Roman"/>
                        </a:rPr>
                        <a:t>Unit Cost</a:t>
                      </a:r>
                      <a:endParaRPr lang="en-US" sz="1000">
                        <a:effectLst/>
                        <a:latin typeface="Arial"/>
                        <a:ea typeface="Times New Roman"/>
                        <a:cs typeface="Times New Roman"/>
                      </a:endParaRPr>
                    </a:p>
                  </a:txBody>
                  <a:tcPr marL="65391" marR="6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11705" algn="l"/>
                        </a:tabLst>
                      </a:pPr>
                      <a:r>
                        <a:rPr lang="en-US" sz="1000" b="1">
                          <a:effectLst/>
                          <a:latin typeface="Tahoma"/>
                          <a:ea typeface="Times New Roman"/>
                          <a:cs typeface="Times New Roman"/>
                        </a:rPr>
                        <a:t>Describe Professional Development/Curriculum Needs That Will Support the Item To Be Purchased</a:t>
                      </a:r>
                      <a:endParaRPr lang="en-US" sz="1000">
                        <a:effectLst/>
                        <a:latin typeface="Arial"/>
                        <a:ea typeface="Times New Roman"/>
                        <a:cs typeface="Times New Roman"/>
                      </a:endParaRPr>
                    </a:p>
                  </a:txBody>
                  <a:tcPr marL="65391" marR="6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11705" algn="l"/>
                        </a:tabLst>
                      </a:pPr>
                      <a:r>
                        <a:rPr lang="en-US" sz="1000" b="1">
                          <a:effectLst/>
                          <a:latin typeface="Tahoma"/>
                          <a:ea typeface="Times New Roman"/>
                          <a:cs typeface="Times New Roman"/>
                        </a:rPr>
                        <a:t>Total Cost</a:t>
                      </a:r>
                      <a:endParaRPr lang="en-US" sz="1000">
                        <a:effectLst/>
                        <a:latin typeface="Arial"/>
                        <a:ea typeface="Times New Roman"/>
                        <a:cs typeface="Times New Roman"/>
                      </a:endParaRPr>
                    </a:p>
                  </a:txBody>
                  <a:tcPr marL="65391" marR="6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168">
                <a:tc>
                  <a:txBody>
                    <a:bodyPr/>
                    <a:lstStyle/>
                    <a:p>
                      <a:pPr marL="0" marR="0" algn="ctr">
                        <a:spcBef>
                          <a:spcPts val="0"/>
                        </a:spcBef>
                        <a:spcAft>
                          <a:spcPts val="0"/>
                        </a:spcAft>
                        <a:tabLst>
                          <a:tab pos="2211705" algn="l"/>
                        </a:tabLst>
                      </a:pPr>
                      <a:r>
                        <a:rPr lang="en-US" sz="1000" b="1">
                          <a:solidFill>
                            <a:srgbClr val="FF0000"/>
                          </a:solidFill>
                          <a:effectLst/>
                          <a:latin typeface="Tahoma"/>
                          <a:ea typeface="Times New Roman"/>
                          <a:cs typeface="Times New Roman"/>
                        </a:rPr>
                        <a:t>  </a:t>
                      </a:r>
                      <a:endParaRPr lang="en-US" sz="1000">
                        <a:effectLst/>
                        <a:latin typeface="Arial"/>
                        <a:ea typeface="Times New Roman"/>
                        <a:cs typeface="Times New Roman"/>
                      </a:endParaRPr>
                    </a:p>
                  </a:txBody>
                  <a:tcPr marL="65391" marR="6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11705" algn="l"/>
                        </a:tabLst>
                      </a:pPr>
                      <a:r>
                        <a:rPr lang="en-US" sz="1000" b="1">
                          <a:solidFill>
                            <a:srgbClr val="FF0000"/>
                          </a:solidFill>
                          <a:effectLst/>
                          <a:latin typeface="Tahoma"/>
                          <a:ea typeface="Times New Roman"/>
                          <a:cs typeface="Times New Roman"/>
                        </a:rPr>
                        <a:t>  </a:t>
                      </a:r>
                      <a:endParaRPr lang="en-US" sz="1000">
                        <a:effectLst/>
                        <a:latin typeface="Arial"/>
                        <a:ea typeface="Times New Roman"/>
                        <a:cs typeface="Times New Roman"/>
                      </a:endParaRPr>
                    </a:p>
                  </a:txBody>
                  <a:tcPr marL="65391" marR="6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11705" algn="l"/>
                        </a:tabLst>
                      </a:pPr>
                      <a:r>
                        <a:rPr lang="en-US" sz="1000" b="1">
                          <a:solidFill>
                            <a:srgbClr val="FF0000"/>
                          </a:solidFill>
                          <a:effectLst/>
                          <a:latin typeface="Tahoma"/>
                          <a:ea typeface="Times New Roman"/>
                          <a:cs typeface="Times New Roman"/>
                        </a:rPr>
                        <a:t>  </a:t>
                      </a:r>
                      <a:endParaRPr lang="en-US" sz="1000">
                        <a:effectLst/>
                        <a:latin typeface="Arial"/>
                        <a:ea typeface="Times New Roman"/>
                        <a:cs typeface="Times New Roman"/>
                      </a:endParaRPr>
                    </a:p>
                  </a:txBody>
                  <a:tcPr marL="65391" marR="6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11705" algn="l"/>
                        </a:tabLst>
                      </a:pPr>
                      <a:r>
                        <a:rPr lang="en-US" sz="1000" b="1">
                          <a:solidFill>
                            <a:srgbClr val="FF0000"/>
                          </a:solidFill>
                          <a:effectLst/>
                          <a:latin typeface="Tahoma"/>
                          <a:ea typeface="Times New Roman"/>
                          <a:cs typeface="Times New Roman"/>
                        </a:rPr>
                        <a:t>  </a:t>
                      </a:r>
                      <a:endParaRPr lang="en-US" sz="1000">
                        <a:effectLst/>
                        <a:latin typeface="Arial"/>
                        <a:ea typeface="Times New Roman"/>
                        <a:cs typeface="Times New Roman"/>
                      </a:endParaRPr>
                    </a:p>
                  </a:txBody>
                  <a:tcPr marL="65391" marR="6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11705" algn="l"/>
                        </a:tabLst>
                      </a:pPr>
                      <a:r>
                        <a:rPr lang="en-US" sz="1000" b="1">
                          <a:solidFill>
                            <a:srgbClr val="FF0000"/>
                          </a:solidFill>
                          <a:effectLst/>
                          <a:latin typeface="Tahoma"/>
                          <a:ea typeface="Times New Roman"/>
                          <a:cs typeface="Times New Roman"/>
                        </a:rPr>
                        <a:t>  </a:t>
                      </a:r>
                      <a:endParaRPr lang="en-US" sz="1000">
                        <a:effectLst/>
                        <a:latin typeface="Arial"/>
                        <a:ea typeface="Times New Roman"/>
                        <a:cs typeface="Times New Roman"/>
                      </a:endParaRPr>
                    </a:p>
                  </a:txBody>
                  <a:tcPr marL="65391" marR="6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000">
                          <a:effectLst/>
                          <a:latin typeface="Arial"/>
                          <a:ea typeface="Times New Roman"/>
                          <a:cs typeface="Times New Roman"/>
                        </a:rPr>
                        <a:t>   </a:t>
                      </a:r>
                      <a:r>
                        <a:rPr lang="en-US" sz="1000" b="1">
                          <a:effectLst/>
                          <a:latin typeface="Tahoma"/>
                          <a:ea typeface="Times New Roman"/>
                          <a:cs typeface="Times New Roman"/>
                        </a:rPr>
                        <a:t>   </a:t>
                      </a:r>
                      <a:endParaRPr lang="en-US" sz="1000">
                        <a:effectLst/>
                        <a:latin typeface="Arial"/>
                        <a:ea typeface="Times New Roman"/>
                        <a:cs typeface="Times New Roman"/>
                      </a:endParaRPr>
                    </a:p>
                  </a:txBody>
                  <a:tcPr marL="65391" marR="6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168">
                <a:tc>
                  <a:txBody>
                    <a:bodyPr/>
                    <a:lstStyle/>
                    <a:p>
                      <a:pPr marL="0" marR="0" algn="ctr">
                        <a:spcBef>
                          <a:spcPts val="0"/>
                        </a:spcBef>
                        <a:spcAft>
                          <a:spcPts val="0"/>
                        </a:spcAft>
                        <a:tabLst>
                          <a:tab pos="2211705" algn="l"/>
                        </a:tabLst>
                      </a:pPr>
                      <a:r>
                        <a:rPr lang="en-US" sz="1000" b="1">
                          <a:solidFill>
                            <a:srgbClr val="FF0000"/>
                          </a:solidFill>
                          <a:effectLst/>
                          <a:latin typeface="Tahoma"/>
                          <a:ea typeface="Times New Roman"/>
                          <a:cs typeface="Times New Roman"/>
                        </a:rPr>
                        <a:t>  </a:t>
                      </a:r>
                      <a:endParaRPr lang="en-US" sz="1000">
                        <a:effectLst/>
                        <a:latin typeface="Arial"/>
                        <a:ea typeface="Times New Roman"/>
                        <a:cs typeface="Times New Roman"/>
                      </a:endParaRPr>
                    </a:p>
                  </a:txBody>
                  <a:tcPr marL="65391" marR="6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11705" algn="l"/>
                        </a:tabLst>
                      </a:pPr>
                      <a:r>
                        <a:rPr lang="en-US" sz="1000" b="1" dirty="0">
                          <a:solidFill>
                            <a:srgbClr val="FF0000"/>
                          </a:solidFill>
                          <a:effectLst/>
                          <a:latin typeface="Tahoma"/>
                          <a:ea typeface="Times New Roman"/>
                          <a:cs typeface="Times New Roman"/>
                        </a:rPr>
                        <a:t>  </a:t>
                      </a:r>
                      <a:endParaRPr lang="en-US" sz="1000" dirty="0">
                        <a:effectLst/>
                        <a:latin typeface="Arial"/>
                        <a:ea typeface="Times New Roman"/>
                        <a:cs typeface="Times New Roman"/>
                      </a:endParaRPr>
                    </a:p>
                  </a:txBody>
                  <a:tcPr marL="65391" marR="6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11705" algn="l"/>
                        </a:tabLst>
                      </a:pPr>
                      <a:r>
                        <a:rPr lang="en-US" sz="1000" b="1">
                          <a:solidFill>
                            <a:srgbClr val="FF0000"/>
                          </a:solidFill>
                          <a:effectLst/>
                          <a:latin typeface="Tahoma"/>
                          <a:ea typeface="Times New Roman"/>
                          <a:cs typeface="Times New Roman"/>
                        </a:rPr>
                        <a:t>  </a:t>
                      </a:r>
                      <a:endParaRPr lang="en-US" sz="1000">
                        <a:effectLst/>
                        <a:latin typeface="Arial"/>
                        <a:ea typeface="Times New Roman"/>
                        <a:cs typeface="Times New Roman"/>
                      </a:endParaRPr>
                    </a:p>
                  </a:txBody>
                  <a:tcPr marL="65391" marR="6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11705" algn="l"/>
                        </a:tabLst>
                      </a:pPr>
                      <a:r>
                        <a:rPr lang="en-US" sz="1000" b="1">
                          <a:solidFill>
                            <a:srgbClr val="FF0000"/>
                          </a:solidFill>
                          <a:effectLst/>
                          <a:latin typeface="Tahoma"/>
                          <a:ea typeface="Times New Roman"/>
                          <a:cs typeface="Times New Roman"/>
                        </a:rPr>
                        <a:t>  </a:t>
                      </a:r>
                      <a:endParaRPr lang="en-US" sz="1000">
                        <a:effectLst/>
                        <a:latin typeface="Arial"/>
                        <a:ea typeface="Times New Roman"/>
                        <a:cs typeface="Times New Roman"/>
                      </a:endParaRPr>
                    </a:p>
                  </a:txBody>
                  <a:tcPr marL="65391" marR="6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11705" algn="l"/>
                        </a:tabLst>
                      </a:pPr>
                      <a:r>
                        <a:rPr lang="en-US" sz="1000" b="1">
                          <a:solidFill>
                            <a:srgbClr val="FF0000"/>
                          </a:solidFill>
                          <a:effectLst/>
                          <a:latin typeface="Tahoma"/>
                          <a:ea typeface="Times New Roman"/>
                          <a:cs typeface="Times New Roman"/>
                        </a:rPr>
                        <a:t>  </a:t>
                      </a:r>
                      <a:endParaRPr lang="en-US" sz="1000">
                        <a:effectLst/>
                        <a:latin typeface="Arial"/>
                        <a:ea typeface="Times New Roman"/>
                        <a:cs typeface="Times New Roman"/>
                      </a:endParaRPr>
                    </a:p>
                  </a:txBody>
                  <a:tcPr marL="65391" marR="6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000">
                          <a:effectLst/>
                          <a:latin typeface="Arial"/>
                          <a:ea typeface="Times New Roman"/>
                          <a:cs typeface="Times New Roman"/>
                        </a:rPr>
                        <a:t>   </a:t>
                      </a:r>
                      <a:r>
                        <a:rPr lang="en-US" sz="1000" b="1">
                          <a:effectLst/>
                          <a:latin typeface="Tahoma"/>
                          <a:ea typeface="Times New Roman"/>
                          <a:cs typeface="Times New Roman"/>
                        </a:rPr>
                        <a:t>   </a:t>
                      </a:r>
                      <a:endParaRPr lang="en-US" sz="1000">
                        <a:effectLst/>
                        <a:latin typeface="Arial"/>
                        <a:ea typeface="Times New Roman"/>
                        <a:cs typeface="Times New Roman"/>
                      </a:endParaRPr>
                    </a:p>
                  </a:txBody>
                  <a:tcPr marL="65391" marR="6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168">
                <a:tc>
                  <a:txBody>
                    <a:bodyPr/>
                    <a:lstStyle/>
                    <a:p>
                      <a:pPr marL="0" marR="0" algn="ctr">
                        <a:spcBef>
                          <a:spcPts val="0"/>
                        </a:spcBef>
                        <a:spcAft>
                          <a:spcPts val="0"/>
                        </a:spcAft>
                        <a:tabLst>
                          <a:tab pos="2211705" algn="l"/>
                        </a:tabLst>
                      </a:pPr>
                      <a:r>
                        <a:rPr lang="en-US" sz="1000" b="1">
                          <a:solidFill>
                            <a:srgbClr val="FF0000"/>
                          </a:solidFill>
                          <a:effectLst/>
                          <a:latin typeface="Tahoma"/>
                          <a:ea typeface="Times New Roman"/>
                          <a:cs typeface="Times New Roman"/>
                        </a:rPr>
                        <a:t>  </a:t>
                      </a:r>
                      <a:endParaRPr lang="en-US" sz="1000">
                        <a:effectLst/>
                        <a:latin typeface="Arial"/>
                        <a:ea typeface="Times New Roman"/>
                        <a:cs typeface="Times New Roman"/>
                      </a:endParaRPr>
                    </a:p>
                  </a:txBody>
                  <a:tcPr marL="65391" marR="6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11705" algn="l"/>
                        </a:tabLst>
                      </a:pPr>
                      <a:r>
                        <a:rPr lang="en-US" sz="1000" b="1" dirty="0">
                          <a:solidFill>
                            <a:srgbClr val="FF0000"/>
                          </a:solidFill>
                          <a:effectLst/>
                          <a:latin typeface="Tahoma"/>
                          <a:ea typeface="Times New Roman"/>
                          <a:cs typeface="Times New Roman"/>
                        </a:rPr>
                        <a:t>  </a:t>
                      </a:r>
                      <a:endParaRPr lang="en-US" sz="1000" dirty="0">
                        <a:effectLst/>
                        <a:latin typeface="Arial"/>
                        <a:ea typeface="Times New Roman"/>
                        <a:cs typeface="Times New Roman"/>
                      </a:endParaRPr>
                    </a:p>
                  </a:txBody>
                  <a:tcPr marL="65391" marR="6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11705" algn="l"/>
                        </a:tabLst>
                      </a:pPr>
                      <a:r>
                        <a:rPr lang="en-US" sz="1000" b="1">
                          <a:solidFill>
                            <a:srgbClr val="FF0000"/>
                          </a:solidFill>
                          <a:effectLst/>
                          <a:latin typeface="Tahoma"/>
                          <a:ea typeface="Times New Roman"/>
                          <a:cs typeface="Times New Roman"/>
                        </a:rPr>
                        <a:t>  </a:t>
                      </a:r>
                      <a:endParaRPr lang="en-US" sz="1000">
                        <a:effectLst/>
                        <a:latin typeface="Arial"/>
                        <a:ea typeface="Times New Roman"/>
                        <a:cs typeface="Times New Roman"/>
                      </a:endParaRPr>
                    </a:p>
                  </a:txBody>
                  <a:tcPr marL="65391" marR="6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11705" algn="l"/>
                        </a:tabLst>
                      </a:pPr>
                      <a:r>
                        <a:rPr lang="en-US" sz="1000" b="1">
                          <a:solidFill>
                            <a:srgbClr val="FF0000"/>
                          </a:solidFill>
                          <a:effectLst/>
                          <a:latin typeface="Tahoma"/>
                          <a:ea typeface="Times New Roman"/>
                          <a:cs typeface="Times New Roman"/>
                        </a:rPr>
                        <a:t>  </a:t>
                      </a:r>
                      <a:endParaRPr lang="en-US" sz="1000">
                        <a:effectLst/>
                        <a:latin typeface="Arial"/>
                        <a:ea typeface="Times New Roman"/>
                        <a:cs typeface="Times New Roman"/>
                      </a:endParaRPr>
                    </a:p>
                  </a:txBody>
                  <a:tcPr marL="65391" marR="6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11705" algn="l"/>
                        </a:tabLst>
                      </a:pPr>
                      <a:r>
                        <a:rPr lang="en-US" sz="1000" b="1">
                          <a:solidFill>
                            <a:srgbClr val="FF0000"/>
                          </a:solidFill>
                          <a:effectLst/>
                          <a:latin typeface="Tahoma"/>
                          <a:ea typeface="Times New Roman"/>
                          <a:cs typeface="Times New Roman"/>
                        </a:rPr>
                        <a:t>  </a:t>
                      </a:r>
                      <a:endParaRPr lang="en-US" sz="1000">
                        <a:effectLst/>
                        <a:latin typeface="Arial"/>
                        <a:ea typeface="Times New Roman"/>
                        <a:cs typeface="Times New Roman"/>
                      </a:endParaRPr>
                    </a:p>
                  </a:txBody>
                  <a:tcPr marL="65391" marR="6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000" dirty="0">
                          <a:effectLst/>
                          <a:latin typeface="Arial"/>
                          <a:ea typeface="Times New Roman"/>
                          <a:cs typeface="Times New Roman"/>
                        </a:rPr>
                        <a:t>   </a:t>
                      </a:r>
                      <a:r>
                        <a:rPr lang="en-US" sz="1000" b="1" dirty="0">
                          <a:effectLst/>
                          <a:latin typeface="Tahoma"/>
                          <a:ea typeface="Times New Roman"/>
                          <a:cs typeface="Times New Roman"/>
                        </a:rPr>
                        <a:t>   </a:t>
                      </a:r>
                      <a:endParaRPr lang="en-US" sz="1000" dirty="0">
                        <a:effectLst/>
                        <a:latin typeface="Arial"/>
                        <a:ea typeface="Times New Roman"/>
                        <a:cs typeface="Times New Roman"/>
                      </a:endParaRPr>
                    </a:p>
                  </a:txBody>
                  <a:tcPr marL="65391" marR="6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86486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Uses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Performance (Intended Outcomes)</a:t>
            </a:r>
          </a:p>
          <a:p>
            <a:pPr lvl="1"/>
            <a:r>
              <a:rPr lang="en-US" sz="2900" dirty="0" smtClean="0"/>
              <a:t>What change are you attempting to achieve?  </a:t>
            </a:r>
          </a:p>
          <a:p>
            <a:pPr lvl="1"/>
            <a:r>
              <a:rPr lang="en-US" sz="2900" dirty="0" smtClean="0"/>
              <a:t>Action verbs are our friends here.</a:t>
            </a:r>
          </a:p>
          <a:p>
            <a:pPr lvl="2"/>
            <a:r>
              <a:rPr lang="en-US" sz="2900" dirty="0" smtClean="0"/>
              <a:t>Increase, improve, update, establish, create, facilitate, deliver…..</a:t>
            </a:r>
          </a:p>
          <a:p>
            <a:r>
              <a:rPr lang="en-US" dirty="0" smtClean="0"/>
              <a:t>Programmatic (Activities and/or Strategies to Meet Intended Outcomes)</a:t>
            </a:r>
          </a:p>
          <a:p>
            <a:pPr lvl="1"/>
            <a:r>
              <a:rPr lang="en-US" dirty="0" smtClean="0"/>
              <a:t>What will be done and who will do it?</a:t>
            </a:r>
          </a:p>
          <a:p>
            <a:r>
              <a:rPr lang="en-US" dirty="0" smtClean="0"/>
              <a:t>Data and/or Deliverables Used to Measure Success</a:t>
            </a:r>
          </a:p>
          <a:p>
            <a:pPr lvl="1"/>
            <a:r>
              <a:rPr lang="en-US" dirty="0" smtClean="0"/>
              <a:t>What will you measure to gauge the impact of your activity/strategy?</a:t>
            </a:r>
          </a:p>
          <a:p>
            <a:pPr lvl="1"/>
            <a:r>
              <a:rPr lang="en-US" dirty="0" smtClean="0"/>
              <a:t>What will a positive result look like?</a:t>
            </a:r>
          </a:p>
          <a:p>
            <a:r>
              <a:rPr lang="en-US" dirty="0" smtClean="0"/>
              <a:t>Goal/Indicator</a:t>
            </a:r>
          </a:p>
          <a:p>
            <a:pPr lvl="1"/>
            <a:r>
              <a:rPr lang="en-US" dirty="0" smtClean="0"/>
              <a:t>What is your target goal for your progress measures?</a:t>
            </a:r>
          </a:p>
          <a:p>
            <a:pPr lvl="1"/>
            <a:r>
              <a:rPr lang="en-US" dirty="0" smtClean="0"/>
              <a:t>How much?  How many?  By when?</a:t>
            </a:r>
          </a:p>
          <a:p>
            <a:r>
              <a:rPr lang="en-US" dirty="0" smtClean="0"/>
              <a:t>Core Indicator(s) of Performance</a:t>
            </a:r>
          </a:p>
          <a:p>
            <a:pPr lvl="1"/>
            <a:r>
              <a:rPr lang="en-US" dirty="0" smtClean="0"/>
              <a:t>Which Perkins indicator should benefit from this activity/strategy?</a:t>
            </a:r>
          </a:p>
          <a:p>
            <a:pPr lvl="1"/>
            <a:endParaRPr lang="en-US" dirty="0" smtClean="0"/>
          </a:p>
          <a:p>
            <a:pPr marL="0" indent="0">
              <a:buNone/>
            </a:pPr>
            <a:endParaRPr lang="en-US" dirty="0"/>
          </a:p>
        </p:txBody>
      </p:sp>
    </p:spTree>
    <p:extLst>
      <p:ext uri="{BB962C8B-B14F-4D97-AF65-F5344CB8AC3E}">
        <p14:creationId xmlns:p14="http://schemas.microsoft.com/office/powerpoint/2010/main" val="3122169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Uses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29260960"/>
              </p:ext>
            </p:extLst>
          </p:nvPr>
        </p:nvGraphicFramePr>
        <p:xfrm>
          <a:off x="533400" y="1600200"/>
          <a:ext cx="8229600" cy="4495799"/>
        </p:xfrm>
        <a:graphic>
          <a:graphicData uri="http://schemas.openxmlformats.org/drawingml/2006/table">
            <a:tbl>
              <a:tblPr firstRow="1" firstCol="1" bandRow="1"/>
              <a:tblGrid>
                <a:gridCol w="2010597"/>
                <a:gridCol w="1986245"/>
                <a:gridCol w="1571493"/>
                <a:gridCol w="1647595"/>
                <a:gridCol w="1013670"/>
              </a:tblGrid>
              <a:tr h="763985">
                <a:tc>
                  <a:txBody>
                    <a:bodyPr/>
                    <a:lstStyle/>
                    <a:p>
                      <a:pPr marL="0" marR="0" algn="ctr">
                        <a:spcBef>
                          <a:spcPts val="0"/>
                        </a:spcBef>
                        <a:spcAft>
                          <a:spcPts val="0"/>
                        </a:spcAft>
                      </a:pPr>
                      <a:r>
                        <a:rPr lang="en-US" sz="1000" dirty="0">
                          <a:effectLst/>
                          <a:latin typeface="Tahoma"/>
                          <a:ea typeface="Times New Roman"/>
                          <a:cs typeface="Times New Roman"/>
                        </a:rPr>
                        <a:t>Performance:</a:t>
                      </a:r>
                      <a:endParaRPr lang="en-US" sz="1000" dirty="0">
                        <a:effectLst/>
                        <a:latin typeface="Arial"/>
                        <a:ea typeface="Times New Roman"/>
                        <a:cs typeface="Times New Roman"/>
                      </a:endParaRPr>
                    </a:p>
                    <a:p>
                      <a:pPr marL="0" marR="0" algn="ctr">
                        <a:spcBef>
                          <a:spcPts val="0"/>
                        </a:spcBef>
                        <a:spcAft>
                          <a:spcPts val="0"/>
                        </a:spcAft>
                      </a:pPr>
                      <a:r>
                        <a:rPr lang="en-US" sz="1000" dirty="0">
                          <a:effectLst/>
                          <a:latin typeface="Tahoma"/>
                          <a:ea typeface="Times New Roman"/>
                          <a:cs typeface="Times New Roman"/>
                        </a:rPr>
                        <a:t>Intended Outcomes</a:t>
                      </a:r>
                      <a:endParaRPr lang="en-US" sz="1000" dirty="0">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000">
                          <a:effectLst/>
                          <a:latin typeface="Tahoma"/>
                          <a:ea typeface="Times New Roman"/>
                          <a:cs typeface="Times New Roman"/>
                        </a:rPr>
                        <a:t>Programmatic:</a:t>
                      </a:r>
                      <a:endParaRPr lang="en-US" sz="1000">
                        <a:effectLst/>
                        <a:latin typeface="Arial"/>
                        <a:ea typeface="Times New Roman"/>
                        <a:cs typeface="Times New Roman"/>
                      </a:endParaRPr>
                    </a:p>
                    <a:p>
                      <a:pPr marL="0" marR="0" algn="ctr">
                        <a:spcBef>
                          <a:spcPts val="0"/>
                        </a:spcBef>
                        <a:spcAft>
                          <a:spcPts val="0"/>
                        </a:spcAft>
                      </a:pPr>
                      <a:r>
                        <a:rPr lang="en-US" sz="1000">
                          <a:effectLst/>
                          <a:latin typeface="Tahoma"/>
                          <a:ea typeface="Times New Roman"/>
                          <a:cs typeface="Times New Roman"/>
                        </a:rPr>
                        <a:t>Activities and/or Strategies</a:t>
                      </a:r>
                      <a:endParaRPr lang="en-US" sz="1000">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000" dirty="0">
                          <a:effectLst/>
                          <a:latin typeface="Tahoma"/>
                          <a:ea typeface="Times New Roman"/>
                          <a:cs typeface="Times New Roman"/>
                        </a:rPr>
                        <a:t>Data and/or Deliverable used to measure success</a:t>
                      </a:r>
                      <a:endParaRPr lang="en-US" sz="1000" dirty="0">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000" dirty="0">
                          <a:effectLst/>
                          <a:latin typeface="Tahoma"/>
                          <a:ea typeface="Times New Roman"/>
                          <a:cs typeface="Times New Roman"/>
                        </a:rPr>
                        <a:t>Goal/Indicator</a:t>
                      </a:r>
                      <a:endParaRPr lang="en-US" sz="1000" dirty="0">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000">
                          <a:effectLst/>
                          <a:latin typeface="Tahoma"/>
                          <a:ea typeface="Times New Roman"/>
                          <a:cs typeface="Times New Roman"/>
                        </a:rPr>
                        <a:t>Core Indicators</a:t>
                      </a:r>
                      <a:endParaRPr lang="en-US" sz="1000">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995151">
                <a:tc>
                  <a:txBody>
                    <a:bodyPr/>
                    <a:lstStyle/>
                    <a:p>
                      <a:pPr marL="0" marR="0" algn="ctr">
                        <a:spcBef>
                          <a:spcPts val="0"/>
                        </a:spcBef>
                        <a:spcAft>
                          <a:spcPts val="0"/>
                        </a:spcAft>
                      </a:pPr>
                      <a:r>
                        <a:rPr lang="en-US" sz="1000">
                          <a:effectLst/>
                          <a:latin typeface="Tahoma"/>
                          <a:ea typeface="Times New Roman"/>
                          <a:cs typeface="Times New Roman"/>
                        </a:rPr>
                        <a:t>Pathway established for Hospitality and Tourism</a:t>
                      </a:r>
                      <a:endParaRPr lang="en-US" sz="1000">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ahoma"/>
                          <a:ea typeface="Times New Roman"/>
                          <a:cs typeface="Times New Roman"/>
                        </a:rPr>
                        <a:t>CTE teachers will participate in summer honorariums to develop pathway</a:t>
                      </a:r>
                      <a:endParaRPr lang="en-US" sz="1000" dirty="0">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ahoma"/>
                          <a:ea typeface="Times New Roman"/>
                          <a:cs typeface="Times New Roman"/>
                        </a:rPr>
                        <a:t>KSDE approval of pathway</a:t>
                      </a:r>
                      <a:endParaRPr lang="en-US" sz="1000" dirty="0">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ahoma"/>
                          <a:ea typeface="Times New Roman"/>
                          <a:cs typeface="Times New Roman"/>
                        </a:rPr>
                        <a:t>Pathway approval, March 2012</a:t>
                      </a:r>
                      <a:endParaRPr lang="en-US" sz="1000">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effectLst/>
                          <a:latin typeface="Tahoma"/>
                          <a:ea typeface="Times New Roman"/>
                          <a:cs typeface="Times New Roman"/>
                        </a:rPr>
                        <a:t>1s1, 1s2, 2s1</a:t>
                      </a:r>
                      <a:endParaRPr lang="en-US" sz="1000">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3937">
                <a:tc>
                  <a:txBody>
                    <a:bodyPr/>
                    <a:lstStyle/>
                    <a:p>
                      <a:pPr marL="0" marR="0" algn="ctr">
                        <a:spcBef>
                          <a:spcPts val="0"/>
                        </a:spcBef>
                        <a:spcAft>
                          <a:spcPts val="0"/>
                        </a:spcAft>
                      </a:pPr>
                      <a:r>
                        <a:rPr lang="en-US" sz="1000" dirty="0">
                          <a:effectLst/>
                          <a:latin typeface="Tahoma"/>
                          <a:ea typeface="Times New Roman"/>
                          <a:cs typeface="Times New Roman"/>
                        </a:rPr>
                        <a:t>Curriculum revisions implemented to ensure alignment to common core standards and Rigorous Programs of Study</a:t>
                      </a:r>
                      <a:endParaRPr lang="en-US" sz="1000" dirty="0">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effectLst/>
                          <a:latin typeface="Tahoma"/>
                          <a:ea typeface="Times New Roman"/>
                          <a:cs typeface="Times New Roman"/>
                        </a:rPr>
                        <a:t>CTE teachers will participate in summer honorariums to develop and improve curriculum</a:t>
                      </a:r>
                      <a:endParaRPr lang="en-US" sz="1000">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ahoma"/>
                          <a:ea typeface="Times New Roman"/>
                          <a:cs typeface="Times New Roman"/>
                        </a:rPr>
                        <a:t>Qualitative alignment to common core standards</a:t>
                      </a:r>
                      <a:endParaRPr lang="en-US" sz="1000" dirty="0">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ahoma"/>
                          <a:ea typeface="Times New Roman"/>
                          <a:cs typeface="Times New Roman"/>
                        </a:rPr>
                        <a:t>Curriculum approved by district C/I, July 2012</a:t>
                      </a:r>
                      <a:endParaRPr lang="en-US" sz="1000">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effectLst/>
                          <a:latin typeface="Tahoma"/>
                          <a:ea typeface="Times New Roman"/>
                          <a:cs typeface="Times New Roman"/>
                        </a:rPr>
                        <a:t>1s1, 1s2, 2s1</a:t>
                      </a:r>
                      <a:endParaRPr lang="en-US" sz="1000">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2726">
                <a:tc>
                  <a:txBody>
                    <a:bodyPr/>
                    <a:lstStyle/>
                    <a:p>
                      <a:pPr marL="0" marR="0" algn="ctr">
                        <a:spcBef>
                          <a:spcPts val="0"/>
                        </a:spcBef>
                        <a:spcAft>
                          <a:spcPts val="0"/>
                        </a:spcAft>
                      </a:pPr>
                      <a:r>
                        <a:rPr lang="en-US" sz="1000">
                          <a:effectLst/>
                          <a:latin typeface="Tahoma"/>
                          <a:ea typeface="Times New Roman"/>
                          <a:cs typeface="Times New Roman"/>
                        </a:rPr>
                        <a:t>Development and implementation of program specific cross-curricular projects</a:t>
                      </a:r>
                      <a:endParaRPr lang="en-US" sz="1000">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effectLst/>
                          <a:latin typeface="Tahoma"/>
                          <a:ea typeface="Times New Roman"/>
                          <a:cs typeface="Times New Roman"/>
                        </a:rPr>
                        <a:t>Local professional development to support collaboration, integration and cross-curricular projects in seminar period by cluster</a:t>
                      </a:r>
                      <a:endParaRPr lang="en-US" sz="1000">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effectLst/>
                          <a:latin typeface="Tahoma"/>
                          <a:ea typeface="Times New Roman"/>
                          <a:cs typeface="Times New Roman"/>
                        </a:rPr>
                        <a:t>Career specific seminar activities, cluster specific- qualitative and quantitative measures</a:t>
                      </a:r>
                      <a:endParaRPr lang="en-US" sz="1000">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ahoma"/>
                          <a:ea typeface="Times New Roman"/>
                          <a:cs typeface="Times New Roman"/>
                        </a:rPr>
                        <a:t>Minimum of two activities implemented in each cluster by April 2012</a:t>
                      </a:r>
                      <a:endParaRPr lang="en-US" sz="1000" dirty="0">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Tahoma"/>
                          <a:ea typeface="Times New Roman"/>
                          <a:cs typeface="Times New Roman"/>
                        </a:rPr>
                        <a:t>1s1, 1s2</a:t>
                      </a:r>
                      <a:endParaRPr lang="en-US" sz="1000" dirty="0">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102361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2506</TotalTime>
  <Words>1109</Words>
  <Application>Microsoft Office PowerPoint</Application>
  <PresentationFormat>On-screen Show (4:3)</PresentationFormat>
  <Paragraphs>199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Solstice</vt:lpstr>
      <vt:lpstr>PowerPoint Presentation</vt:lpstr>
      <vt:lpstr>Presentation Goals</vt:lpstr>
      <vt:lpstr>The Narrative</vt:lpstr>
      <vt:lpstr>What do the Perkins indicators really measure?</vt:lpstr>
      <vt:lpstr>Action Plans for Improvement</vt:lpstr>
      <vt:lpstr>Action Plans for Improvement</vt:lpstr>
      <vt:lpstr>Equipment and Supplies/Materials/Software/Resources</vt:lpstr>
      <vt:lpstr>Required Uses</vt:lpstr>
      <vt:lpstr>Required Uses</vt:lpstr>
      <vt:lpstr>Required Use 1: Strengthen skills through integration of academics and CTE </vt:lpstr>
      <vt:lpstr>Required Use 2: Postsecondary Linkages</vt:lpstr>
      <vt:lpstr>Required Use 3: All aspects of an industry </vt:lpstr>
      <vt:lpstr>Required Use 4: Develop, improve and expand the use of technology </vt:lpstr>
      <vt:lpstr>Required Use 5: Sustainable PD</vt:lpstr>
      <vt:lpstr>Required Use 6: Evaluate programs serving all students </vt:lpstr>
      <vt:lpstr>Required Use 7: Improve, expand and modernize programs, including technology </vt:lpstr>
      <vt:lpstr>Required Use 8: Provide services of sufficient size, scope and quality</vt:lpstr>
      <vt:lpstr>Required Use 9: Preparing special population students for high wage, high skill and high demand occupations</vt:lpstr>
      <vt:lpstr>Permissive Uses of Funds</vt:lpstr>
      <vt:lpstr>Budget and Finances</vt:lpstr>
      <vt:lpstr>Local Approval</vt:lpstr>
    </vt:vector>
  </TitlesOfParts>
  <Company>USD 259</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Means (AMAC)</dc:creator>
  <cp:lastModifiedBy>Jim Means (AMAC)</cp:lastModifiedBy>
  <cp:revision>38</cp:revision>
  <dcterms:created xsi:type="dcterms:W3CDTF">2014-01-30T02:50:54Z</dcterms:created>
  <dcterms:modified xsi:type="dcterms:W3CDTF">2014-02-07T21:28:18Z</dcterms:modified>
</cp:coreProperties>
</file>