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256" r:id="rId2"/>
    <p:sldId id="307" r:id="rId3"/>
    <p:sldId id="308" r:id="rId4"/>
    <p:sldId id="265" r:id="rId5"/>
    <p:sldId id="286" r:id="rId6"/>
    <p:sldId id="276" r:id="rId7"/>
    <p:sldId id="292" r:id="rId8"/>
    <p:sldId id="296" r:id="rId9"/>
    <p:sldId id="312" r:id="rId10"/>
    <p:sldId id="291" r:id="rId11"/>
    <p:sldId id="289" r:id="rId12"/>
    <p:sldId id="281" r:id="rId13"/>
    <p:sldId id="293" r:id="rId14"/>
    <p:sldId id="273" r:id="rId15"/>
    <p:sldId id="313" r:id="rId16"/>
    <p:sldId id="277" r:id="rId17"/>
    <p:sldId id="315" r:id="rId18"/>
    <p:sldId id="316" r:id="rId19"/>
    <p:sldId id="328" r:id="rId20"/>
    <p:sldId id="298" r:id="rId21"/>
    <p:sldId id="318" r:id="rId22"/>
    <p:sldId id="270" r:id="rId23"/>
    <p:sldId id="317" r:id="rId24"/>
    <p:sldId id="320" r:id="rId25"/>
    <p:sldId id="321" r:id="rId26"/>
    <p:sldId id="323" r:id="rId27"/>
    <p:sldId id="283" r:id="rId28"/>
    <p:sldId id="302" r:id="rId29"/>
    <p:sldId id="309" r:id="rId30"/>
    <p:sldId id="287" r:id="rId31"/>
    <p:sldId id="311" r:id="rId3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7004F1-72DD-491F-86D8-6434CEEA0D0A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0D89DE-8A2F-495E-AAB1-3CFEF3FF9567}">
      <dgm:prSet phldrT="[Text]"/>
      <dgm:spPr/>
      <dgm:t>
        <a:bodyPr/>
        <a:lstStyle/>
        <a:p>
          <a:r>
            <a:rPr lang="en-US" b="1" dirty="0" smtClean="0"/>
            <a:t>Project-based Unit</a:t>
          </a:r>
          <a:endParaRPr lang="en-US" b="1" dirty="0"/>
        </a:p>
      </dgm:t>
    </dgm:pt>
    <dgm:pt modelId="{41ADAB55-26FB-431D-B5A2-47ECAA903065}" type="parTrans" cxnId="{94F0CAD9-EC20-4B54-BC1C-7D652D4C3931}">
      <dgm:prSet/>
      <dgm:spPr/>
      <dgm:t>
        <a:bodyPr/>
        <a:lstStyle/>
        <a:p>
          <a:endParaRPr lang="en-US"/>
        </a:p>
      </dgm:t>
    </dgm:pt>
    <dgm:pt modelId="{2A6E2244-A169-428E-B144-BF260AAB7800}" type="sibTrans" cxnId="{94F0CAD9-EC20-4B54-BC1C-7D652D4C3931}">
      <dgm:prSet/>
      <dgm:spPr/>
      <dgm:t>
        <a:bodyPr/>
        <a:lstStyle/>
        <a:p>
          <a:endParaRPr lang="en-US"/>
        </a:p>
      </dgm:t>
    </dgm:pt>
    <dgm:pt modelId="{749031B4-6A4C-4239-AE4D-8F2F8506E0F2}">
      <dgm:prSet phldrT="[Text]"/>
      <dgm:spPr/>
      <dgm:t>
        <a:bodyPr/>
        <a:lstStyle/>
        <a:p>
          <a:r>
            <a:rPr lang="en-US" b="1" dirty="0" smtClean="0"/>
            <a:t> Integrated Literacy Task</a:t>
          </a:r>
          <a:endParaRPr lang="en-US" b="1" dirty="0"/>
        </a:p>
      </dgm:t>
    </dgm:pt>
    <dgm:pt modelId="{E5AF3DE6-3D93-49A0-BA07-A1F9BC64C8B9}" type="parTrans" cxnId="{7646D681-0054-440F-80A5-5F1749435E33}">
      <dgm:prSet/>
      <dgm:spPr/>
      <dgm:t>
        <a:bodyPr/>
        <a:lstStyle/>
        <a:p>
          <a:endParaRPr lang="en-US"/>
        </a:p>
      </dgm:t>
    </dgm:pt>
    <dgm:pt modelId="{1D468E30-D873-48AA-8995-1D5A33090DEE}" type="sibTrans" cxnId="{7646D681-0054-440F-80A5-5F1749435E33}">
      <dgm:prSet/>
      <dgm:spPr/>
      <dgm:t>
        <a:bodyPr/>
        <a:lstStyle/>
        <a:p>
          <a:endParaRPr lang="en-US"/>
        </a:p>
      </dgm:t>
    </dgm:pt>
    <dgm:pt modelId="{73DA86DA-1C79-4FEE-AC9E-896242476326}">
      <dgm:prSet phldrT="[Text]"/>
      <dgm:spPr/>
      <dgm:t>
        <a:bodyPr/>
        <a:lstStyle/>
        <a:p>
          <a:r>
            <a:rPr lang="en-US" b="1" dirty="0" smtClean="0"/>
            <a:t>Instructional Lesson</a:t>
          </a:r>
          <a:endParaRPr lang="en-US" b="1" dirty="0"/>
        </a:p>
      </dgm:t>
    </dgm:pt>
    <dgm:pt modelId="{79E538D4-5D4B-4731-9BAC-CDF0A4CFBD9C}" type="parTrans" cxnId="{36D9959D-C440-4198-B633-833AC5C3508E}">
      <dgm:prSet/>
      <dgm:spPr/>
      <dgm:t>
        <a:bodyPr/>
        <a:lstStyle/>
        <a:p>
          <a:endParaRPr lang="en-US"/>
        </a:p>
      </dgm:t>
    </dgm:pt>
    <dgm:pt modelId="{9DD896D2-3977-434E-B14A-EF2AF735458A}" type="sibTrans" cxnId="{36D9959D-C440-4198-B633-833AC5C3508E}">
      <dgm:prSet/>
      <dgm:spPr/>
      <dgm:t>
        <a:bodyPr/>
        <a:lstStyle/>
        <a:p>
          <a:endParaRPr lang="en-US"/>
        </a:p>
      </dgm:t>
    </dgm:pt>
    <dgm:pt modelId="{87F71F2C-401C-4649-BF91-20183AE34961}">
      <dgm:prSet phldrT="[Text]"/>
      <dgm:spPr/>
      <dgm:t>
        <a:bodyPr/>
        <a:lstStyle/>
        <a:p>
          <a:r>
            <a:rPr lang="en-US" b="1" dirty="0" smtClean="0"/>
            <a:t>Instructional Lesson</a:t>
          </a:r>
          <a:endParaRPr lang="en-US" b="1" dirty="0"/>
        </a:p>
      </dgm:t>
    </dgm:pt>
    <dgm:pt modelId="{AD0D2FB5-103C-458C-97C3-480D9C02FA62}" type="parTrans" cxnId="{D294844D-0BF3-4B89-9523-B112FAAE6B9C}">
      <dgm:prSet/>
      <dgm:spPr/>
      <dgm:t>
        <a:bodyPr/>
        <a:lstStyle/>
        <a:p>
          <a:endParaRPr lang="en-US"/>
        </a:p>
      </dgm:t>
    </dgm:pt>
    <dgm:pt modelId="{C6578E01-D36F-4ECE-8DC5-28976D2EC3D0}" type="sibTrans" cxnId="{D294844D-0BF3-4B89-9523-B112FAAE6B9C}">
      <dgm:prSet/>
      <dgm:spPr/>
      <dgm:t>
        <a:bodyPr/>
        <a:lstStyle/>
        <a:p>
          <a:endParaRPr lang="en-US"/>
        </a:p>
      </dgm:t>
    </dgm:pt>
    <dgm:pt modelId="{317FE9F2-247A-41D5-95ED-8D6C4D2247AF}" type="pres">
      <dgm:prSet presAssocID="{077004F1-72DD-491F-86D8-6434CEEA0D0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AA87361-1264-4219-B822-35B4566F7C50}" type="pres">
      <dgm:prSet presAssocID="{077004F1-72DD-491F-86D8-6434CEEA0D0A}" presName="pyramid" presStyleLbl="node1" presStyleIdx="0" presStyleCnt="1" custLinFactNeighborX="24898" custLinFactNeighborY="-737"/>
      <dgm:spPr/>
    </dgm:pt>
    <dgm:pt modelId="{4110A06F-DC92-469E-BCA5-9E8646D94F01}" type="pres">
      <dgm:prSet presAssocID="{077004F1-72DD-491F-86D8-6434CEEA0D0A}" presName="theList" presStyleCnt="0"/>
      <dgm:spPr/>
    </dgm:pt>
    <dgm:pt modelId="{AD1937EA-CAB4-439B-BACE-47C9EE0581A4}" type="pres">
      <dgm:prSet presAssocID="{AE0D89DE-8A2F-495E-AAB1-3CFEF3FF9567}" presName="aNode" presStyleLbl="fgAcc1" presStyleIdx="0" presStyleCnt="4" custScaleX="116171" custScaleY="35300" custLinFactY="8225" custLinFactNeighborX="-1028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0D99C-556B-4C5B-A0FF-0245837DD531}" type="pres">
      <dgm:prSet presAssocID="{AE0D89DE-8A2F-495E-AAB1-3CFEF3FF9567}" presName="aSpace" presStyleCnt="0"/>
      <dgm:spPr/>
    </dgm:pt>
    <dgm:pt modelId="{198B3058-5927-4C17-9188-883F7967FD4B}" type="pres">
      <dgm:prSet presAssocID="{749031B4-6A4C-4239-AE4D-8F2F8506E0F2}" presName="aNode" presStyleLbl="fgAcc1" presStyleIdx="1" presStyleCnt="4" custScaleX="166877" custScaleY="36860" custLinFactY="24153" custLinFactNeighborX="-1082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90AD7F-A793-41E2-BE03-D53784298C2C}" type="pres">
      <dgm:prSet presAssocID="{749031B4-6A4C-4239-AE4D-8F2F8506E0F2}" presName="aSpace" presStyleCnt="0"/>
      <dgm:spPr/>
    </dgm:pt>
    <dgm:pt modelId="{6D58D00F-8A2C-4124-8216-1905A72E3877}" type="pres">
      <dgm:prSet presAssocID="{73DA86DA-1C79-4FEE-AC9E-896242476326}" presName="aNode" presStyleLbl="fgAcc1" presStyleIdx="2" presStyleCnt="4" custScaleX="120254" custScaleY="41451" custLinFactY="51038" custLinFactNeighborX="-7558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6DC1F-FECC-4446-80FA-BE60602562BD}" type="pres">
      <dgm:prSet presAssocID="{73DA86DA-1C79-4FEE-AC9E-896242476326}" presName="aSpace" presStyleCnt="0"/>
      <dgm:spPr/>
    </dgm:pt>
    <dgm:pt modelId="{945C1FA2-6758-4688-BA38-F2882D18C87D}" type="pres">
      <dgm:prSet presAssocID="{87F71F2C-401C-4649-BF91-20183AE34961}" presName="aNode" presStyleLbl="fgAcc1" presStyleIdx="3" presStyleCnt="4" custScaleX="120254" custScaleY="41451" custLinFactNeighborX="51336" custLinFactNeighborY="767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89FF9-A210-4A3B-A5B8-86DA03302886}" type="pres">
      <dgm:prSet presAssocID="{87F71F2C-401C-4649-BF91-20183AE34961}" presName="aSpace" presStyleCnt="0"/>
      <dgm:spPr/>
    </dgm:pt>
  </dgm:ptLst>
  <dgm:cxnLst>
    <dgm:cxn modelId="{36D9959D-C440-4198-B633-833AC5C3508E}" srcId="{077004F1-72DD-491F-86D8-6434CEEA0D0A}" destId="{73DA86DA-1C79-4FEE-AC9E-896242476326}" srcOrd="2" destOrd="0" parTransId="{79E538D4-5D4B-4731-9BAC-CDF0A4CFBD9C}" sibTransId="{9DD896D2-3977-434E-B14A-EF2AF735458A}"/>
    <dgm:cxn modelId="{2E258A7C-4911-4206-BC8B-27663775EC4D}" type="presOf" srcId="{87F71F2C-401C-4649-BF91-20183AE34961}" destId="{945C1FA2-6758-4688-BA38-F2882D18C87D}" srcOrd="0" destOrd="0" presId="urn:microsoft.com/office/officeart/2005/8/layout/pyramid2"/>
    <dgm:cxn modelId="{1AB2691A-1BA5-4A61-9AD4-CB711899577A}" type="presOf" srcId="{AE0D89DE-8A2F-495E-AAB1-3CFEF3FF9567}" destId="{AD1937EA-CAB4-439B-BACE-47C9EE0581A4}" srcOrd="0" destOrd="0" presId="urn:microsoft.com/office/officeart/2005/8/layout/pyramid2"/>
    <dgm:cxn modelId="{7646D681-0054-440F-80A5-5F1749435E33}" srcId="{077004F1-72DD-491F-86D8-6434CEEA0D0A}" destId="{749031B4-6A4C-4239-AE4D-8F2F8506E0F2}" srcOrd="1" destOrd="0" parTransId="{E5AF3DE6-3D93-49A0-BA07-A1F9BC64C8B9}" sibTransId="{1D468E30-D873-48AA-8995-1D5A33090DEE}"/>
    <dgm:cxn modelId="{D294844D-0BF3-4B89-9523-B112FAAE6B9C}" srcId="{077004F1-72DD-491F-86D8-6434CEEA0D0A}" destId="{87F71F2C-401C-4649-BF91-20183AE34961}" srcOrd="3" destOrd="0" parTransId="{AD0D2FB5-103C-458C-97C3-480D9C02FA62}" sibTransId="{C6578E01-D36F-4ECE-8DC5-28976D2EC3D0}"/>
    <dgm:cxn modelId="{A1F30589-2397-4681-B4AE-0451C3EF510F}" type="presOf" srcId="{73DA86DA-1C79-4FEE-AC9E-896242476326}" destId="{6D58D00F-8A2C-4124-8216-1905A72E3877}" srcOrd="0" destOrd="0" presId="urn:microsoft.com/office/officeart/2005/8/layout/pyramid2"/>
    <dgm:cxn modelId="{B1EED911-57CE-4035-A291-281DAAADC040}" type="presOf" srcId="{749031B4-6A4C-4239-AE4D-8F2F8506E0F2}" destId="{198B3058-5927-4C17-9188-883F7967FD4B}" srcOrd="0" destOrd="0" presId="urn:microsoft.com/office/officeart/2005/8/layout/pyramid2"/>
    <dgm:cxn modelId="{49904451-E4DA-4903-A544-6276FADF4D7D}" type="presOf" srcId="{077004F1-72DD-491F-86D8-6434CEEA0D0A}" destId="{317FE9F2-247A-41D5-95ED-8D6C4D2247AF}" srcOrd="0" destOrd="0" presId="urn:microsoft.com/office/officeart/2005/8/layout/pyramid2"/>
    <dgm:cxn modelId="{94F0CAD9-EC20-4B54-BC1C-7D652D4C3931}" srcId="{077004F1-72DD-491F-86D8-6434CEEA0D0A}" destId="{AE0D89DE-8A2F-495E-AAB1-3CFEF3FF9567}" srcOrd="0" destOrd="0" parTransId="{41ADAB55-26FB-431D-B5A2-47ECAA903065}" sibTransId="{2A6E2244-A169-428E-B144-BF260AAB7800}"/>
    <dgm:cxn modelId="{A67170FB-8656-4D71-8764-B6EDFBD75FB6}" type="presParOf" srcId="{317FE9F2-247A-41D5-95ED-8D6C4D2247AF}" destId="{5AA87361-1264-4219-B822-35B4566F7C50}" srcOrd="0" destOrd="0" presId="urn:microsoft.com/office/officeart/2005/8/layout/pyramid2"/>
    <dgm:cxn modelId="{800792BC-1881-4256-A9C2-147ACF2B1423}" type="presParOf" srcId="{317FE9F2-247A-41D5-95ED-8D6C4D2247AF}" destId="{4110A06F-DC92-469E-BCA5-9E8646D94F01}" srcOrd="1" destOrd="0" presId="urn:microsoft.com/office/officeart/2005/8/layout/pyramid2"/>
    <dgm:cxn modelId="{166A4273-FC25-45C5-827E-5CACE92E8E03}" type="presParOf" srcId="{4110A06F-DC92-469E-BCA5-9E8646D94F01}" destId="{AD1937EA-CAB4-439B-BACE-47C9EE0581A4}" srcOrd="0" destOrd="0" presId="urn:microsoft.com/office/officeart/2005/8/layout/pyramid2"/>
    <dgm:cxn modelId="{1E8CAC71-8867-46EB-9BDF-DEA017B5402B}" type="presParOf" srcId="{4110A06F-DC92-469E-BCA5-9E8646D94F01}" destId="{28A0D99C-556B-4C5B-A0FF-0245837DD531}" srcOrd="1" destOrd="0" presId="urn:microsoft.com/office/officeart/2005/8/layout/pyramid2"/>
    <dgm:cxn modelId="{06DF617E-C450-408A-BAD6-F34D6F05F478}" type="presParOf" srcId="{4110A06F-DC92-469E-BCA5-9E8646D94F01}" destId="{198B3058-5927-4C17-9188-883F7967FD4B}" srcOrd="2" destOrd="0" presId="urn:microsoft.com/office/officeart/2005/8/layout/pyramid2"/>
    <dgm:cxn modelId="{AF994A73-9C2B-460E-AC8C-FBB4E3BA6659}" type="presParOf" srcId="{4110A06F-DC92-469E-BCA5-9E8646D94F01}" destId="{1790AD7F-A793-41E2-BE03-D53784298C2C}" srcOrd="3" destOrd="0" presId="urn:microsoft.com/office/officeart/2005/8/layout/pyramid2"/>
    <dgm:cxn modelId="{82EA038B-A0A7-499F-A2BC-1DA3303683EC}" type="presParOf" srcId="{4110A06F-DC92-469E-BCA5-9E8646D94F01}" destId="{6D58D00F-8A2C-4124-8216-1905A72E3877}" srcOrd="4" destOrd="0" presId="urn:microsoft.com/office/officeart/2005/8/layout/pyramid2"/>
    <dgm:cxn modelId="{8AA1466D-10BD-41A2-A4BA-259D7D01C72A}" type="presParOf" srcId="{4110A06F-DC92-469E-BCA5-9E8646D94F01}" destId="{F9F6DC1F-FECC-4446-80FA-BE60602562BD}" srcOrd="5" destOrd="0" presId="urn:microsoft.com/office/officeart/2005/8/layout/pyramid2"/>
    <dgm:cxn modelId="{F21A5371-E662-4D8D-A9CA-582AE055F9EF}" type="presParOf" srcId="{4110A06F-DC92-469E-BCA5-9E8646D94F01}" destId="{945C1FA2-6758-4688-BA38-F2882D18C87D}" srcOrd="6" destOrd="0" presId="urn:microsoft.com/office/officeart/2005/8/layout/pyramid2"/>
    <dgm:cxn modelId="{469CF048-845C-49B1-AF56-8028DD04CEDB}" type="presParOf" srcId="{4110A06F-DC92-469E-BCA5-9E8646D94F01}" destId="{7ED89FF9-A210-4A3B-A5B8-86DA03302886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A87361-1264-4219-B822-35B4566F7C50}">
      <dsp:nvSpPr>
        <dsp:cNvPr id="0" name=""/>
        <dsp:cNvSpPr/>
      </dsp:nvSpPr>
      <dsp:spPr>
        <a:xfrm>
          <a:off x="2147386" y="0"/>
          <a:ext cx="4525962" cy="4525962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1937EA-CAB4-439B-BACE-47C9EE0581A4}">
      <dsp:nvSpPr>
        <dsp:cNvPr id="0" name=""/>
        <dsp:cNvSpPr/>
      </dsp:nvSpPr>
      <dsp:spPr>
        <a:xfrm>
          <a:off x="2743203" y="819581"/>
          <a:ext cx="3417605" cy="6228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Project-based Unit</a:t>
          </a:r>
          <a:endParaRPr lang="en-US" sz="2100" b="1" kern="1200" dirty="0"/>
        </a:p>
      </dsp:txBody>
      <dsp:txXfrm>
        <a:off x="2773607" y="849985"/>
        <a:ext cx="3356797" cy="562031"/>
      </dsp:txXfrm>
    </dsp:sp>
    <dsp:sp modelId="{198B3058-5927-4C17-9188-883F7967FD4B}">
      <dsp:nvSpPr>
        <dsp:cNvPr id="0" name=""/>
        <dsp:cNvSpPr/>
      </dsp:nvSpPr>
      <dsp:spPr>
        <a:xfrm>
          <a:off x="1981198" y="1944009"/>
          <a:ext cx="4909313" cy="6503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 Integrated Literacy Task</a:t>
          </a:r>
          <a:endParaRPr lang="en-US" sz="2100" b="1" kern="1200" dirty="0"/>
        </a:p>
      </dsp:txBody>
      <dsp:txXfrm>
        <a:off x="2012946" y="1975757"/>
        <a:ext cx="4845817" cy="586868"/>
      </dsp:txXfrm>
    </dsp:sp>
    <dsp:sp modelId="{6D58D00F-8A2C-4124-8216-1905A72E3877}">
      <dsp:nvSpPr>
        <dsp:cNvPr id="0" name=""/>
        <dsp:cNvSpPr/>
      </dsp:nvSpPr>
      <dsp:spPr>
        <a:xfrm>
          <a:off x="762012" y="3289290"/>
          <a:ext cx="3537722" cy="7313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Instructional Lesson</a:t>
          </a:r>
          <a:endParaRPr lang="en-US" sz="2100" b="1" kern="1200" dirty="0"/>
        </a:p>
      </dsp:txBody>
      <dsp:txXfrm>
        <a:off x="797714" y="3324992"/>
        <a:ext cx="3466318" cy="659964"/>
      </dsp:txXfrm>
    </dsp:sp>
    <dsp:sp modelId="{945C1FA2-6758-4688-BA38-F2882D18C87D}">
      <dsp:nvSpPr>
        <dsp:cNvPr id="0" name=""/>
        <dsp:cNvSpPr/>
      </dsp:nvSpPr>
      <dsp:spPr>
        <a:xfrm>
          <a:off x="4495810" y="3289457"/>
          <a:ext cx="3537722" cy="7313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Instructional Lesson</a:t>
          </a:r>
          <a:endParaRPr lang="en-US" sz="2100" b="1" kern="1200" dirty="0"/>
        </a:p>
      </dsp:txBody>
      <dsp:txXfrm>
        <a:off x="4531512" y="3325159"/>
        <a:ext cx="3466318" cy="659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BDC1F10-AFA5-4307-A0AC-24238DCA5764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93C3CE3-31F0-44FE-89A1-FE3AFD89C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70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E92D2-13A0-4C4C-84BC-DD39F89003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34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C3CE3-31F0-44FE-89A1-FE3AFD89C0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44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E92D2-13A0-4C4C-84BC-DD39F89003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94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1988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C3CE3-31F0-44FE-89A1-FE3AFD89C0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34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E92D2-13A0-4C4C-84BC-DD39F89003D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0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E92D2-13A0-4C4C-84BC-DD39F89003D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67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C3CE3-31F0-44FE-89A1-FE3AFD89C00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44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C3CE3-31F0-44FE-89A1-FE3AFD89C0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51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1988"/>
            <a:r>
              <a:rPr lang="en-US" dirty="0" smtClean="0"/>
              <a:t>LDC Task Template Collection 2.0  (pages 8-9)      http://ldc.org/sites/default/files/LDC-Template-Task-Collection-2.0.A.pdf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C3CE3-31F0-44FE-89A1-FE3AFD89C0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34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1988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C3CE3-31F0-44FE-89A1-FE3AFD89C0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34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C3CE3-31F0-44FE-89A1-FE3AFD89C0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51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LDC Task Template</a:t>
            </a:r>
            <a:r>
              <a:rPr lang="en-US" baseline="0" dirty="0" smtClean="0"/>
              <a:t> Collection (</a:t>
            </a:r>
            <a:r>
              <a:rPr lang="en-US" baseline="0" dirty="0" err="1" smtClean="0"/>
              <a:t>pg</a:t>
            </a:r>
            <a:r>
              <a:rPr lang="en-US" baseline="0" dirty="0" smtClean="0"/>
              <a:t> 4-5) http://ldc.org/sites/default/files/LDC-Template-Task-Collection-2.0.A.pdf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C3CE3-31F0-44FE-89A1-FE3AFD89C0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17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1988"/>
            <a:r>
              <a:rPr lang="en-US" dirty="0" smtClean="0"/>
              <a:t>LDC Task Template Collection 2.0  (</a:t>
            </a:r>
            <a:r>
              <a:rPr lang="en-US" dirty="0" err="1" smtClean="0"/>
              <a:t>pg</a:t>
            </a:r>
            <a:r>
              <a:rPr lang="en-US" dirty="0" smtClean="0"/>
              <a:t> 3) http://ldc.org/sites/default/files/LDC-Template-Task-Collection-2.0.A.pdf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C3CE3-31F0-44FE-89A1-FE3AFD89C0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34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only the rows that fit for your task, or that you want to emphasize.</a:t>
            </a:r>
          </a:p>
          <a:p>
            <a:r>
              <a:rPr lang="en-US" dirty="0" smtClean="0"/>
              <a:t>LDC Task Template Collection 2.0 (</a:t>
            </a:r>
            <a:r>
              <a:rPr lang="en-US" dirty="0" err="1" smtClean="0"/>
              <a:t>pg</a:t>
            </a:r>
            <a:r>
              <a:rPr lang="en-US" dirty="0" smtClean="0"/>
              <a:t> 10) http://ldc.org/sites/default/files/LDC-Template-Task-Collection-2.0.A.pdf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C3CE3-31F0-44FE-89A1-FE3AFD89C0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47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Learning Systems Associates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C3CE3-31F0-44FE-89A1-FE3AFD89C0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4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C2A3FEF-084E-449F-9D9B-F5E8144570DB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2A29922-76E5-4BC1-8093-034DB38EAA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2A3FEF-084E-449F-9D9B-F5E8144570DB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A29922-76E5-4BC1-8093-034DB38EAA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2A3FEF-084E-449F-9D9B-F5E8144570DB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A29922-76E5-4BC1-8093-034DB38EAA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2A3FEF-084E-449F-9D9B-F5E8144570DB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A29922-76E5-4BC1-8093-034DB38EAAC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2A3FEF-084E-449F-9D9B-F5E8144570DB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A29922-76E5-4BC1-8093-034DB38EAAC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2A3FEF-084E-449F-9D9B-F5E8144570DB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A29922-76E5-4BC1-8093-034DB38EAAC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2A3FEF-084E-449F-9D9B-F5E8144570DB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A29922-76E5-4BC1-8093-034DB38EAA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2A3FEF-084E-449F-9D9B-F5E8144570DB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A29922-76E5-4BC1-8093-034DB38EAAC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2A3FEF-084E-449F-9D9B-F5E8144570DB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A29922-76E5-4BC1-8093-034DB38EAA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C2A3FEF-084E-449F-9D9B-F5E8144570DB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A29922-76E5-4BC1-8093-034DB38EAA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C2A3FEF-084E-449F-9D9B-F5E8144570DB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2A29922-76E5-4BC1-8093-034DB38EAAC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C2A3FEF-084E-449F-9D9B-F5E8144570DB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2A29922-76E5-4BC1-8093-034DB38EAA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dc.org/sites/default/files/LDC-Template-Task-Collection-2.0.A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visual.ly/rise-infographic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glink.com/scene/380980929968996354" TargetMode="External"/><Relationship Id="rId2" Type="http://schemas.openxmlformats.org/officeDocument/2006/relationships/hyperlink" Target="http://www.thinglink.com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eracydesigncollaborative.org/" TargetMode="External"/><Relationship Id="rId7" Type="http://schemas.openxmlformats.org/officeDocument/2006/relationships/hyperlink" Target="http://fluency21.com/" TargetMode="External"/><Relationship Id="rId2" Type="http://schemas.openxmlformats.org/officeDocument/2006/relationships/hyperlink" Target="mailto:laffholder@bluevalleyk12.or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visual.ly/" TargetMode="External"/><Relationship Id="rId5" Type="http://schemas.openxmlformats.org/officeDocument/2006/relationships/hyperlink" Target="http://www.thinglink.com/" TargetMode="External"/><Relationship Id="rId4" Type="http://schemas.openxmlformats.org/officeDocument/2006/relationships/hyperlink" Target="http://www.lsalearning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eracydesigncollaborative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dc.org/sites/default/files/LDC-Template-Task-Collection-2.0.A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50718"/>
            <a:ext cx="2895600" cy="29288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Literacy in Technical Subjects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038600"/>
            <a:ext cx="8077200" cy="119970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You don’t have to be an English teacher to support reading and writing in CTE</a:t>
            </a:r>
            <a:endParaRPr lang="en-US" dirty="0"/>
          </a:p>
        </p:txBody>
      </p:sp>
      <p:pic>
        <p:nvPicPr>
          <p:cNvPr id="1026" name="Picture 2" descr="C:\Users\laffholder\AppData\Local\Microsoft\Windows\Temporary Internet Files\Content.IE5\B50VL320\MP90042259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3237"/>
            <a:ext cx="5257800" cy="350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75779" y="605206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Linda Affholder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44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3624072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Task template 17</a:t>
            </a:r>
          </a:p>
          <a:p>
            <a:pPr marL="109728" indent="0">
              <a:buNone/>
            </a:pPr>
            <a:r>
              <a:rPr lang="en-US" b="1" dirty="0" smtClean="0"/>
              <a:t>After </a:t>
            </a:r>
            <a:r>
              <a:rPr lang="en-US" b="1" dirty="0"/>
              <a:t>researching </a:t>
            </a:r>
            <a:r>
              <a:rPr lang="en-US" b="1" u="sng" dirty="0" smtClean="0"/>
              <a:t>articles on wind power</a:t>
            </a:r>
            <a:r>
              <a:rPr lang="en-US" b="1" dirty="0" smtClean="0"/>
              <a:t>, </a:t>
            </a:r>
            <a:r>
              <a:rPr lang="en-US" b="1" u="sng" dirty="0" smtClean="0"/>
              <a:t>develop and test a prototype</a:t>
            </a:r>
            <a:r>
              <a:rPr lang="en-US" b="1" dirty="0" smtClean="0"/>
              <a:t>,  and write </a:t>
            </a:r>
            <a:r>
              <a:rPr lang="en-US" b="1" u="sng" dirty="0" smtClean="0"/>
              <a:t>a design brief </a:t>
            </a:r>
            <a:r>
              <a:rPr lang="en-US" b="1" dirty="0" smtClean="0"/>
              <a:t>that describes </a:t>
            </a:r>
            <a:r>
              <a:rPr lang="en-US" b="1" u="sng" dirty="0" smtClean="0"/>
              <a:t>your prototype </a:t>
            </a:r>
            <a:r>
              <a:rPr lang="en-US" b="1" dirty="0" smtClean="0"/>
              <a:t>and </a:t>
            </a:r>
            <a:r>
              <a:rPr lang="en-US" b="1" u="sng" dirty="0" smtClean="0"/>
              <a:t>explains your procedures and results.  </a:t>
            </a:r>
          </a:p>
          <a:p>
            <a:pPr marL="109728" indent="0">
              <a:buNone/>
            </a:pPr>
            <a:endParaRPr lang="en-US" b="1" dirty="0" smtClean="0"/>
          </a:p>
          <a:p>
            <a:pPr marL="109728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Levels of complexity can be varied for 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dditional challenge.  (Demands)</a:t>
            </a:r>
            <a:endParaRPr lang="en-US" b="1" dirty="0"/>
          </a:p>
          <a:p>
            <a:pPr marL="109728" indent="0">
              <a:buNone/>
            </a:pPr>
            <a:r>
              <a:rPr lang="en-US" b="1" dirty="0" smtClean="0"/>
              <a:t>What conclusions can you draw?  </a:t>
            </a:r>
          </a:p>
          <a:p>
            <a:pPr marL="109728" indent="0">
              <a:buNone/>
            </a:pPr>
            <a:r>
              <a:rPr lang="en-US" b="1" dirty="0" smtClean="0"/>
              <a:t>How would you alter your design and why?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	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Templates – how to use</a:t>
            </a:r>
            <a:endParaRPr lang="en-US" dirty="0"/>
          </a:p>
        </p:txBody>
      </p:sp>
      <p:pic>
        <p:nvPicPr>
          <p:cNvPr id="6148" name="Picture 4" descr="C:\Users\laffholder\AppData\Local\Microsoft\Windows\Temporary Internet Files\Content.IE5\B50VL320\MP90042664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768221"/>
            <a:ext cx="272042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3600" y="4630341"/>
            <a:ext cx="4495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>
              <a:buNone/>
            </a:pPr>
            <a:r>
              <a:rPr lang="en-US" sz="2400" dirty="0"/>
              <a:t>You choose: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Topic </a:t>
            </a:r>
            <a:r>
              <a:rPr lang="en-US" sz="2400" dirty="0"/>
              <a:t>or issue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Text</a:t>
            </a:r>
            <a:endParaRPr lang="en-US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Product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9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You try it.</a:t>
            </a:r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52400" y="1730991"/>
            <a:ext cx="7096328" cy="2057400"/>
          </a:xfrm>
          <a:prstGeom prst="rect">
            <a:avLst/>
          </a:prstGeom>
        </p:spPr>
        <p:txBody>
          <a:bodyPr vert="horz" rtlCol="0" anchor="ctr">
            <a:normAutofit fontScale="5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Consider </a:t>
            </a:r>
          </a:p>
          <a:p>
            <a:pPr marL="571500" indent="-571500">
              <a:lnSpc>
                <a:spcPct val="17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What reading is a natural part of your content?</a:t>
            </a:r>
          </a:p>
          <a:p>
            <a:pPr marL="571500" indent="-571500">
              <a:lnSpc>
                <a:spcPct val="17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What writing is a natural part of your content?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20" y="4114800"/>
            <a:ext cx="8146701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51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Literacy Design Collaborative</a:t>
            </a:r>
          </a:p>
          <a:p>
            <a:pPr marL="109728" indent="0">
              <a:buNone/>
            </a:pPr>
            <a:r>
              <a:rPr lang="en-US" dirty="0" smtClean="0"/>
              <a:t>Scoring rubric for Information or </a:t>
            </a:r>
          </a:p>
          <a:p>
            <a:pPr marL="109728" indent="0">
              <a:buNone/>
            </a:pPr>
            <a:r>
              <a:rPr lang="en-US" dirty="0" smtClean="0"/>
              <a:t>Explanatory Template Tasks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ldc.org/sites/default/files/LDC-Template-Task-Collection-2.0.A.pdf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What Results?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91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48698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instruction?</a:t>
            </a:r>
            <a:br>
              <a:rPr lang="en-US" dirty="0" smtClean="0"/>
            </a:br>
            <a:r>
              <a:rPr lang="en-US" dirty="0" smtClean="0"/>
              <a:t>		Planning a literacy lesson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57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0" y="390573"/>
            <a:ext cx="5486400" cy="141427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What does recent research tell us about improving reading and writing skills?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36" y="3429000"/>
            <a:ext cx="3319463" cy="1828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Marie </a:t>
            </a:r>
            <a:r>
              <a:rPr lang="en-US" sz="3200" dirty="0" err="1" smtClean="0"/>
              <a:t>Alcock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1800" dirty="0"/>
              <a:t>http://</a:t>
            </a:r>
            <a:r>
              <a:rPr lang="en-US" sz="1800" dirty="0" smtClean="0"/>
              <a:t>www.lsalearning.com</a:t>
            </a:r>
            <a:endParaRPr lang="en-US" sz="1800" dirty="0"/>
          </a:p>
        </p:txBody>
      </p:sp>
      <p:pic>
        <p:nvPicPr>
          <p:cNvPr id="1030" name="Picture 6" descr="C:\Users\laffholder\AppData\Local\Microsoft\Windows\Temporary Internet Files\Content.IE5\4MNI2ZG1\MP90042259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746" y="3071097"/>
            <a:ext cx="5715000" cy="38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51746" y="3051341"/>
            <a:ext cx="4015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Six strategies that work for all students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5019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364734"/>
              </p:ext>
            </p:extLst>
          </p:nvPr>
        </p:nvGraphicFramePr>
        <p:xfrm>
          <a:off x="457200" y="1371600"/>
          <a:ext cx="5715000" cy="4495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/>
              </a:tblGrid>
              <a:tr h="51951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Elements of Literacy Integration</a:t>
                      </a:r>
                      <a:endParaRPr lang="en-US" sz="2000" dirty="0"/>
                    </a:p>
                  </a:txBody>
                  <a:tcPr/>
                </a:tc>
              </a:tr>
              <a:tr h="486213">
                <a:tc>
                  <a:txBody>
                    <a:bodyPr/>
                    <a:lstStyle/>
                    <a:p>
                      <a:r>
                        <a:rPr lang="en-US" dirty="0" smtClean="0"/>
                        <a:t>Choose what they read</a:t>
                      </a:r>
                      <a:endParaRPr lang="en-US" dirty="0"/>
                    </a:p>
                  </a:txBody>
                  <a:tcPr/>
                </a:tc>
              </a:tr>
              <a:tr h="486213">
                <a:tc>
                  <a:txBody>
                    <a:bodyPr/>
                    <a:lstStyle/>
                    <a:p>
                      <a:r>
                        <a:rPr lang="en-US" dirty="0" smtClean="0"/>
                        <a:t>Accuracy</a:t>
                      </a:r>
                      <a:r>
                        <a:rPr lang="en-US" baseline="0" dirty="0" smtClean="0"/>
                        <a:t> at 90% or higher</a:t>
                      </a:r>
                      <a:endParaRPr lang="en-US" dirty="0"/>
                    </a:p>
                  </a:txBody>
                  <a:tcPr/>
                </a:tc>
              </a:tr>
              <a:tr h="839216">
                <a:tc>
                  <a:txBody>
                    <a:bodyPr/>
                    <a:lstStyle/>
                    <a:p>
                      <a:r>
                        <a:rPr lang="en-US" dirty="0" smtClean="0"/>
                        <a:t>Authentic and understood in context</a:t>
                      </a:r>
                      <a:endParaRPr lang="en-US" dirty="0"/>
                    </a:p>
                  </a:txBody>
                  <a:tcPr/>
                </a:tc>
              </a:tr>
              <a:tr h="839216">
                <a:tc>
                  <a:txBody>
                    <a:bodyPr/>
                    <a:lstStyle/>
                    <a:p>
                      <a:r>
                        <a:rPr lang="en-US" dirty="0" smtClean="0"/>
                        <a:t>Write about something personally meaningful</a:t>
                      </a:r>
                      <a:endParaRPr lang="en-US" dirty="0"/>
                    </a:p>
                  </a:txBody>
                  <a:tcPr/>
                </a:tc>
              </a:tr>
              <a:tr h="839216">
                <a:tc>
                  <a:txBody>
                    <a:bodyPr/>
                    <a:lstStyle/>
                    <a:p>
                      <a:r>
                        <a:rPr lang="en-US" dirty="0" smtClean="0"/>
                        <a:t>Talk with peers about reading and writing</a:t>
                      </a:r>
                      <a:endParaRPr lang="en-US" dirty="0"/>
                    </a:p>
                  </a:txBody>
                  <a:tcPr/>
                </a:tc>
              </a:tr>
              <a:tr h="486213">
                <a:tc>
                  <a:txBody>
                    <a:bodyPr/>
                    <a:lstStyle/>
                    <a:p>
                      <a:r>
                        <a:rPr lang="en-US" dirty="0" smtClean="0"/>
                        <a:t>Listen to fluent adult read aloud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What can we apply in CTE?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6172200"/>
            <a:ext cx="358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Allington</a:t>
            </a:r>
            <a:r>
              <a:rPr lang="en-US" i="1" dirty="0" smtClean="0"/>
              <a:t> and Gabriel, 2012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59440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sz="2800" dirty="0" smtClean="0"/>
              <a:t>Plan</a:t>
            </a:r>
          </a:p>
          <a:p>
            <a:pPr marL="880110" lvl="1" indent="-514350"/>
            <a:r>
              <a:rPr lang="en-US" dirty="0" smtClean="0"/>
              <a:t>Essential question</a:t>
            </a:r>
          </a:p>
          <a:p>
            <a:pPr marL="880110" lvl="1" indent="-514350"/>
            <a:r>
              <a:rPr lang="en-US" dirty="0" smtClean="0"/>
              <a:t>Task (LDC template)</a:t>
            </a:r>
          </a:p>
          <a:p>
            <a:pPr marL="880110" lvl="1" indent="-514350"/>
            <a:r>
              <a:rPr lang="en-US" dirty="0" smtClean="0"/>
              <a:t>Resources (Text, video, graphic, etc.)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3500" b="1" dirty="0" smtClean="0">
                <a:solidFill>
                  <a:schemeClr val="accent1"/>
                </a:solidFill>
              </a:rPr>
              <a:t>ENGAGE </a:t>
            </a:r>
            <a:r>
              <a:rPr lang="en-US" sz="2400" dirty="0" smtClean="0"/>
              <a:t>anticipatory set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3500" b="1" dirty="0" smtClean="0">
                <a:solidFill>
                  <a:schemeClr val="accent1"/>
                </a:solidFill>
              </a:rPr>
              <a:t>READ</a:t>
            </a:r>
          </a:p>
          <a:p>
            <a:pPr lvl="1"/>
            <a:r>
              <a:rPr lang="en-US" dirty="0" smtClean="0"/>
              <a:t>Teacher models reading technical text</a:t>
            </a:r>
          </a:p>
          <a:p>
            <a:pPr lvl="1"/>
            <a:r>
              <a:rPr lang="en-US" dirty="0" smtClean="0"/>
              <a:t>Students actively read (prompt)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3500" b="1" dirty="0" smtClean="0">
                <a:solidFill>
                  <a:schemeClr val="accent1"/>
                </a:solidFill>
              </a:rPr>
              <a:t>DISCUSS (Bridge)</a:t>
            </a:r>
          </a:p>
          <a:p>
            <a:pPr lvl="1"/>
            <a:r>
              <a:rPr lang="en-US" dirty="0" smtClean="0"/>
              <a:t>Speak</a:t>
            </a:r>
          </a:p>
          <a:p>
            <a:pPr lvl="1"/>
            <a:r>
              <a:rPr lang="en-US" dirty="0" smtClean="0"/>
              <a:t>Listen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3500" b="1" dirty="0" smtClean="0">
                <a:solidFill>
                  <a:schemeClr val="accent1"/>
                </a:solidFill>
              </a:rPr>
              <a:t>WRITE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Formative assessment and feedback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Literacy Lesson Sequence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01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laffholder\AppData\Local\Microsoft\Windows\Temporary Internet Files\Content.IE5\MQG2OPP6\MC90043779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470" y="4953000"/>
            <a:ext cx="788129" cy="70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72200" y="5608732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Engage, Anticipatory Set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5334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keeps a digital learner’s attention?</a:t>
            </a:r>
            <a:endParaRPr lang="en-US" sz="2800" b="1" dirty="0"/>
          </a:p>
        </p:txBody>
      </p:sp>
      <p:pic>
        <p:nvPicPr>
          <p:cNvPr id="1026" name="Picture 2" descr="C:\Users\laffholder\AppData\Local\Microsoft\Windows\Temporary Internet Files\Content.IE5\4MNI2ZG1\MP900308953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49715"/>
            <a:ext cx="5106592" cy="339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24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Unit Challenge – engaging scenario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dirty="0" smtClean="0"/>
              <a:t>Your company creates graphics and publications. Your team </a:t>
            </a:r>
            <a:r>
              <a:rPr lang="en-US" dirty="0" smtClean="0"/>
              <a:t>is a finalist </a:t>
            </a:r>
            <a:r>
              <a:rPr lang="en-US" dirty="0" smtClean="0"/>
              <a:t>to </a:t>
            </a:r>
            <a:r>
              <a:rPr lang="en-US" dirty="0" smtClean="0"/>
              <a:t>create an </a:t>
            </a:r>
            <a:r>
              <a:rPr lang="en-US" dirty="0" err="1" smtClean="0"/>
              <a:t>infographic</a:t>
            </a:r>
            <a:r>
              <a:rPr lang="en-US" dirty="0" smtClean="0"/>
              <a:t> or website to help teachers understand digital learners and increase their engagement in the classroom.  You will present a proposed design to the selection committee in one week.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What do you need to know?  How will you begin?</a:t>
            </a:r>
            <a:endParaRPr lang="en-US" dirty="0"/>
          </a:p>
        </p:txBody>
      </p:sp>
      <p:pic>
        <p:nvPicPr>
          <p:cNvPr id="6" name="Picture 2" descr="C:\Users\laffholder\AppData\Local\Microsoft\Windows\Temporary Internet Files\Content.IE5\MQG2OPP6\MC90043779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454" y="5943600"/>
            <a:ext cx="651546" cy="58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72200" y="57912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Setting purpose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33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30"/>
            <a:ext cx="4724400" cy="60463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Task template 13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After Researching</a:t>
            </a:r>
          </a:p>
          <a:p>
            <a:pPr marL="109728" indent="0">
              <a:buNone/>
            </a:pPr>
            <a:endParaRPr lang="en-US" sz="2000" b="1" dirty="0" smtClean="0"/>
          </a:p>
          <a:p>
            <a:pPr marL="109728" indent="0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</a:t>
            </a:r>
            <a:r>
              <a:rPr lang="en-US" dirty="0"/>
              <a:t> </a:t>
            </a:r>
            <a:r>
              <a:rPr lang="en-US" dirty="0" smtClean="0"/>
              <a:t>Templates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962400"/>
            <a:ext cx="8363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>
              <a:buNone/>
            </a:pPr>
            <a:r>
              <a:rPr lang="en-US" sz="2000" b="1" dirty="0">
                <a:solidFill>
                  <a:schemeClr val="accent2"/>
                </a:solidFill>
              </a:rPr>
              <a:t>After researching </a:t>
            </a:r>
            <a:r>
              <a:rPr lang="en-US" sz="2000" b="1" u="sng" dirty="0">
                <a:solidFill>
                  <a:schemeClr val="accent2"/>
                </a:solidFill>
              </a:rPr>
              <a:t>articles and guides</a:t>
            </a:r>
            <a:r>
              <a:rPr lang="en-US" sz="2000" b="1" dirty="0">
                <a:solidFill>
                  <a:schemeClr val="accent2"/>
                </a:solidFill>
              </a:rPr>
              <a:t> on </a:t>
            </a:r>
            <a:r>
              <a:rPr lang="en-US" sz="2000" b="1" u="sng" dirty="0" err="1" smtClean="0">
                <a:solidFill>
                  <a:schemeClr val="accent2"/>
                </a:solidFill>
              </a:rPr>
              <a:t>infographics</a:t>
            </a:r>
            <a:r>
              <a:rPr lang="en-US" sz="2000" b="1" u="sng" dirty="0" smtClean="0">
                <a:solidFill>
                  <a:schemeClr val="accent2"/>
                </a:solidFill>
              </a:rPr>
              <a:t> and digital learners, </a:t>
            </a:r>
            <a:r>
              <a:rPr lang="en-US" sz="2000" b="1" dirty="0" smtClean="0">
                <a:solidFill>
                  <a:schemeClr val="accent2"/>
                </a:solidFill>
              </a:rPr>
              <a:t>write (develop) </a:t>
            </a:r>
            <a:r>
              <a:rPr lang="en-US" sz="2000" b="1" u="sng" dirty="0" smtClean="0">
                <a:solidFill>
                  <a:schemeClr val="accent2"/>
                </a:solidFill>
              </a:rPr>
              <a:t>an </a:t>
            </a:r>
            <a:r>
              <a:rPr lang="en-US" sz="2000" b="1" u="sng" dirty="0" err="1" smtClean="0">
                <a:solidFill>
                  <a:schemeClr val="accent2"/>
                </a:solidFill>
              </a:rPr>
              <a:t>infographic</a:t>
            </a:r>
            <a:r>
              <a:rPr lang="en-US" sz="2000" b="1" u="sng" dirty="0" smtClean="0">
                <a:solidFill>
                  <a:schemeClr val="accent2"/>
                </a:solidFill>
              </a:rPr>
              <a:t> </a:t>
            </a:r>
            <a:r>
              <a:rPr lang="en-US" sz="2000" b="1" dirty="0" smtClean="0">
                <a:solidFill>
                  <a:schemeClr val="accent2"/>
                </a:solidFill>
              </a:rPr>
              <a:t>in </a:t>
            </a:r>
            <a:r>
              <a:rPr lang="en-US" sz="2000" b="1" dirty="0">
                <a:solidFill>
                  <a:schemeClr val="accent2"/>
                </a:solidFill>
              </a:rPr>
              <a:t>which you describe </a:t>
            </a:r>
            <a:r>
              <a:rPr lang="en-US" sz="2000" b="1" u="sng" dirty="0" smtClean="0">
                <a:solidFill>
                  <a:schemeClr val="accent2"/>
                </a:solidFill>
              </a:rPr>
              <a:t>the attributes of a digital learner that teachers would need to take into consideration to keep their students engaged in learning</a:t>
            </a:r>
            <a:r>
              <a:rPr lang="en-US" sz="2000" b="1" dirty="0" smtClean="0">
                <a:solidFill>
                  <a:schemeClr val="accent2"/>
                </a:solidFill>
              </a:rPr>
              <a:t>.  Be prepared to support the content of your </a:t>
            </a:r>
            <a:r>
              <a:rPr lang="en-US" sz="2000" b="1" dirty="0" err="1" smtClean="0">
                <a:solidFill>
                  <a:schemeClr val="accent2"/>
                </a:solidFill>
              </a:rPr>
              <a:t>infographic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sz="2000" b="1" dirty="0">
                <a:solidFill>
                  <a:schemeClr val="accent2"/>
                </a:solidFill>
              </a:rPr>
              <a:t>with evidence from your research.</a:t>
            </a:r>
          </a:p>
        </p:txBody>
      </p:sp>
      <p:pic>
        <p:nvPicPr>
          <p:cNvPr id="6" name="Picture 4" descr="C:\Users\laffholder\AppData\Local\Microsoft\Windows\Temporary Internet Files\Content.IE5\B50VL320\MP90044237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457201"/>
            <a:ext cx="2759031" cy="4138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650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Essential Questions:</a:t>
            </a:r>
          </a:p>
          <a:p>
            <a:pPr marL="0" indent="0">
              <a:buNone/>
            </a:pPr>
            <a:r>
              <a:rPr lang="en-US" dirty="0"/>
              <a:t>What is the role of Common Core in CTE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can we support literacy in technical subjects?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Kansas College &amp; Career Readiness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89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45720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Teacher models technical reading</a:t>
            </a:r>
          </a:p>
          <a:p>
            <a:pPr marL="109728" indent="0">
              <a:buNone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Students actively read in order to respond to a prompt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Read</a:t>
            </a:r>
            <a:endParaRPr lang="en-US" dirty="0"/>
          </a:p>
        </p:txBody>
      </p:sp>
      <p:pic>
        <p:nvPicPr>
          <p:cNvPr id="1027" name="Picture 3" descr="C:\Users\laffholder\AppData\Local\Microsoft\Windows\Temporary Internet Files\Content.IE5\XWR1XTGU\MP90042298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3178522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58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</a:t>
            </a:r>
            <a:r>
              <a:rPr lang="en-US" dirty="0" err="1" smtClean="0"/>
              <a:t>Infographics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6948" y="1371600"/>
            <a:ext cx="4149852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What’s an </a:t>
            </a:r>
            <a:r>
              <a:rPr lang="en-US" dirty="0" err="1" smtClean="0"/>
              <a:t>infographic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How do you read an </a:t>
            </a:r>
            <a:r>
              <a:rPr lang="en-US" dirty="0" err="1" smtClean="0"/>
              <a:t>infographic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How do you know if this is accurate information?</a:t>
            </a:r>
          </a:p>
          <a:p>
            <a:endParaRPr lang="en-US" dirty="0" smtClean="0"/>
          </a:p>
          <a:p>
            <a:r>
              <a:rPr lang="en-US" dirty="0" smtClean="0"/>
              <a:t>What’s important?  What applies?</a:t>
            </a:r>
            <a:endParaRPr lang="en-US" dirty="0"/>
          </a:p>
        </p:txBody>
      </p:sp>
      <p:pic>
        <p:nvPicPr>
          <p:cNvPr id="5" name="Picture 2" descr="C:\Users\laffholder\AppData\Local\Microsoft\Windows\Temporary Internet Files\Content.IE5\MQG2OPP6\MC90043779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454" y="6095999"/>
            <a:ext cx="713745" cy="64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09715" y="6194872"/>
            <a:ext cx="401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Think-Pair-Share, </a:t>
            </a:r>
            <a:r>
              <a:rPr lang="en-US" b="1" dirty="0" err="1" smtClean="0">
                <a:solidFill>
                  <a:srgbClr val="C00000"/>
                </a:solidFill>
              </a:rPr>
              <a:t>Infographics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1" y="1676400"/>
            <a:ext cx="4267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Rise of </a:t>
            </a:r>
            <a:r>
              <a:rPr lang="en-US" sz="2400" dirty="0" err="1"/>
              <a:t>Infographics</a:t>
            </a:r>
            <a:endParaRPr lang="en-US" sz="2400" dirty="0"/>
          </a:p>
          <a:p>
            <a:endParaRPr lang="en-US" dirty="0" smtClean="0"/>
          </a:p>
          <a:p>
            <a:r>
              <a:rPr lang="en-US" dirty="0" smtClean="0"/>
              <a:t>Published </a:t>
            </a:r>
            <a:r>
              <a:rPr lang="en-US" dirty="0"/>
              <a:t>by the Press Association  </a:t>
            </a:r>
            <a:r>
              <a:rPr lang="en-US" dirty="0">
                <a:hlinkClick r:id="rId4"/>
              </a:rPr>
              <a:t>http://visual.ly/rise-infographic</a:t>
            </a:r>
            <a:r>
              <a:rPr lang="en-US" dirty="0"/>
              <a:t> </a:t>
            </a:r>
          </a:p>
        </p:txBody>
      </p:sp>
      <p:pic>
        <p:nvPicPr>
          <p:cNvPr id="3074" name="Picture 2" descr="C:\Users\laffholder\AppData\Local\Microsoft\Windows\Temporary Internet Files\Content.IE5\XWR1XTGU\MP900398791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1232"/>
            <a:ext cx="3505200" cy="490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34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is the purpose?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To help students make meaning of text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Practice Think Aloud with partner</a:t>
            </a:r>
          </a:p>
          <a:p>
            <a:pPr marL="0" indent="0">
              <a:buNone/>
            </a:pPr>
            <a:r>
              <a:rPr lang="en-US" dirty="0" smtClean="0"/>
              <a:t>2 minutes each.</a:t>
            </a:r>
          </a:p>
          <a:p>
            <a:pPr marL="0" indent="0">
              <a:buNone/>
            </a:pPr>
            <a:r>
              <a:rPr lang="en-US" dirty="0" smtClean="0"/>
              <a:t>Underline “new” vocabulary</a:t>
            </a:r>
          </a:p>
          <a:p>
            <a:pPr marL="0" indent="0">
              <a:buNone/>
            </a:pPr>
            <a:r>
              <a:rPr lang="en-US" dirty="0" smtClean="0"/>
              <a:t>* Star the important facts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Read and Think Aloud –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3100" dirty="0" smtClean="0">
                <a:solidFill>
                  <a:srgbClr val="C00000"/>
                </a:solidFill>
              </a:rPr>
              <a:t>a Modeling Strategy</a:t>
            </a:r>
            <a:endParaRPr lang="en-US" sz="3100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laffholder\AppData\Local\Microsoft\Windows\Temporary Internet Files\Content.IE5\MQG2OPP6\MC90043779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381000"/>
            <a:ext cx="495300" cy="44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80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2857501" cy="3810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Thinglink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1800" dirty="0" smtClean="0">
                <a:hlinkClick r:id="rId2"/>
              </a:rPr>
              <a:t>http://www.thinglink.com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organized by </a:t>
            </a:r>
            <a:r>
              <a:rPr lang="en-US" sz="1800" dirty="0" err="1" smtClean="0"/>
              <a:t>Dept</a:t>
            </a:r>
            <a:r>
              <a:rPr lang="en-US" sz="1800" dirty="0" smtClean="0"/>
              <a:t> of Organizational Leadership, Policy and Development, </a:t>
            </a:r>
            <a:r>
              <a:rPr lang="en-US" sz="1800" dirty="0" err="1" smtClean="0"/>
              <a:t>Univeristy</a:t>
            </a:r>
            <a:r>
              <a:rPr lang="en-US" sz="1800" dirty="0" smtClean="0"/>
              <a:t> of Minnesota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http</a:t>
            </a:r>
            <a:r>
              <a:rPr lang="en-US" sz="1800" dirty="0"/>
              <a:t>://www.cehd.umn.edu/olpd/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4852895"/>
            <a:ext cx="2476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www.thinglink.com/scene/380980929968996354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 descr="C:\Users\laffholder\AppData\Local\Microsoft\Windows\Temporary Internet Files\Content.IE5\W54MFU8G\MP900438746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2057400"/>
            <a:ext cx="5235338" cy="698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05250" y="981221"/>
            <a:ext cx="5235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Infographic</a:t>
            </a:r>
            <a:r>
              <a:rPr lang="en-US" sz="3200" dirty="0" smtClean="0"/>
              <a:t> example:  Augmented </a:t>
            </a:r>
            <a:r>
              <a:rPr lang="en-US" sz="3200" dirty="0" smtClean="0"/>
              <a:t>Reality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85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250950"/>
          </a:xfrm>
        </p:spPr>
        <p:txBody>
          <a:bodyPr>
            <a:normAutofit/>
          </a:bodyPr>
          <a:lstStyle/>
          <a:p>
            <a:r>
              <a:rPr lang="en-US" dirty="0" smtClean="0"/>
              <a:t>Digital Generation</a:t>
            </a:r>
            <a:br>
              <a:rPr lang="en-US" dirty="0" smtClean="0"/>
            </a:br>
            <a:endParaRPr lang="en-US" sz="2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5105400"/>
            <a:ext cx="4040188" cy="1506091"/>
          </a:xfrm>
        </p:spPr>
        <p:txBody>
          <a:bodyPr>
            <a:normAutofit/>
          </a:bodyPr>
          <a:lstStyle/>
          <a:p>
            <a:r>
              <a:rPr lang="en-US" sz="1600" dirty="0"/>
              <a:t>https://fluency21.zendesk.com/attachments/token/51zyn4as3csjoki/?</a:t>
            </a:r>
            <a:r>
              <a:rPr lang="en-US" sz="1600" dirty="0" smtClean="0"/>
              <a:t>name=UDG_Perspective.pdf</a:t>
            </a:r>
            <a:endParaRPr lang="en-US" sz="16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4041775" cy="4246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can you tell in </a:t>
            </a:r>
            <a:r>
              <a:rPr lang="en-US" dirty="0" smtClean="0"/>
              <a:t>8 </a:t>
            </a:r>
            <a:r>
              <a:rPr lang="en-US" dirty="0"/>
              <a:t>seconds?  How do you know?</a:t>
            </a:r>
          </a:p>
          <a:p>
            <a:pPr marL="0" indent="0">
              <a:buNone/>
            </a:pPr>
            <a:r>
              <a:rPr lang="en-US" dirty="0"/>
              <a:t>	    </a:t>
            </a:r>
            <a:endParaRPr lang="en-US" dirty="0" smtClean="0"/>
          </a:p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            Text </a:t>
            </a:r>
            <a:r>
              <a:rPr lang="en-US" sz="2000" dirty="0">
                <a:solidFill>
                  <a:srgbClr val="C00000"/>
                </a:solidFill>
              </a:rPr>
              <a:t>features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questions do you want to have answered?</a:t>
            </a:r>
          </a:p>
          <a:p>
            <a:pPr marL="0" indent="0">
              <a:buNone/>
            </a:pPr>
            <a:r>
              <a:rPr lang="en-US" dirty="0"/>
              <a:t>	 </a:t>
            </a:r>
            <a:endParaRPr lang="en-US" dirty="0" smtClean="0"/>
          </a:p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       Read </a:t>
            </a:r>
            <a:r>
              <a:rPr lang="en-US" sz="2000" dirty="0">
                <a:solidFill>
                  <a:srgbClr val="C00000"/>
                </a:solidFill>
              </a:rPr>
              <a:t>to answer questions</a:t>
            </a:r>
          </a:p>
          <a:p>
            <a:endParaRPr lang="en-US" dirty="0"/>
          </a:p>
        </p:txBody>
      </p:sp>
      <p:pic>
        <p:nvPicPr>
          <p:cNvPr id="10" name="Picture 2" descr="C:\Users\laffholder\AppData\Local\Microsoft\Windows\Temporary Internet Files\Content.IE5\MQG2OPP6\MC90043779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24" y="3691718"/>
            <a:ext cx="495300" cy="44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laffholder\AppData\Local\Microsoft\Windows\Temporary Internet Files\Content.IE5\MQG2OPP6\MC90043779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626860"/>
            <a:ext cx="495300" cy="46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3000" y="14478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Pre-reading</a:t>
            </a:r>
          </a:p>
          <a:p>
            <a:endParaRPr lang="en-US" sz="3600" b="1" dirty="0">
              <a:solidFill>
                <a:schemeClr val="accent1"/>
              </a:solidFill>
            </a:endParaRPr>
          </a:p>
        </p:txBody>
      </p:sp>
      <p:pic>
        <p:nvPicPr>
          <p:cNvPr id="5128" name="Picture 8" descr="C:\Users\laffholder\AppData\Local\Microsoft\Windows\Temporary Internet Files\Content.IE5\W54MFU8G\MP90043094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964"/>
            <a:ext cx="4572000" cy="303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45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0778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Actively Read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958577"/>
            <a:ext cx="8229600" cy="321362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Skim the article.  Select a section that captures your interest.  Read that section and underline ideas you want to remember.  (5 minutes)</a:t>
            </a:r>
          </a:p>
          <a:p>
            <a:endParaRPr lang="en-US" dirty="0"/>
          </a:p>
          <a:p>
            <a:r>
              <a:rPr lang="en-US" dirty="0" smtClean="0"/>
              <a:t>Discuss with your design partner the ideas you believe should be included in your </a:t>
            </a:r>
            <a:r>
              <a:rPr lang="en-US" dirty="0" err="1" smtClean="0"/>
              <a:t>infographic</a:t>
            </a:r>
            <a:r>
              <a:rPr lang="en-US" dirty="0" smtClean="0"/>
              <a:t>.  (5 minutes)</a:t>
            </a:r>
          </a:p>
          <a:p>
            <a:endParaRPr lang="en-US" dirty="0"/>
          </a:p>
        </p:txBody>
      </p:sp>
      <p:pic>
        <p:nvPicPr>
          <p:cNvPr id="4" name="Picture 2" descr="C:\Users\laffholder\AppData\Local\Microsoft\Windows\Temporary Internet Files\Content.IE5\W54MFU8G\MP90044857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295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02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6001978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Bridging Conversation </a:t>
            </a:r>
          </a:p>
          <a:p>
            <a:pPr marL="109728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sz="2400" i="1" dirty="0" smtClean="0">
                <a:solidFill>
                  <a:schemeClr val="bg2">
                    <a:lumMod val="50000"/>
                  </a:schemeClr>
                </a:solidFill>
              </a:rPr>
              <a:t>prepares students to Write</a:t>
            </a:r>
          </a:p>
          <a:p>
            <a:endParaRPr lang="en-US" dirty="0" smtClean="0"/>
          </a:p>
          <a:p>
            <a:r>
              <a:rPr lang="en-US" dirty="0" smtClean="0"/>
              <a:t>What ideas/concepts need to be included in the </a:t>
            </a:r>
            <a:r>
              <a:rPr lang="en-US" dirty="0" err="1" smtClean="0"/>
              <a:t>infographic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57600"/>
            <a:ext cx="3962400" cy="29733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03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sz="3200" dirty="0"/>
              <a:t>Sketch the </a:t>
            </a:r>
            <a:r>
              <a:rPr lang="en-US" sz="3200" dirty="0" err="1"/>
              <a:t>infographic</a:t>
            </a:r>
            <a:r>
              <a:rPr lang="en-US" sz="3200" dirty="0"/>
              <a:t>. </a:t>
            </a:r>
            <a:r>
              <a:rPr lang="en-US" sz="3200" dirty="0" smtClean="0"/>
              <a:t>Outline the key points that will be reflected in the </a:t>
            </a:r>
            <a:r>
              <a:rPr lang="en-US" sz="3200" dirty="0" err="1" smtClean="0"/>
              <a:t>infographic</a:t>
            </a:r>
            <a:r>
              <a:rPr lang="en-US" sz="3200" dirty="0" smtClean="0"/>
              <a:t>, include evidence from your reading.</a:t>
            </a:r>
            <a:endParaRPr lang="en-US" sz="3200" dirty="0"/>
          </a:p>
          <a:p>
            <a:pPr marL="109728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pic>
        <p:nvPicPr>
          <p:cNvPr id="12292" name="Picture 4" descr="C:\Users\laffholder\AppData\Local\Microsoft\Windows\Temporary Internet Files\Content.IE5\8D21GGJ8\MP90004959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91000"/>
            <a:ext cx="3657600" cy="244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0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434681"/>
              </p:ext>
            </p:extLst>
          </p:nvPr>
        </p:nvGraphicFramePr>
        <p:xfrm>
          <a:off x="457200" y="2057400"/>
          <a:ext cx="8229600" cy="459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59436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LDC Informational/Explanatory Assessment Rubric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Meets Expectations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Focus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Addresses all aspects of prompt</a:t>
                      </a:r>
                      <a:r>
                        <a:rPr lang="en-US" baseline="0" dirty="0" smtClean="0"/>
                        <a:t> appropriately and maintains a clear steady focus.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Reading/Research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Presents and applies relevant information with general accuracy</a:t>
                      </a:r>
                      <a:r>
                        <a:rPr lang="en-US" baseline="0" dirty="0" smtClean="0"/>
                        <a:t> and sufficient supporting evidence.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 Yet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Focus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Attempts to address prompt, but lacks focus or is off-task.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Reading/Research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Attempts to present information relevant to prompt,</a:t>
                      </a:r>
                      <a:r>
                        <a:rPr lang="en-US" baseline="0" dirty="0" smtClean="0"/>
                        <a:t> but lack accuracy or sufficient supporting evidence.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results?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Assess with feedback</a:t>
            </a:r>
            <a:br>
              <a:rPr lang="en-US" dirty="0" smtClean="0"/>
            </a:br>
            <a:r>
              <a:rPr lang="en-US" sz="2200" b="0" dirty="0" smtClean="0"/>
              <a:t>Peer Review:  Is there sufficient evidence to include this recommendation in the proposal?</a:t>
            </a:r>
            <a:endParaRPr lang="en-US" sz="2200" b="0" dirty="0"/>
          </a:p>
        </p:txBody>
      </p:sp>
    </p:spTree>
    <p:extLst>
      <p:ext uri="{BB962C8B-B14F-4D97-AF65-F5344CB8AC3E}">
        <p14:creationId xmlns:p14="http://schemas.microsoft.com/office/powerpoint/2010/main" val="525840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sz="2800" dirty="0" smtClean="0"/>
              <a:t>Plan</a:t>
            </a:r>
          </a:p>
          <a:p>
            <a:pPr marL="880110" lvl="1" indent="-514350"/>
            <a:r>
              <a:rPr lang="en-US" dirty="0" smtClean="0"/>
              <a:t>Essential question</a:t>
            </a:r>
          </a:p>
          <a:p>
            <a:pPr marL="880110" lvl="1" indent="-514350"/>
            <a:r>
              <a:rPr lang="en-US" dirty="0" smtClean="0"/>
              <a:t>Task (LDC template)</a:t>
            </a:r>
          </a:p>
          <a:p>
            <a:pPr marL="880110" lvl="1" indent="-514350"/>
            <a:r>
              <a:rPr lang="en-US" dirty="0" smtClean="0"/>
              <a:t>Resources (Text, video, graphic, etc.)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3500" b="1" dirty="0" smtClean="0">
                <a:solidFill>
                  <a:schemeClr val="accent1"/>
                </a:solidFill>
              </a:rPr>
              <a:t>ENGAGE  </a:t>
            </a:r>
            <a:r>
              <a:rPr lang="en-US" sz="2400" dirty="0" smtClean="0"/>
              <a:t>anticipatory set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3500" b="1" dirty="0" smtClean="0">
                <a:solidFill>
                  <a:schemeClr val="accent1"/>
                </a:solidFill>
              </a:rPr>
              <a:t>READ</a:t>
            </a:r>
          </a:p>
          <a:p>
            <a:pPr lvl="1"/>
            <a:r>
              <a:rPr lang="en-US" dirty="0" smtClean="0"/>
              <a:t>Teacher models reading technical text</a:t>
            </a:r>
          </a:p>
          <a:p>
            <a:pPr lvl="1"/>
            <a:r>
              <a:rPr lang="en-US" dirty="0" smtClean="0"/>
              <a:t>Students actively read (prompt)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3500" b="1" dirty="0" smtClean="0">
                <a:solidFill>
                  <a:schemeClr val="accent1"/>
                </a:solidFill>
              </a:rPr>
              <a:t>DISCUSS (Bridge)</a:t>
            </a:r>
          </a:p>
          <a:p>
            <a:pPr lvl="1"/>
            <a:r>
              <a:rPr lang="en-US" dirty="0" smtClean="0"/>
              <a:t>Speak</a:t>
            </a:r>
          </a:p>
          <a:p>
            <a:pPr lvl="1"/>
            <a:r>
              <a:rPr lang="en-US" dirty="0" smtClean="0"/>
              <a:t>Listen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3500" b="1" dirty="0" smtClean="0">
                <a:solidFill>
                  <a:schemeClr val="accent1"/>
                </a:solidFill>
              </a:rPr>
              <a:t>WRITE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Formative assessment and feedback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Literacy Lesson Sequence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88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361" y="3048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What do we already know about Common Core?</a:t>
            </a:r>
            <a:br>
              <a:rPr lang="en-US" sz="3200" dirty="0" smtClean="0"/>
            </a:br>
            <a:r>
              <a:rPr lang="en-US" sz="3200" dirty="0" smtClean="0"/>
              <a:t>What is the purpose of Common Core?</a:t>
            </a:r>
            <a:endParaRPr lang="en-US" sz="3200" dirty="0"/>
          </a:p>
        </p:txBody>
      </p:sp>
      <p:pic>
        <p:nvPicPr>
          <p:cNvPr id="1042" name="Picture 18" descr="C:\Users\laffholder\AppData\Local\Microsoft\Windows\Temporary Internet Files\Content.IE5\MQG2OPP6\MC90023138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768" y="1828800"/>
            <a:ext cx="3392032" cy="337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69696" y="5368498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 tools of math and literacy (reading/writing)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6236226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College &amp; Career Readiness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859499"/>
            <a:ext cx="2780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Reason, </a:t>
            </a:r>
          </a:p>
          <a:p>
            <a:r>
              <a:rPr lang="en-US" sz="2400" dirty="0"/>
              <a:t>M</a:t>
            </a:r>
            <a:r>
              <a:rPr lang="en-US" sz="2400" dirty="0" smtClean="0"/>
              <a:t>ake informed decisions, 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olve problems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609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721291"/>
          </a:xfrm>
        </p:spPr>
        <p:txBody>
          <a:bodyPr/>
          <a:lstStyle/>
          <a:p>
            <a:r>
              <a:rPr lang="en-US" dirty="0" smtClean="0"/>
              <a:t>What might you integrate right away in your classes?</a:t>
            </a:r>
          </a:p>
          <a:p>
            <a:endParaRPr lang="en-US" dirty="0"/>
          </a:p>
          <a:p>
            <a:r>
              <a:rPr lang="en-US" dirty="0" smtClean="0"/>
              <a:t>What did you find most difficult?</a:t>
            </a:r>
          </a:p>
          <a:p>
            <a:endParaRPr lang="en-US" dirty="0" smtClean="0"/>
          </a:p>
          <a:p>
            <a:r>
              <a:rPr lang="en-US" dirty="0" smtClean="0"/>
              <a:t>Is there anything that needs clarified?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Debrief</a:t>
            </a:r>
            <a:br>
              <a:rPr lang="en-US" dirty="0" smtClean="0"/>
            </a:br>
            <a:r>
              <a:rPr lang="en-US" dirty="0" smtClean="0"/>
              <a:t>	Literacy Lesson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08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37256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Linda Affholder</a:t>
            </a:r>
            <a:br>
              <a:rPr lang="en-US" sz="4000" dirty="0" smtClean="0"/>
            </a:br>
            <a:r>
              <a:rPr lang="en-US" sz="4000" dirty="0" smtClean="0"/>
              <a:t>Blue Valley USD 229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762000" y="1600200"/>
            <a:ext cx="7772400" cy="1199704"/>
          </a:xfrm>
        </p:spPr>
        <p:txBody>
          <a:bodyPr>
            <a:normAutofit/>
          </a:bodyPr>
          <a:lstStyle/>
          <a:p>
            <a:r>
              <a:rPr lang="en-US" b="1" dirty="0" smtClean="0">
                <a:hlinkClick r:id="rId2"/>
              </a:rPr>
              <a:t>laffholder@bluevalleyk12.org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6711" y="2362200"/>
            <a:ext cx="86890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Resource links:</a:t>
            </a:r>
          </a:p>
          <a:p>
            <a:r>
              <a:rPr lang="en-US" sz="2400" b="1" dirty="0">
                <a:solidFill>
                  <a:schemeClr val="bg1"/>
                </a:solidFill>
                <a:hlinkClick r:id="rId3"/>
              </a:rPr>
              <a:t>http://www.literacydesigncollaborative.org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2400" b="1" dirty="0" smtClean="0">
                <a:solidFill>
                  <a:schemeClr val="bg1"/>
                </a:solidFill>
                <a:hlinkClick r:id="rId4"/>
              </a:rPr>
              <a:t>http</a:t>
            </a:r>
            <a:r>
              <a:rPr lang="en-US" sz="2400" b="1" dirty="0">
                <a:solidFill>
                  <a:schemeClr val="bg1"/>
                </a:solidFill>
                <a:hlinkClick r:id="rId4"/>
              </a:rPr>
              <a:t>://</a:t>
            </a:r>
            <a:r>
              <a:rPr lang="en-US" sz="2400" b="1" dirty="0" smtClean="0">
                <a:solidFill>
                  <a:schemeClr val="bg1"/>
                </a:solidFill>
                <a:hlinkClick r:id="rId4"/>
              </a:rPr>
              <a:t>www.lsalearning.com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  <a:hlinkClick r:id="rId5"/>
              </a:rPr>
              <a:t>http://www.thinglink.com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  <a:hlinkClick r:id="rId6"/>
              </a:rPr>
              <a:t>http://Visual.ly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b="1" dirty="0" smtClean="0">
                <a:solidFill>
                  <a:schemeClr val="bg1"/>
                </a:solidFill>
                <a:hlinkClick r:id="rId7"/>
              </a:rPr>
              <a:t>http://fluency21.com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178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“You cannot successfully embed Common Core in CTE without redesigning instruction around project and problem-based learning”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Gene Bottoms, </a:t>
            </a:r>
          </a:p>
          <a:p>
            <a:pPr marL="0" indent="0">
              <a:buNone/>
            </a:pPr>
            <a:r>
              <a:rPr lang="en-US" dirty="0" smtClean="0"/>
              <a:t>High Schools that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88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03964" y="1600200"/>
            <a:ext cx="5029200" cy="4525963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 smtClean="0"/>
              <a:t>resource </a:t>
            </a:r>
            <a:r>
              <a:rPr lang="en-US" dirty="0"/>
              <a:t>to integrate CCSS into instruction</a:t>
            </a:r>
            <a:r>
              <a:rPr lang="en-US" dirty="0" smtClean="0"/>
              <a:t>.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Funded through Bill and Melinda Gates Foundation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>
                <a:hlinkClick r:id="rId3"/>
              </a:rPr>
              <a:t>http://www.literacydesigncollaborative.org</a:t>
            </a:r>
            <a:r>
              <a:rPr lang="en-US" dirty="0" smtClean="0"/>
              <a:t> 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Literacy Design Collaborative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66455"/>
            <a:ext cx="3429000" cy="336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23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176271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en-US" sz="2900" dirty="0" smtClean="0">
                <a:solidFill>
                  <a:schemeClr val="bg2">
                    <a:lumMod val="50000"/>
                  </a:schemeClr>
                </a:solidFill>
              </a:rPr>
              <a:t>Task template 13 </a:t>
            </a:r>
            <a:r>
              <a:rPr lang="en-US" sz="2900" b="1" dirty="0" smtClean="0">
                <a:solidFill>
                  <a:schemeClr val="bg2">
                    <a:lumMod val="50000"/>
                  </a:schemeClr>
                </a:solidFill>
              </a:rPr>
              <a:t> After Researching</a:t>
            </a:r>
          </a:p>
          <a:p>
            <a:pPr marL="109728" indent="0">
              <a:buNone/>
            </a:pPr>
            <a:r>
              <a:rPr lang="en-US" sz="2900" b="1" dirty="0" smtClean="0"/>
              <a:t>After </a:t>
            </a:r>
            <a:r>
              <a:rPr lang="en-US" sz="2900" b="1" dirty="0"/>
              <a:t>researching ______________________ (informational texts) on ____________________ (content</a:t>
            </a:r>
            <a:r>
              <a:rPr lang="en-US" sz="2900" b="1" dirty="0" smtClean="0"/>
              <a:t>), write </a:t>
            </a:r>
            <a:r>
              <a:rPr lang="en-US" sz="2900" b="1" dirty="0"/>
              <a:t>a _________________ (report or substitute) </a:t>
            </a:r>
            <a:r>
              <a:rPr lang="en-US" sz="2900" b="1" dirty="0" smtClean="0"/>
              <a:t>that describes _______________________ </a:t>
            </a:r>
            <a:r>
              <a:rPr lang="en-US" sz="2900" b="1" dirty="0"/>
              <a:t>(content). Support your discussion with evidence from your research. </a:t>
            </a:r>
            <a:endParaRPr lang="en-US" sz="2900" b="1" dirty="0" smtClean="0"/>
          </a:p>
          <a:p>
            <a:pPr marL="109728" indent="0">
              <a:buNone/>
            </a:pPr>
            <a:endParaRPr lang="en-US" b="1" dirty="0"/>
          </a:p>
          <a:p>
            <a:pPr marL="109728" indent="0">
              <a:buNone/>
            </a:pPr>
            <a:r>
              <a:rPr lang="en-US" b="1" dirty="0" smtClean="0"/>
              <a:t>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Task?</a:t>
            </a:r>
            <a:endParaRPr lang="en-US" dirty="0"/>
          </a:p>
        </p:txBody>
      </p:sp>
      <p:pic>
        <p:nvPicPr>
          <p:cNvPr id="4098" name="Picture 2" descr="C:\Users\laffholder\AppData\Local\Microsoft\Windows\Temporary Internet Files\Content.IE5\8V0VR4IB\MP90040060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0678"/>
            <a:ext cx="2496312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96312" y="3962400"/>
            <a:ext cx="6477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>
              <a:buNone/>
            </a:pPr>
            <a:r>
              <a:rPr lang="en-US" sz="2000" b="1" dirty="0"/>
              <a:t>After researching </a:t>
            </a:r>
            <a:r>
              <a:rPr lang="en-US" sz="2000" b="1" u="sng" dirty="0"/>
              <a:t>articles and guides</a:t>
            </a:r>
            <a:r>
              <a:rPr lang="en-US" sz="2000" b="1" dirty="0"/>
              <a:t> on </a:t>
            </a:r>
            <a:r>
              <a:rPr lang="en-US" sz="2000" b="1" u="sng" dirty="0"/>
              <a:t>ingredients in common household products, </a:t>
            </a:r>
            <a:r>
              <a:rPr lang="en-US" sz="2000" b="1" dirty="0"/>
              <a:t>write </a:t>
            </a:r>
            <a:r>
              <a:rPr lang="en-US" sz="2000" b="1" u="sng" dirty="0"/>
              <a:t>a guide for the general public </a:t>
            </a:r>
            <a:r>
              <a:rPr lang="en-US" sz="2000" b="1" dirty="0"/>
              <a:t>in which you describe in detail </a:t>
            </a:r>
            <a:r>
              <a:rPr lang="en-US" sz="2000" b="1" u="sng" dirty="0"/>
              <a:t>how to use common products to solve an everyday household problem</a:t>
            </a:r>
            <a:r>
              <a:rPr lang="en-US" sz="2000" b="1" dirty="0"/>
              <a:t>.  Support your discussion with evidence from your research.</a:t>
            </a:r>
          </a:p>
        </p:txBody>
      </p:sp>
    </p:spTree>
    <p:extLst>
      <p:ext uri="{BB962C8B-B14F-4D97-AF65-F5344CB8AC3E}">
        <p14:creationId xmlns:p14="http://schemas.microsoft.com/office/powerpoint/2010/main" val="187674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9567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Task  Template19</a:t>
            </a:r>
          </a:p>
          <a:p>
            <a:pPr marL="109728" indent="0"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Essential question:  </a:t>
            </a:r>
          </a:p>
          <a:p>
            <a:pPr marL="109728" indent="0"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What makes a marketing </a:t>
            </a:r>
          </a:p>
          <a:p>
            <a:pPr marL="109728" indent="0"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message compelling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  <a:p>
            <a:pPr marL="109728" indent="0">
              <a:buNone/>
            </a:pPr>
            <a:endParaRPr lang="en-US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buNone/>
            </a:pPr>
            <a:r>
              <a:rPr lang="en-US" sz="2400" b="1" dirty="0" smtClean="0"/>
              <a:t>After reading and analyzing  </a:t>
            </a:r>
            <a:r>
              <a:rPr lang="en-US" sz="2400" b="1" u="sng" dirty="0" smtClean="0"/>
              <a:t>marketing messages, websites, or commercials</a:t>
            </a:r>
            <a:r>
              <a:rPr lang="en-US" sz="2400" b="1" dirty="0" smtClean="0"/>
              <a:t>, write (create) </a:t>
            </a:r>
            <a:r>
              <a:rPr lang="en-US" sz="2400" b="1" u="sng" dirty="0" smtClean="0"/>
              <a:t>a two column table.  In the first column list criteria </a:t>
            </a:r>
            <a:r>
              <a:rPr lang="en-US" sz="2400" b="1" dirty="0" smtClean="0"/>
              <a:t>that describe </a:t>
            </a:r>
            <a:r>
              <a:rPr lang="en-US" sz="2400" b="1" u="sng" dirty="0" smtClean="0"/>
              <a:t>what makes a marketing message compelling.  In the second column, </a:t>
            </a:r>
            <a:r>
              <a:rPr lang="en-US" sz="2400" b="1" dirty="0" smtClean="0"/>
              <a:t>cite            examples from your research.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Task?</a:t>
            </a:r>
            <a:endParaRPr lang="en-US" dirty="0"/>
          </a:p>
        </p:txBody>
      </p:sp>
      <p:pic>
        <p:nvPicPr>
          <p:cNvPr id="2054" name="Picture 6" descr="C:\Users\laffholder\AppData\Local\Microsoft\Windows\Temporary Internet Files\Content.IE5\XWR1XTGU\MP90043121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"/>
            <a:ext cx="24669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39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What Skills?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84837"/>
            <a:ext cx="4548116" cy="4467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1143000"/>
            <a:ext cx="487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>
              <a:buNone/>
            </a:pPr>
            <a:r>
              <a:rPr lang="en-US" sz="2400" dirty="0"/>
              <a:t>Every task requires student </a:t>
            </a:r>
            <a:r>
              <a:rPr lang="en-US" sz="2400" dirty="0" smtClean="0"/>
              <a:t>to</a:t>
            </a:r>
          </a:p>
          <a:p>
            <a:pPr marL="109728" indent="0">
              <a:buNone/>
            </a:pPr>
            <a:endParaRPr lang="en-US" sz="2400" dirty="0"/>
          </a:p>
          <a:p>
            <a:r>
              <a:rPr lang="en-US" sz="2400" b="1" dirty="0"/>
              <a:t>Apply </a:t>
            </a:r>
            <a:r>
              <a:rPr lang="en-US" sz="2400" dirty="0"/>
              <a:t>common core literacy in content </a:t>
            </a:r>
            <a:r>
              <a:rPr lang="en-US" sz="2400" dirty="0" smtClean="0"/>
              <a:t>area</a:t>
            </a:r>
          </a:p>
          <a:p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Read</a:t>
            </a:r>
            <a:r>
              <a:rPr lang="en-US" sz="2400" dirty="0"/>
              <a:t>, </a:t>
            </a:r>
            <a:r>
              <a:rPr lang="en-US" sz="2400" b="1" dirty="0" smtClean="0"/>
              <a:t>and comprehend complex texts</a:t>
            </a:r>
          </a:p>
          <a:p>
            <a:r>
              <a:rPr lang="en-US" sz="2400" b="1" dirty="0" smtClean="0"/>
              <a:t> </a:t>
            </a:r>
            <a:endParaRPr lang="en-US" sz="24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Think</a:t>
            </a:r>
            <a:r>
              <a:rPr lang="en-US" sz="2400" dirty="0"/>
              <a:t> </a:t>
            </a:r>
            <a:r>
              <a:rPr lang="en-US" sz="2400" b="1" dirty="0" smtClean="0"/>
              <a:t>and analyze</a:t>
            </a:r>
          </a:p>
          <a:p>
            <a:endParaRPr lang="en-US" sz="24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Write </a:t>
            </a:r>
            <a:endParaRPr lang="en-US" sz="2400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016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Skills?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sz="2800" dirty="0"/>
              <a:t>Every task addresses:</a:t>
            </a:r>
          </a:p>
          <a:p>
            <a:pPr marL="109728" indent="0">
              <a:buNone/>
            </a:pPr>
            <a:r>
              <a:rPr lang="en-US" sz="2800" dirty="0"/>
              <a:t>	</a:t>
            </a:r>
          </a:p>
          <a:p>
            <a:pPr marL="109728" indent="0">
              <a:buNone/>
            </a:pPr>
            <a:r>
              <a:rPr lang="en-US" sz="2800" dirty="0"/>
              <a:t>Reading standards:  1, 2, 4, 10</a:t>
            </a:r>
          </a:p>
          <a:p>
            <a:pPr marL="109728" indent="0">
              <a:buNone/>
            </a:pPr>
            <a:r>
              <a:rPr lang="en-US" sz="2800" dirty="0"/>
              <a:t>	</a:t>
            </a:r>
          </a:p>
          <a:p>
            <a:pPr marL="109728" indent="0">
              <a:buNone/>
            </a:pPr>
            <a:r>
              <a:rPr lang="en-US" sz="2800" dirty="0"/>
              <a:t>Writing standards </a:t>
            </a:r>
            <a:r>
              <a:rPr lang="en-US" sz="2800" dirty="0" smtClean="0"/>
              <a:t>4</a:t>
            </a:r>
            <a:r>
              <a:rPr lang="en-US" sz="2800" dirty="0"/>
              <a:t>, 5, 9, </a:t>
            </a:r>
            <a:r>
              <a:rPr lang="en-US" sz="2800" dirty="0" smtClean="0"/>
              <a:t>10</a:t>
            </a:r>
          </a:p>
          <a:p>
            <a:pPr marL="109728" indent="0">
              <a:buNone/>
            </a:pPr>
            <a:endParaRPr lang="en-US" sz="2800" dirty="0"/>
          </a:p>
          <a:p>
            <a:pPr marL="109728" indent="0">
              <a:buNone/>
            </a:pP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ldc.org/sites/default/files/LDC-Template-Task-Collection-2.0.A.pdf</a:t>
            </a:r>
            <a:r>
              <a:rPr lang="en-US" sz="2400" dirty="0" smtClean="0"/>
              <a:t>  </a:t>
            </a:r>
            <a:endParaRPr lang="en-US" sz="2400" dirty="0"/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967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2770</TotalTime>
  <Words>1114</Words>
  <Application>Microsoft Office PowerPoint</Application>
  <PresentationFormat>On-screen Show (4:3)</PresentationFormat>
  <Paragraphs>233</Paragraphs>
  <Slides>31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Concourse</vt:lpstr>
      <vt:lpstr>Literacy in Technical Subjects</vt:lpstr>
      <vt:lpstr>Kansas College &amp; Career Readiness</vt:lpstr>
      <vt:lpstr>What do we already know about Common Core? What is the purpose of Common Core?</vt:lpstr>
      <vt:lpstr>PowerPoint Presentation</vt:lpstr>
      <vt:lpstr>Literacy Design Collaborative</vt:lpstr>
      <vt:lpstr>What Task?</vt:lpstr>
      <vt:lpstr>What Task?</vt:lpstr>
      <vt:lpstr>What Skills?</vt:lpstr>
      <vt:lpstr>What Skills?</vt:lpstr>
      <vt:lpstr>Task Templates – how to use</vt:lpstr>
      <vt:lpstr>You try it.</vt:lpstr>
      <vt:lpstr>What Results?</vt:lpstr>
      <vt:lpstr>What instruction?   Planning a literacy lesson</vt:lpstr>
      <vt:lpstr>Marie Alcock  http://www.lsalearning.com</vt:lpstr>
      <vt:lpstr>What can we apply in CTE?</vt:lpstr>
      <vt:lpstr>Literacy Lesson Sequence</vt:lpstr>
      <vt:lpstr>PowerPoint Presentation</vt:lpstr>
      <vt:lpstr>Unit Challenge – engaging scenario</vt:lpstr>
      <vt:lpstr>Task Templates</vt:lpstr>
      <vt:lpstr>Read</vt:lpstr>
      <vt:lpstr>Reading Infographics</vt:lpstr>
      <vt:lpstr>Read and Think Aloud –  a Modeling Strategy</vt:lpstr>
      <vt:lpstr>Thinglink  http://www.thinglink.com   organized by Dept of Organizational Leadership, Policy and Development, Univeristy of Minnesota  http://www.cehd.umn.edu/olpd/</vt:lpstr>
      <vt:lpstr>Digital Generation </vt:lpstr>
      <vt:lpstr>Actively Read</vt:lpstr>
      <vt:lpstr>Discuss</vt:lpstr>
      <vt:lpstr>Write</vt:lpstr>
      <vt:lpstr>What results?    Assess with feedback Peer Review:  Is there sufficient evidence to include this recommendation in the proposal?</vt:lpstr>
      <vt:lpstr>Literacy Lesson Sequence</vt:lpstr>
      <vt:lpstr>Debrief  Literacy Lesson Example</vt:lpstr>
      <vt:lpstr>Linda Affholder Blue Valley USD 229</vt:lpstr>
    </vt:vector>
  </TitlesOfParts>
  <Company>USD 229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Literacy in Technical Subjects</dc:title>
  <dc:creator>Affholder, Linda</dc:creator>
  <cp:lastModifiedBy>Affholder, Linda</cp:lastModifiedBy>
  <cp:revision>121</cp:revision>
  <cp:lastPrinted>2013-03-11T13:40:06Z</cp:lastPrinted>
  <dcterms:created xsi:type="dcterms:W3CDTF">2013-02-24T18:01:41Z</dcterms:created>
  <dcterms:modified xsi:type="dcterms:W3CDTF">2014-02-03T15:31:26Z</dcterms:modified>
</cp:coreProperties>
</file>