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7" r:id="rId11"/>
    <p:sldId id="266" r:id="rId12"/>
    <p:sldId id="262" r:id="rId13"/>
    <p:sldId id="270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2015-CC70-423B-8DF0-C3F49CB7AF4F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82E2-6C07-42B6-8B72-5D641480C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6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8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1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8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3F57-D4B0-4163-A41A-235F055E157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3387-BC5D-4CD9-88B8-7AF10D23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xu3MfV8iO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IBCP/Jadyn%20Pledge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../../IBCP/jadyn%20projec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enscheidt.laura@usd308.com" TargetMode="External"/><Relationship Id="rId2" Type="http://schemas.openxmlformats.org/officeDocument/2006/relationships/hyperlink" Target="mailto:riebel.travis@usd308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8042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Travis Riebel- Director of CTE</a:t>
            </a:r>
          </a:p>
          <a:p>
            <a:r>
              <a:rPr lang="en-US" sz="2800" dirty="0" smtClean="0"/>
              <a:t>Laura Benscheidt- Health Science Instructor</a:t>
            </a:r>
            <a:endParaRPr lang="en-US" sz="2800" dirty="0"/>
          </a:p>
          <a:p>
            <a:endParaRPr lang="en-US" dirty="0" smtClean="0"/>
          </a:p>
          <a:p>
            <a:endParaRPr lang="en-US" sz="1800" dirty="0" smtClean="0"/>
          </a:p>
          <a:p>
            <a:endParaRPr lang="en-US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88" y="1211394"/>
            <a:ext cx="6110069" cy="183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7" y="3967467"/>
            <a:ext cx="2591712" cy="10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7649" y="517949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IBCP Video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" y="637965"/>
            <a:ext cx="7966954" cy="4460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38" y="5711057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99" y="163902"/>
            <a:ext cx="9037485" cy="1906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0" y="2213566"/>
            <a:ext cx="7498475" cy="4123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z-slide-3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6572" y="1824131"/>
            <a:ext cx="8509299" cy="33886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Myriad Pro" pitchFamily="34" charset="0"/>
              </a:rPr>
              <a:t>    How is a school authorized and reviewed?</a:t>
            </a:r>
            <a:endParaRPr lang="en-GB" sz="4000" dirty="0">
              <a:latin typeface="Myriad Pro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9029" cy="872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795" y="5275180"/>
            <a:ext cx="963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 for Candidacy: $4000/  App for Authorization: $8000/  Annual fee: $8500 if only IBCP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39" y="490238"/>
            <a:ext cx="2233943" cy="29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06741"/>
              </p:ext>
            </p:extLst>
          </p:nvPr>
        </p:nvGraphicFramePr>
        <p:xfrm>
          <a:off x="5020837" y="1147915"/>
          <a:ext cx="3579698" cy="168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49"/>
                <a:gridCol w="1789849"/>
              </a:tblGrid>
              <a:tr h="653936">
                <a:tc>
                  <a:txBody>
                    <a:bodyPr/>
                    <a:lstStyle/>
                    <a:p>
                      <a:r>
                        <a:rPr lang="en-US" dirty="0" smtClean="0"/>
                        <a:t>IBCP</a:t>
                      </a:r>
                      <a:r>
                        <a:rPr lang="en-US" baseline="0" dirty="0" smtClean="0"/>
                        <a:t> 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Jadyn</a:t>
                      </a:r>
                      <a:endParaRPr lang="en-US" dirty="0"/>
                    </a:p>
                  </a:txBody>
                  <a:tcPr/>
                </a:tc>
              </a:tr>
              <a:tr h="653936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Science</a:t>
                      </a:r>
                      <a:endParaRPr lang="en-US" dirty="0"/>
                    </a:p>
                  </a:txBody>
                  <a:tcPr/>
                </a:tc>
              </a:tr>
              <a:tr h="373677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Therapy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5721" y="3950897"/>
            <a:ext cx="88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HHS/HCTEA IBCP Completion Candidate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9525" y="5096612"/>
            <a:ext cx="333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..\..\IBCP\Jadyn Pledge.pdf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file"/>
              </a:rPr>
              <a:t>..\..\IBCP\</a:t>
            </a:r>
            <a:r>
              <a:rPr lang="en-US" dirty="0" err="1" smtClean="0">
                <a:hlinkClick r:id="rId4" action="ppaction://hlinkfile"/>
              </a:rPr>
              <a:t>jadyn</a:t>
            </a:r>
            <a:r>
              <a:rPr lang="en-US" dirty="0" smtClean="0">
                <a:hlinkClick r:id="rId4" action="ppaction://hlinkfile"/>
              </a:rPr>
              <a:t> project.pdf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e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" y="342668"/>
            <a:ext cx="1621017" cy="21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7" y="3930237"/>
            <a:ext cx="16383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u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68" y="342668"/>
            <a:ext cx="1581539" cy="20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ud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68" y="3930237"/>
            <a:ext cx="1581539" cy="20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49865"/>
              </p:ext>
            </p:extLst>
          </p:nvPr>
        </p:nvGraphicFramePr>
        <p:xfrm>
          <a:off x="2362474" y="527392"/>
          <a:ext cx="3873981" cy="178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86"/>
                <a:gridCol w="2095795"/>
              </a:tblGrid>
              <a:tr h="500651">
                <a:tc>
                  <a:txBody>
                    <a:bodyPr/>
                    <a:lstStyle/>
                    <a:p>
                      <a:r>
                        <a:rPr lang="en-US" dirty="0" smtClean="0"/>
                        <a:t>IBCP</a:t>
                      </a:r>
                      <a:r>
                        <a:rPr lang="en-US" baseline="0" dirty="0" smtClean="0"/>
                        <a:t> 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Lance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 Applied</a:t>
                      </a:r>
                      <a:r>
                        <a:rPr lang="en-US" baseline="0" dirty="0" smtClean="0"/>
                        <a:t> Mathematics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Aerospace Engineering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77069"/>
              </p:ext>
            </p:extLst>
          </p:nvPr>
        </p:nvGraphicFramePr>
        <p:xfrm>
          <a:off x="8473563" y="566053"/>
          <a:ext cx="33467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391"/>
                <a:gridCol w="1673391"/>
              </a:tblGrid>
              <a:tr h="256396">
                <a:tc>
                  <a:txBody>
                    <a:bodyPr/>
                    <a:lstStyle/>
                    <a:p>
                      <a:r>
                        <a:rPr lang="en-US" dirty="0" smtClean="0"/>
                        <a:t>IBCP</a:t>
                      </a:r>
                      <a:r>
                        <a:rPr lang="en-US" baseline="0" dirty="0" smtClean="0"/>
                        <a:t> 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Julia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Finance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Fashion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70577"/>
              </p:ext>
            </p:extLst>
          </p:nvPr>
        </p:nvGraphicFramePr>
        <p:xfrm>
          <a:off x="2398677" y="4123213"/>
          <a:ext cx="3346782" cy="178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03"/>
                <a:gridCol w="1702279"/>
              </a:tblGrid>
              <a:tr h="471394">
                <a:tc>
                  <a:txBody>
                    <a:bodyPr/>
                    <a:lstStyle/>
                    <a:p>
                      <a:r>
                        <a:rPr lang="en-US" dirty="0" smtClean="0"/>
                        <a:t>IBCP</a:t>
                      </a:r>
                      <a:r>
                        <a:rPr lang="en-US" baseline="0" dirty="0" smtClean="0"/>
                        <a:t> 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Nick</a:t>
                      </a:r>
                      <a:endParaRPr lang="en-US" dirty="0"/>
                    </a:p>
                  </a:txBody>
                  <a:tcPr/>
                </a:tc>
              </a:tr>
              <a:tr h="674274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r>
                        <a:rPr lang="en-US" baseline="0" dirty="0" smtClean="0"/>
                        <a:t> Technology</a:t>
                      </a:r>
                      <a:endParaRPr lang="en-US" dirty="0"/>
                    </a:p>
                  </a:txBody>
                  <a:tcPr/>
                </a:tc>
              </a:tr>
              <a:tr h="385299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Networking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39882"/>
              </p:ext>
            </p:extLst>
          </p:nvPr>
        </p:nvGraphicFramePr>
        <p:xfrm>
          <a:off x="8534667" y="4005680"/>
          <a:ext cx="3346782" cy="229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92"/>
                <a:gridCol w="1678690"/>
              </a:tblGrid>
              <a:tr h="437535">
                <a:tc>
                  <a:txBody>
                    <a:bodyPr/>
                    <a:lstStyle/>
                    <a:p>
                      <a:r>
                        <a:rPr lang="en-US" dirty="0" smtClean="0"/>
                        <a:t>IBCP</a:t>
                      </a:r>
                      <a:r>
                        <a:rPr lang="en-US" baseline="0" dirty="0" smtClean="0"/>
                        <a:t> 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Zach</a:t>
                      </a:r>
                      <a:endParaRPr lang="en-US" dirty="0"/>
                    </a:p>
                  </a:txBody>
                  <a:tcPr/>
                </a:tc>
              </a:tr>
              <a:tr h="667189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 Science</a:t>
                      </a:r>
                      <a:endParaRPr lang="en-US" dirty="0"/>
                    </a:p>
                  </a:txBody>
                  <a:tcPr/>
                </a:tc>
              </a:tr>
              <a:tr h="381251">
                <a:tc>
                  <a:txBody>
                    <a:bodyPr/>
                    <a:lstStyle/>
                    <a:p>
                      <a:r>
                        <a:rPr lang="en-US" dirty="0" smtClean="0"/>
                        <a:t>Career 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</a:t>
                      </a:r>
                      <a:r>
                        <a:rPr lang="en-US" baseline="0" dirty="0" smtClean="0"/>
                        <a:t> Medicine/ Rehab Medicine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9465" y="2990912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Class of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2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Thank You!</a:t>
            </a:r>
          </a:p>
          <a:p>
            <a:r>
              <a:rPr lang="en-US" dirty="0" smtClean="0"/>
              <a:t>To Learn More: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riebel.travis@usd308.com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b</a:t>
            </a:r>
            <a:r>
              <a:rPr lang="en-US" dirty="0" smtClean="0">
                <a:hlinkClick r:id="rId3"/>
              </a:rPr>
              <a:t>enscheidt.laura@usd308.com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iba.org</a:t>
            </a:r>
            <a:r>
              <a:rPr lang="en-US" dirty="0"/>
              <a:t> </a:t>
            </a:r>
            <a:r>
              <a:rPr lang="en-US" dirty="0" smtClean="0"/>
              <a:t>       IB of the Americas (regional office)</a:t>
            </a:r>
          </a:p>
          <a:p>
            <a:endParaRPr lang="en-US" dirty="0"/>
          </a:p>
          <a:p>
            <a:r>
              <a:rPr lang="en-US" b="1" dirty="0"/>
              <a:t>IB Global Centre, Bethesda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7501 Wisconsin Avenue, Suite 200 West</a:t>
            </a:r>
            <a:br>
              <a:rPr lang="en-US" dirty="0"/>
            </a:br>
            <a:r>
              <a:rPr lang="en-US" dirty="0"/>
              <a:t>Bethesda, Maryland 20814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" y="230188"/>
            <a:ext cx="2909029" cy="87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549879" y="542058"/>
            <a:ext cx="8229600" cy="11430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  <a:t>Our Mission:</a:t>
            </a:r>
            <a:b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STUDENTS WILL GRADUATE WITH THE KNOWLEDGE, SKILLS AND BEHAVIORS TO BE </a:t>
            </a:r>
            <a:r>
              <a:rPr lang="en-US" sz="1800" i="1" u="sng" dirty="0">
                <a:latin typeface="Arial Black" panose="020B0A04020102020204" pitchFamily="34" charset="0"/>
                <a:cs typeface="Arial" panose="020B0604020202020204" pitchFamily="34" charset="0"/>
              </a:rPr>
              <a:t>COLLEGE</a:t>
            </a:r>
            <a:r>
              <a:rPr lang="en-US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 AND </a:t>
            </a:r>
            <a:r>
              <a:rPr lang="en-US" sz="1800" i="1" u="sng" dirty="0">
                <a:latin typeface="Arial Black" panose="020B0A04020102020204" pitchFamily="34" charset="0"/>
                <a:cs typeface="Arial" panose="020B0604020202020204" pitchFamily="34" charset="0"/>
              </a:rPr>
              <a:t>CAREER</a:t>
            </a:r>
            <a:r>
              <a:rPr lang="en-US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 READY</a:t>
            </a:r>
            <a:r>
              <a:rPr lang="en-US" sz="1800" i="1" dirty="0">
                <a:solidFill>
                  <a:schemeClr val="bg1"/>
                </a:solidFill>
              </a:rPr>
              <a:t/>
            </a:r>
            <a:br>
              <a:rPr lang="en-US" sz="1800" i="1" dirty="0">
                <a:solidFill>
                  <a:schemeClr val="bg1"/>
                </a:solidFill>
              </a:rPr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76" y="2133600"/>
            <a:ext cx="5486400" cy="34925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47" y="5429696"/>
            <a:ext cx="2269938" cy="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283"/>
            <a:ext cx="10515600" cy="51721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Pathway to employment</a:t>
            </a:r>
          </a:p>
          <a:p>
            <a:pPr marL="0" indent="0">
              <a:buNone/>
            </a:pPr>
            <a:r>
              <a:rPr lang="en-US" dirty="0" smtClean="0"/>
              <a:t>21st century life places complex demands on graduates looking for work – so enabling students to become self-confident, skilled and career-ready learners must be an integral part of their education.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Developing students for success in employment</a:t>
            </a:r>
          </a:p>
          <a:p>
            <a:r>
              <a:rPr lang="en-US" dirty="0" smtClean="0"/>
              <a:t>Students in the CP develop skills that are genuinely valued by employers. The program’s curriculum framework develops:</a:t>
            </a:r>
          </a:p>
          <a:p>
            <a:r>
              <a:rPr lang="en-US" dirty="0" smtClean="0"/>
              <a:t>linguistic proficiency or advancements</a:t>
            </a:r>
          </a:p>
          <a:p>
            <a:r>
              <a:rPr lang="en-US" dirty="0" smtClean="0"/>
              <a:t>critical thinking skills</a:t>
            </a:r>
          </a:p>
          <a:p>
            <a:r>
              <a:rPr lang="en-US" dirty="0" smtClean="0"/>
              <a:t>maturity and responsibility</a:t>
            </a:r>
          </a:p>
          <a:p>
            <a:r>
              <a:rPr lang="en-US" dirty="0" smtClean="0"/>
              <a:t>time management skills</a:t>
            </a:r>
          </a:p>
          <a:p>
            <a:r>
              <a:rPr lang="en-US" dirty="0" smtClean="0"/>
              <a:t>a strong work ethic</a:t>
            </a:r>
          </a:p>
          <a:p>
            <a:r>
              <a:rPr lang="en-US" dirty="0" smtClean="0"/>
              <a:t>social and communication skills.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6" y="266002"/>
            <a:ext cx="2909029" cy="872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19"/>
            <a:ext cx="10515600" cy="3474719"/>
          </a:xfrm>
        </p:spPr>
        <p:txBody>
          <a:bodyPr/>
          <a:lstStyle/>
          <a:p>
            <a:r>
              <a:rPr lang="en-US" dirty="0" smtClean="0"/>
              <a:t>Just what is the International Baccalaureate?</a:t>
            </a:r>
            <a:br>
              <a:rPr lang="en-US" dirty="0" smtClean="0"/>
            </a:br>
            <a:r>
              <a:rPr lang="en-US" sz="3600" dirty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6" y="266002"/>
            <a:ext cx="2909029" cy="872708"/>
          </a:xfrm>
        </p:spPr>
      </p:pic>
      <p:sp>
        <p:nvSpPr>
          <p:cNvPr id="7" name="TextBox 6"/>
          <p:cNvSpPr txBox="1"/>
          <p:nvPr/>
        </p:nvSpPr>
        <p:spPr>
          <a:xfrm>
            <a:off x="361296" y="2205319"/>
            <a:ext cx="11170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IB is unique because of its academic and personal rigor.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IB aspires to help develop well-rounded students who respond to challenges with an open-mind, are confident of their identities, make ethical decisions, and are prepared to apply what they have learned in real-world, complex and unpredictable situations.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585"/>
          </a:xfrm>
        </p:spPr>
        <p:txBody>
          <a:bodyPr/>
          <a:lstStyle/>
          <a:p>
            <a:r>
              <a:rPr lang="en-US" dirty="0" smtClean="0"/>
              <a:t>[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6" y="266002"/>
            <a:ext cx="2909029" cy="872708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" y="149461"/>
            <a:ext cx="2909029" cy="872708"/>
          </a:xfrm>
        </p:spPr>
      </p:pic>
      <p:sp>
        <p:nvSpPr>
          <p:cNvPr id="8" name="TextBox 7"/>
          <p:cNvSpPr txBox="1"/>
          <p:nvPr/>
        </p:nvSpPr>
        <p:spPr>
          <a:xfrm>
            <a:off x="505609" y="5486400"/>
            <a:ext cx="1153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Depending on the school, a student may go for the full IB Diploma or take individual courses.  Exams (fees) are marked externally by graders world-wide.  College credit may be awarded depending on final scores.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" y="149461"/>
            <a:ext cx="2909029" cy="8727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15" y="365125"/>
            <a:ext cx="5121275" cy="5121275"/>
          </a:xfrm>
        </p:spPr>
      </p:pic>
    </p:spTree>
    <p:extLst>
      <p:ext uri="{BB962C8B-B14F-4D97-AF65-F5344CB8AC3E}">
        <p14:creationId xmlns:p14="http://schemas.microsoft.com/office/powerpoint/2010/main" val="31992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So what is IBCP?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948"/>
            <a:ext cx="10515600" cy="4843015"/>
          </a:xfrm>
        </p:spPr>
        <p:txBody>
          <a:bodyPr/>
          <a:lstStyle/>
          <a:p>
            <a:r>
              <a:rPr lang="en-US" dirty="0" smtClean="0"/>
              <a:t>The International Baccalaureate® (IB) Career-related </a:t>
            </a:r>
            <a:r>
              <a:rPr lang="en-US" dirty="0" err="1" smtClean="0"/>
              <a:t>Programme</a:t>
            </a:r>
            <a:r>
              <a:rPr lang="en-US" dirty="0" smtClean="0"/>
              <a:t> (CP) is a framework of international education that incorporates the vision and educational principles of the IB into a unique program specifically developed for students who wish to engage in career-related learning. </a:t>
            </a:r>
          </a:p>
          <a:p>
            <a:r>
              <a:rPr lang="en-US" dirty="0" smtClean="0"/>
              <a:t>The CP’s flexible educational framework allows schools to meet the needs, backgrounds and contexts of students. CP students engage with a rigorous study program that genuinely interests them while gaining transferable and lifelong skills. 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" y="149461"/>
            <a:ext cx="2909029" cy="872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08" y="5702432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670"/>
          </a:xfrm>
        </p:spPr>
        <p:txBody>
          <a:bodyPr/>
          <a:lstStyle/>
          <a:p>
            <a:r>
              <a:rPr lang="en-US" dirty="0" smtClean="0"/>
              <a:t>                   What the CP offers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78" y="1506071"/>
            <a:ext cx="10611522" cy="50991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The CP provides a comprehensive educational framework that combines highly regarded and internationally recognized courses, from the IB Diploma </a:t>
            </a:r>
            <a:r>
              <a:rPr lang="en-US" dirty="0" err="1" smtClean="0"/>
              <a:t>Programme</a:t>
            </a:r>
            <a:r>
              <a:rPr lang="en-US" dirty="0" smtClean="0"/>
              <a:t> (DP), with a unique CP core and an approved career-related study.</a:t>
            </a:r>
          </a:p>
          <a:p>
            <a:r>
              <a:rPr lang="en-US" dirty="0" smtClean="0"/>
              <a:t>The CP develops students to be:</a:t>
            </a:r>
          </a:p>
          <a:p>
            <a:r>
              <a:rPr lang="en-US" dirty="0" smtClean="0"/>
              <a:t>Academically strong</a:t>
            </a:r>
          </a:p>
          <a:p>
            <a:r>
              <a:rPr lang="en-US" dirty="0" smtClean="0"/>
              <a:t>Skilled in a practical field</a:t>
            </a:r>
          </a:p>
          <a:p>
            <a:r>
              <a:rPr lang="en-US" dirty="0" smtClean="0"/>
              <a:t>Critical and ethical thinkers</a:t>
            </a:r>
          </a:p>
          <a:p>
            <a:r>
              <a:rPr lang="en-US" dirty="0" smtClean="0"/>
              <a:t>Self-directed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Resilient and determined</a:t>
            </a:r>
          </a:p>
          <a:p>
            <a:r>
              <a:rPr lang="en-US" dirty="0" smtClean="0"/>
              <a:t>Confident and assured</a:t>
            </a:r>
          </a:p>
          <a:p>
            <a:r>
              <a:rPr lang="en-US" dirty="0" smtClean="0"/>
              <a:t>Caring and reflective</a:t>
            </a:r>
          </a:p>
          <a:p>
            <a:r>
              <a:rPr lang="en-US" dirty="0" smtClean="0"/>
              <a:t>Inquirers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" y="149461"/>
            <a:ext cx="2909029" cy="872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44" y="5656133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5" y="155198"/>
            <a:ext cx="2909029" cy="872708"/>
          </a:xfrm>
        </p:spPr>
      </p:pic>
      <p:sp>
        <p:nvSpPr>
          <p:cNvPr id="4" name="TextBox 3"/>
          <p:cNvSpPr txBox="1"/>
          <p:nvPr/>
        </p:nvSpPr>
        <p:spPr>
          <a:xfrm>
            <a:off x="232205" y="1947132"/>
            <a:ext cx="6727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*Take 2 DP courses &amp; the exams (fees)</a:t>
            </a:r>
          </a:p>
          <a:p>
            <a:r>
              <a:rPr lang="en-US" sz="2400" dirty="0" smtClean="0"/>
              <a:t>*Take the Personal &amp; Professional Skills course</a:t>
            </a:r>
          </a:p>
          <a:p>
            <a:r>
              <a:rPr lang="en-US" sz="2400" dirty="0" smtClean="0"/>
              <a:t>*Complete the Language Development component</a:t>
            </a:r>
          </a:p>
          <a:p>
            <a:r>
              <a:rPr lang="en-US" sz="2400" dirty="0" smtClean="0"/>
              <a:t>*Complete the Service Learning component </a:t>
            </a:r>
          </a:p>
          <a:p>
            <a:r>
              <a:rPr lang="en-US" sz="2400" dirty="0" smtClean="0"/>
              <a:t>*Complete the Reflective Project</a:t>
            </a:r>
          </a:p>
          <a:p>
            <a:r>
              <a:rPr lang="en-US" sz="2400" dirty="0" smtClean="0"/>
              <a:t>*Career-related Studies: Earn either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certification or be a completer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of an approved pathway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07" y="1100314"/>
            <a:ext cx="5539227" cy="553922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5" y="5690479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237833"/>
            <a:ext cx="11532197" cy="54319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*Service Learning:				           *Personal and Pro Skills:</a:t>
            </a:r>
          </a:p>
          <a:p>
            <a:pPr marL="0" indent="0">
              <a:buNone/>
            </a:pPr>
            <a:r>
              <a:rPr lang="en-US" sz="4400" dirty="0" smtClean="0"/>
              <a:t>   -50 hours minimum in pathway	</a:t>
            </a:r>
            <a:r>
              <a:rPr lang="en-US" sz="4400" dirty="0"/>
              <a:t> </a:t>
            </a:r>
            <a:r>
              <a:rPr lang="en-US" sz="4400" dirty="0" smtClean="0"/>
              <a:t>                          -5 themes to be covered:  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-portfolio required w/</a:t>
            </a:r>
            <a:r>
              <a:rPr lang="en-US" sz="4400" dirty="0"/>
              <a:t> </a:t>
            </a:r>
            <a:r>
              <a:rPr lang="en-US" sz="4400" dirty="0" smtClean="0"/>
              <a:t>5 outcomes 				Applied ethics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-3 formal interviews				 		Effective communications</a:t>
            </a:r>
          </a:p>
          <a:p>
            <a:pPr marL="0" indent="0">
              <a:buNone/>
            </a:pPr>
            <a:r>
              <a:rPr lang="en-US" sz="4400" dirty="0" smtClean="0"/>
              <a:t>   							 	Intercultural understanding</a:t>
            </a:r>
          </a:p>
          <a:p>
            <a:pPr marL="0" indent="0">
              <a:buNone/>
            </a:pPr>
            <a:r>
              <a:rPr lang="en-US" sz="4400" dirty="0" smtClean="0"/>
              <a:t>*Reflective Project:</a:t>
            </a:r>
            <a:r>
              <a:rPr lang="en-US" sz="4400" dirty="0"/>
              <a:t>	</a:t>
            </a:r>
            <a:r>
              <a:rPr lang="en-US" sz="4400" dirty="0" smtClean="0"/>
              <a:t>					Personal development</a:t>
            </a:r>
          </a:p>
          <a:p>
            <a:pPr marL="0" indent="0">
              <a:buNone/>
            </a:pPr>
            <a:r>
              <a:rPr lang="en-US" sz="4400" dirty="0" smtClean="0"/>
              <a:t>    -Identify, discuss, evaluate an ethical</a:t>
            </a:r>
            <a:r>
              <a:rPr lang="en-US" sz="4400" dirty="0"/>
              <a:t>	</a:t>
            </a:r>
            <a:r>
              <a:rPr lang="en-US" sz="4400" dirty="0" smtClean="0"/>
              <a:t>		Thinking processes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dilemma in your pathway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-Write a 3000 word paper or do a combo	         *Language Development: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of paper and project			</a:t>
            </a:r>
            <a:r>
              <a:rPr lang="en-US" sz="4400" dirty="0"/>
              <a:t>	</a:t>
            </a:r>
            <a:r>
              <a:rPr lang="en-US" sz="4400" dirty="0" smtClean="0"/>
              <a:t> -Student learns or works on basics</a:t>
            </a:r>
          </a:p>
          <a:p>
            <a:pPr marL="0" indent="0">
              <a:buNone/>
            </a:pPr>
            <a:r>
              <a:rPr lang="en-US" sz="4400" dirty="0" smtClean="0"/>
              <a:t>   </a:t>
            </a:r>
            <a:r>
              <a:rPr lang="en-US" sz="4400" dirty="0"/>
              <a:t>	</a:t>
            </a:r>
            <a:r>
              <a:rPr lang="en-US" sz="4400" dirty="0" smtClean="0"/>
              <a:t>					                of a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language but also learn terms,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					                phrases fitting with the chosen path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</a:t>
            </a:r>
            <a:r>
              <a:rPr lang="en-US" sz="4400" dirty="0" smtClean="0"/>
              <a:t>-portfolio of progress maintained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				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4" y="0"/>
            <a:ext cx="2909029" cy="87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5" y="5720679"/>
            <a:ext cx="2406666" cy="9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498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Myriad Pro</vt:lpstr>
      <vt:lpstr>Office Theme</vt:lpstr>
      <vt:lpstr>PowerPoint Presentation</vt:lpstr>
      <vt:lpstr> Our Mission:  STUDENTS WILL GRADUATE WITH THE KNOWLEDGE, SKILLS AND BEHAVIORS TO BE COLLEGE AND CAREER READY </vt:lpstr>
      <vt:lpstr>PowerPoint Presentation</vt:lpstr>
      <vt:lpstr>Just what is the International Baccalaureate?  </vt:lpstr>
      <vt:lpstr>[</vt:lpstr>
      <vt:lpstr>                       So what is IBCP?</vt:lpstr>
      <vt:lpstr>                   What the CP offers students</vt:lpstr>
      <vt:lpstr>PowerPoint Presentation</vt:lpstr>
      <vt:lpstr>PowerPoint Presentation</vt:lpstr>
      <vt:lpstr>PowerPoint Presentation</vt:lpstr>
      <vt:lpstr>PowerPoint Presentation</vt:lpstr>
      <vt:lpstr>    How is a school authorized and reviewed?</vt:lpstr>
      <vt:lpstr>PowerPoint Presentation</vt:lpstr>
      <vt:lpstr>PowerPoint Presentation</vt:lpstr>
      <vt:lpstr>PowerPoint Presentation</vt:lpstr>
    </vt:vector>
  </TitlesOfParts>
  <Company>Hutchinson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Ray</dc:creator>
  <cp:lastModifiedBy>Travis Riebel</cp:lastModifiedBy>
  <cp:revision>50</cp:revision>
  <dcterms:created xsi:type="dcterms:W3CDTF">2015-07-27T16:06:06Z</dcterms:created>
  <dcterms:modified xsi:type="dcterms:W3CDTF">2016-02-09T12:28:16Z</dcterms:modified>
</cp:coreProperties>
</file>