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740" r:id="rId1"/>
  </p:sldMasterIdLst>
  <p:notesMasterIdLst>
    <p:notesMasterId r:id="rId23"/>
  </p:notesMasterIdLst>
  <p:handoutMasterIdLst>
    <p:handoutMasterId r:id="rId24"/>
  </p:handoutMasterIdLst>
  <p:sldIdLst>
    <p:sldId id="256" r:id="rId2"/>
    <p:sldId id="331" r:id="rId3"/>
    <p:sldId id="340" r:id="rId4"/>
    <p:sldId id="332" r:id="rId5"/>
    <p:sldId id="333" r:id="rId6"/>
    <p:sldId id="334" r:id="rId7"/>
    <p:sldId id="335" r:id="rId8"/>
    <p:sldId id="336" r:id="rId9"/>
    <p:sldId id="338" r:id="rId10"/>
    <p:sldId id="339" r:id="rId11"/>
    <p:sldId id="341" r:id="rId12"/>
    <p:sldId id="346" r:id="rId13"/>
    <p:sldId id="347" r:id="rId14"/>
    <p:sldId id="344" r:id="rId15"/>
    <p:sldId id="345" r:id="rId16"/>
    <p:sldId id="348" r:id="rId17"/>
    <p:sldId id="350" r:id="rId18"/>
    <p:sldId id="349" r:id="rId19"/>
    <p:sldId id="351" r:id="rId20"/>
    <p:sldId id="352" r:id="rId21"/>
    <p:sldId id="343" r:id="rId22"/>
  </p:sldIdLst>
  <p:sldSz cx="9144000" cy="6858000" type="screen4x3"/>
  <p:notesSz cx="7010400" cy="9296400"/>
  <p:embeddedFontLst>
    <p:embeddedFont>
      <p:font typeface="Calibri" panose="020F0502020204030204" pitchFamily="34" charset="0"/>
      <p:regular r:id="rId25"/>
      <p:bold r:id="rId26"/>
      <p:italic r:id="rId27"/>
      <p:boldItalic r:id="rId28"/>
    </p:embeddedFont>
    <p:embeddedFont>
      <p:font typeface="Arial Narrow" panose="020B060602020203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ED149F5-395B-4934-A687-F95E887006F0}">
          <p14:sldIdLst>
            <p14:sldId id="256"/>
            <p14:sldId id="331"/>
            <p14:sldId id="340"/>
            <p14:sldId id="332"/>
            <p14:sldId id="333"/>
            <p14:sldId id="334"/>
            <p14:sldId id="335"/>
            <p14:sldId id="336"/>
            <p14:sldId id="338"/>
            <p14:sldId id="339"/>
            <p14:sldId id="341"/>
            <p14:sldId id="346"/>
            <p14:sldId id="347"/>
            <p14:sldId id="344"/>
            <p14:sldId id="345"/>
            <p14:sldId id="348"/>
            <p14:sldId id="350"/>
            <p14:sldId id="349"/>
            <p14:sldId id="351"/>
            <p14:sldId id="352"/>
          </p14:sldIdLst>
        </p14:section>
        <p14:section name="Untitled Section" id="{197824A6-277F-45F6-9B78-4FD768DBB4F1}">
          <p14:sldIdLst>
            <p14:sldId id="34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517"/>
    <a:srgbClr val="293D95"/>
    <a:srgbClr val="006A2E"/>
    <a:srgbClr val="C30101"/>
    <a:srgbClr val="1F2F74"/>
    <a:srgbClr val="F8C01B"/>
    <a:srgbClr val="007A43"/>
    <a:srgbClr val="ED7E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79975" autoAdjust="0"/>
  </p:normalViewPr>
  <p:slideViewPr>
    <p:cSldViewPr snapToGrid="0">
      <p:cViewPr varScale="1">
        <p:scale>
          <a:sx n="69" d="100"/>
          <a:sy n="69" d="100"/>
        </p:scale>
        <p:origin x="185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lrMapOvr bg1="lt1" tx1="dk1" bg2="lt2" tx2="dk2" accent1="accent1" accent2="accent2" accent3="accent3" accent4="accent4" accent5="accent5" accent6="accent6" hlink="hlink" folHlink="folHlink"/>
  <c:chart>
    <c:title>
      <c:overlay val="0"/>
    </c:title>
    <c:autoTitleDeleted val="0"/>
    <c:plotArea>
      <c:layout/>
      <c:pieChart>
        <c:varyColors val="1"/>
        <c:ser>
          <c:idx val="0"/>
          <c:order val="0"/>
          <c:tx>
            <c:strRef>
              <c:f>Sheet1!$B$1</c:f>
              <c:strCache>
                <c:ptCount val="1"/>
                <c:pt idx="0">
                  <c:v>Sales</c:v>
                </c:pt>
              </c:strCache>
            </c:strRef>
          </c:tx>
          <c:cat>
            <c:strRef>
              <c:f>Sheet1!$A$2:$A$7</c:f>
              <c:strCache>
                <c:ptCount val="6"/>
                <c:pt idx="0">
                  <c:v>data</c:v>
                </c:pt>
                <c:pt idx="1">
                  <c:v>data</c:v>
                </c:pt>
                <c:pt idx="2">
                  <c:v>data</c:v>
                </c:pt>
                <c:pt idx="3">
                  <c:v>data</c:v>
                </c:pt>
                <c:pt idx="4">
                  <c:v>data</c:v>
                </c:pt>
                <c:pt idx="5">
                  <c:v>data</c:v>
                </c:pt>
              </c:strCache>
            </c:strRef>
          </c:cat>
          <c:val>
            <c:numRef>
              <c:f>Sheet1!$B$2:$B$7</c:f>
              <c:numCache>
                <c:formatCode>General</c:formatCode>
                <c:ptCount val="6"/>
                <c:pt idx="0">
                  <c:v>18.2</c:v>
                </c:pt>
                <c:pt idx="1">
                  <c:v>13.2</c:v>
                </c:pt>
                <c:pt idx="2">
                  <c:v>11</c:v>
                </c:pt>
                <c:pt idx="3">
                  <c:v>8</c:v>
                </c:pt>
                <c:pt idx="4">
                  <c:v>5</c:v>
                </c:pt>
                <c:pt idx="5">
                  <c:v>3</c:v>
                </c:pt>
              </c:numCache>
            </c:numRef>
          </c:val>
          <c:extLst xmlns:c16r2="http://schemas.microsoft.com/office/drawing/2015/06/chart">
            <c:ext xmlns:c16="http://schemas.microsoft.com/office/drawing/2014/chart" uri="{C3380CC4-5D6E-409C-BE32-E72D297353CC}">
              <c16:uniqueId val="{00000000-39A2-4684-B8DF-35FDA6DFA2C8}"/>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zero"/>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lrMapOvr bg1="lt1" tx1="dk1" bg2="lt2" tx2="dk2" accent1="accent1" accent2="accent2" accent3="accent3" accent4="accent4" accent5="accent5" accent6="accent6" hlink="hlink" folHlink="folHlink"/>
  <c:chart>
    <c:title>
      <c:overlay val="0"/>
    </c:title>
    <c:autoTitleDeleted val="0"/>
    <c:plotArea>
      <c:layout/>
      <c:pieChart>
        <c:varyColors val="1"/>
        <c:ser>
          <c:idx val="0"/>
          <c:order val="0"/>
          <c:tx>
            <c:strRef>
              <c:f>Sheet1!$B$1</c:f>
              <c:strCache>
                <c:ptCount val="1"/>
                <c:pt idx="0">
                  <c:v>Sales</c:v>
                </c:pt>
              </c:strCache>
            </c:strRef>
          </c:tx>
          <c:dPt>
            <c:idx val="3"/>
            <c:bubble3D val="0"/>
            <c:spPr>
              <a:solidFill>
                <a:srgbClr val="F8C01B"/>
              </a:solidFill>
            </c:spPr>
            <c:extLst xmlns:c16r2="http://schemas.microsoft.com/office/drawing/2015/06/chart">
              <c:ext xmlns:c16="http://schemas.microsoft.com/office/drawing/2014/chart" uri="{C3380CC4-5D6E-409C-BE32-E72D297353CC}">
                <c16:uniqueId val="{00000000-41D7-4365-BD9C-094FAC026DAE}"/>
              </c:ext>
            </c:extLst>
          </c:dPt>
          <c:dPt>
            <c:idx val="5"/>
            <c:bubble3D val="0"/>
            <c:spPr>
              <a:solidFill>
                <a:srgbClr val="FF0000"/>
              </a:solidFill>
            </c:spPr>
            <c:extLst xmlns:c16r2="http://schemas.microsoft.com/office/drawing/2015/06/chart">
              <c:ext xmlns:c16="http://schemas.microsoft.com/office/drawing/2014/chart" uri="{C3380CC4-5D6E-409C-BE32-E72D297353CC}">
                <c16:uniqueId val="{00000001-41D7-4365-BD9C-094FAC026DAE}"/>
              </c:ext>
            </c:extLst>
          </c:dPt>
          <c:cat>
            <c:strRef>
              <c:f>Sheet1!$A$2:$A$7</c:f>
              <c:strCache>
                <c:ptCount val="6"/>
                <c:pt idx="0">
                  <c:v>data</c:v>
                </c:pt>
                <c:pt idx="1">
                  <c:v>data</c:v>
                </c:pt>
                <c:pt idx="2">
                  <c:v>data</c:v>
                </c:pt>
                <c:pt idx="3">
                  <c:v>data</c:v>
                </c:pt>
                <c:pt idx="4">
                  <c:v>data</c:v>
                </c:pt>
                <c:pt idx="5">
                  <c:v>data</c:v>
                </c:pt>
              </c:strCache>
            </c:strRef>
          </c:cat>
          <c:val>
            <c:numRef>
              <c:f>Sheet1!$B$2:$B$7</c:f>
              <c:numCache>
                <c:formatCode>General</c:formatCode>
                <c:ptCount val="6"/>
                <c:pt idx="0">
                  <c:v>18.2</c:v>
                </c:pt>
                <c:pt idx="1">
                  <c:v>13.2</c:v>
                </c:pt>
                <c:pt idx="2">
                  <c:v>11</c:v>
                </c:pt>
                <c:pt idx="3">
                  <c:v>8</c:v>
                </c:pt>
                <c:pt idx="4">
                  <c:v>5</c:v>
                </c:pt>
                <c:pt idx="5">
                  <c:v>3</c:v>
                </c:pt>
              </c:numCache>
            </c:numRef>
          </c:val>
          <c:extLst xmlns:c16r2="http://schemas.microsoft.com/office/drawing/2015/06/chart">
            <c:ext xmlns:c16="http://schemas.microsoft.com/office/drawing/2014/chart" uri="{C3380CC4-5D6E-409C-BE32-E72D297353CC}">
              <c16:uniqueId val="{00000002-41D7-4365-BD9C-094FAC026DAE}"/>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zero"/>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Sales</c:v>
                </c:pt>
              </c:strCache>
            </c:strRef>
          </c:tx>
          <c:invertIfNegative val="0"/>
          <c:dPt>
            <c:idx val="1"/>
            <c:invertIfNegative val="0"/>
            <c:bubble3D val="0"/>
            <c:spPr>
              <a:solidFill>
                <a:schemeClr val="tx2">
                  <a:lumMod val="40000"/>
                  <a:lumOff val="60000"/>
                </a:schemeClr>
              </a:solidFill>
            </c:spPr>
            <c:extLst xmlns:c16r2="http://schemas.microsoft.com/office/drawing/2015/06/chart">
              <c:ext xmlns:c16="http://schemas.microsoft.com/office/drawing/2014/chart" uri="{C3380CC4-5D6E-409C-BE32-E72D297353CC}">
                <c16:uniqueId val="{00000000-10D8-4A2A-9A4B-D2DD5E8EFE56}"/>
              </c:ext>
            </c:extLst>
          </c:dPt>
          <c:dPt>
            <c:idx val="2"/>
            <c:invertIfNegative val="0"/>
            <c:bubble3D val="0"/>
            <c:spPr>
              <a:solidFill>
                <a:schemeClr val="tx2">
                  <a:lumMod val="60000"/>
                  <a:lumOff val="40000"/>
                </a:schemeClr>
              </a:solidFill>
            </c:spPr>
            <c:extLst xmlns:c16r2="http://schemas.microsoft.com/office/drawing/2015/06/chart">
              <c:ext xmlns:c16="http://schemas.microsoft.com/office/drawing/2014/chart" uri="{C3380CC4-5D6E-409C-BE32-E72D297353CC}">
                <c16:uniqueId val="{00000001-10D8-4A2A-9A4B-D2DD5E8EFE56}"/>
              </c:ext>
            </c:extLst>
          </c:dPt>
          <c:dPt>
            <c:idx val="3"/>
            <c:invertIfNegative val="0"/>
            <c:bubble3D val="0"/>
            <c:spPr>
              <a:solidFill>
                <a:schemeClr val="tx2">
                  <a:lumMod val="75000"/>
                </a:schemeClr>
              </a:solidFill>
            </c:spPr>
            <c:extLst xmlns:c16r2="http://schemas.microsoft.com/office/drawing/2015/06/chart">
              <c:ext xmlns:c16="http://schemas.microsoft.com/office/drawing/2014/chart" uri="{C3380CC4-5D6E-409C-BE32-E72D297353CC}">
                <c16:uniqueId val="{00000002-10D8-4A2A-9A4B-D2DD5E8EFE56}"/>
              </c:ext>
            </c:extLst>
          </c:dPt>
          <c:dPt>
            <c:idx val="4"/>
            <c:invertIfNegative val="0"/>
            <c:bubble3D val="0"/>
            <c:spPr>
              <a:solidFill>
                <a:srgbClr val="F8C01B"/>
              </a:solidFill>
            </c:spPr>
            <c:extLst xmlns:c16r2="http://schemas.microsoft.com/office/drawing/2015/06/chart">
              <c:ext xmlns:c16="http://schemas.microsoft.com/office/drawing/2014/chart" uri="{C3380CC4-5D6E-409C-BE32-E72D297353CC}">
                <c16:uniqueId val="{00000003-10D8-4A2A-9A4B-D2DD5E8EFE56}"/>
              </c:ext>
            </c:extLst>
          </c:dPt>
          <c:dPt>
            <c:idx val="5"/>
            <c:invertIfNegative val="0"/>
            <c:bubble3D val="0"/>
            <c:spPr>
              <a:solidFill>
                <a:srgbClr val="FF0000"/>
              </a:solidFill>
            </c:spPr>
            <c:extLst xmlns:c16r2="http://schemas.microsoft.com/office/drawing/2015/06/chart">
              <c:ext xmlns:c16="http://schemas.microsoft.com/office/drawing/2014/chart" uri="{C3380CC4-5D6E-409C-BE32-E72D297353CC}">
                <c16:uniqueId val="{00000004-10D8-4A2A-9A4B-D2DD5E8EFE56}"/>
              </c:ext>
            </c:extLst>
          </c:dPt>
          <c:cat>
            <c:strRef>
              <c:f>Sheet1!$A$2:$A$7</c:f>
              <c:strCache>
                <c:ptCount val="6"/>
                <c:pt idx="0">
                  <c:v>data</c:v>
                </c:pt>
                <c:pt idx="1">
                  <c:v>data</c:v>
                </c:pt>
                <c:pt idx="2">
                  <c:v>data</c:v>
                </c:pt>
                <c:pt idx="3">
                  <c:v>data</c:v>
                </c:pt>
                <c:pt idx="4">
                  <c:v>data</c:v>
                </c:pt>
                <c:pt idx="5">
                  <c:v>data</c:v>
                </c:pt>
              </c:strCache>
            </c:strRef>
          </c:cat>
          <c:val>
            <c:numRef>
              <c:f>Sheet1!$B$2:$B$7</c:f>
              <c:numCache>
                <c:formatCode>General</c:formatCode>
                <c:ptCount val="6"/>
                <c:pt idx="0">
                  <c:v>18.2</c:v>
                </c:pt>
                <c:pt idx="1">
                  <c:v>13.2</c:v>
                </c:pt>
                <c:pt idx="2">
                  <c:v>11</c:v>
                </c:pt>
                <c:pt idx="3">
                  <c:v>8</c:v>
                </c:pt>
                <c:pt idx="4">
                  <c:v>5</c:v>
                </c:pt>
                <c:pt idx="5">
                  <c:v>3</c:v>
                </c:pt>
              </c:numCache>
            </c:numRef>
          </c:val>
          <c:extLst xmlns:c16r2="http://schemas.microsoft.com/office/drawing/2015/06/chart">
            <c:ext xmlns:c16="http://schemas.microsoft.com/office/drawing/2014/chart" uri="{C3380CC4-5D6E-409C-BE32-E72D297353CC}">
              <c16:uniqueId val="{00000005-10D8-4A2A-9A4B-D2DD5E8EFE56}"/>
            </c:ext>
          </c:extLst>
        </c:ser>
        <c:dLbls>
          <c:showLegendKey val="0"/>
          <c:showVal val="0"/>
          <c:showCatName val="0"/>
          <c:showSerName val="0"/>
          <c:showPercent val="0"/>
          <c:showBubbleSize val="0"/>
        </c:dLbls>
        <c:gapWidth val="100"/>
        <c:axId val="193085152"/>
        <c:axId val="193084592"/>
      </c:barChart>
      <c:valAx>
        <c:axId val="193084592"/>
        <c:scaling>
          <c:orientation val="minMax"/>
        </c:scaling>
        <c:delete val="0"/>
        <c:axPos val="b"/>
        <c:majorGridlines/>
        <c:numFmt formatCode="General" sourceLinked="1"/>
        <c:majorTickMark val="out"/>
        <c:minorTickMark val="none"/>
        <c:tickLblPos val="nextTo"/>
        <c:crossAx val="193085152"/>
        <c:crosses val="autoZero"/>
        <c:crossBetween val="between"/>
      </c:valAx>
      <c:catAx>
        <c:axId val="193085152"/>
        <c:scaling>
          <c:orientation val="minMax"/>
        </c:scaling>
        <c:delete val="0"/>
        <c:axPos val="l"/>
        <c:numFmt formatCode="General" sourceLinked="0"/>
        <c:majorTickMark val="out"/>
        <c:minorTickMark val="none"/>
        <c:tickLblPos val="nextTo"/>
        <c:crossAx val="193084592"/>
        <c:crosses val="autoZero"/>
        <c:auto val="1"/>
        <c:lblAlgn val="ctr"/>
        <c:lblOffset val="100"/>
        <c:noMultiLvlLbl val="0"/>
      </c:catAx>
    </c:plotArea>
    <c:legend>
      <c:legendPos val="r"/>
      <c:overlay val="0"/>
    </c:legend>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Sales</c:v>
                </c:pt>
              </c:strCache>
            </c:strRef>
          </c:tx>
          <c:invertIfNegative val="0"/>
          <c:dPt>
            <c:idx val="1"/>
            <c:invertIfNegative val="0"/>
            <c:bubble3D val="0"/>
            <c:spPr>
              <a:solidFill>
                <a:srgbClr val="F8C01B"/>
              </a:solidFill>
            </c:spPr>
            <c:extLst xmlns:c16r2="http://schemas.microsoft.com/office/drawing/2015/06/chart">
              <c:ext xmlns:c16="http://schemas.microsoft.com/office/drawing/2014/chart" uri="{C3380CC4-5D6E-409C-BE32-E72D297353CC}">
                <c16:uniqueId val="{00000000-7A2B-4E4C-9028-30749D37CC55}"/>
              </c:ext>
            </c:extLst>
          </c:dPt>
          <c:dPt>
            <c:idx val="2"/>
            <c:invertIfNegative val="0"/>
            <c:bubble3D val="0"/>
            <c:spPr>
              <a:solidFill>
                <a:srgbClr val="FF0000"/>
              </a:solidFill>
            </c:spPr>
            <c:extLst xmlns:c16r2="http://schemas.microsoft.com/office/drawing/2015/06/chart">
              <c:ext xmlns:c16="http://schemas.microsoft.com/office/drawing/2014/chart" uri="{C3380CC4-5D6E-409C-BE32-E72D297353CC}">
                <c16:uniqueId val="{00000001-7A2B-4E4C-9028-30749D37CC55}"/>
              </c:ext>
            </c:extLst>
          </c:dPt>
          <c:dPt>
            <c:idx val="3"/>
            <c:invertIfNegative val="0"/>
            <c:bubble3D val="0"/>
            <c:spPr>
              <a:solidFill>
                <a:srgbClr val="007A43"/>
              </a:solidFill>
            </c:spPr>
            <c:extLst xmlns:c16r2="http://schemas.microsoft.com/office/drawing/2015/06/chart">
              <c:ext xmlns:c16="http://schemas.microsoft.com/office/drawing/2014/chart" uri="{C3380CC4-5D6E-409C-BE32-E72D297353CC}">
                <c16:uniqueId val="{00000002-7A2B-4E4C-9028-30749D37CC55}"/>
              </c:ext>
            </c:extLst>
          </c:dPt>
          <c:dPt>
            <c:idx val="4"/>
            <c:invertIfNegative val="0"/>
            <c:bubble3D val="0"/>
            <c:spPr>
              <a:solidFill>
                <a:srgbClr val="ED7E14"/>
              </a:solidFill>
            </c:spPr>
            <c:extLst xmlns:c16r2="http://schemas.microsoft.com/office/drawing/2015/06/chart">
              <c:ext xmlns:c16="http://schemas.microsoft.com/office/drawing/2014/chart" uri="{C3380CC4-5D6E-409C-BE32-E72D297353CC}">
                <c16:uniqueId val="{00000003-7A2B-4E4C-9028-30749D37CC55}"/>
              </c:ext>
            </c:extLst>
          </c:dPt>
          <c:dPt>
            <c:idx val="5"/>
            <c:invertIfNegative val="0"/>
            <c:bubble3D val="0"/>
            <c:spPr>
              <a:solidFill>
                <a:schemeClr val="tx1"/>
              </a:solidFill>
            </c:spPr>
            <c:extLst xmlns:c16r2="http://schemas.microsoft.com/office/drawing/2015/06/chart">
              <c:ext xmlns:c16="http://schemas.microsoft.com/office/drawing/2014/chart" uri="{C3380CC4-5D6E-409C-BE32-E72D297353CC}">
                <c16:uniqueId val="{00000004-7A2B-4E4C-9028-30749D37CC55}"/>
              </c:ext>
            </c:extLst>
          </c:dPt>
          <c:cat>
            <c:strRef>
              <c:f>Sheet1!$A$2:$A$7</c:f>
              <c:strCache>
                <c:ptCount val="6"/>
                <c:pt idx="0">
                  <c:v>data</c:v>
                </c:pt>
                <c:pt idx="1">
                  <c:v>data</c:v>
                </c:pt>
                <c:pt idx="2">
                  <c:v>data</c:v>
                </c:pt>
                <c:pt idx="3">
                  <c:v>data</c:v>
                </c:pt>
                <c:pt idx="4">
                  <c:v>data</c:v>
                </c:pt>
                <c:pt idx="5">
                  <c:v>data</c:v>
                </c:pt>
              </c:strCache>
            </c:strRef>
          </c:cat>
          <c:val>
            <c:numRef>
              <c:f>Sheet1!$B$2:$B$7</c:f>
              <c:numCache>
                <c:formatCode>General</c:formatCode>
                <c:ptCount val="6"/>
                <c:pt idx="0">
                  <c:v>18.2</c:v>
                </c:pt>
                <c:pt idx="1">
                  <c:v>13.2</c:v>
                </c:pt>
                <c:pt idx="2">
                  <c:v>11</c:v>
                </c:pt>
                <c:pt idx="3">
                  <c:v>8</c:v>
                </c:pt>
                <c:pt idx="4">
                  <c:v>5</c:v>
                </c:pt>
                <c:pt idx="5">
                  <c:v>3</c:v>
                </c:pt>
              </c:numCache>
            </c:numRef>
          </c:val>
          <c:extLst xmlns:c16r2="http://schemas.microsoft.com/office/drawing/2015/06/chart">
            <c:ext xmlns:c16="http://schemas.microsoft.com/office/drawing/2014/chart" uri="{C3380CC4-5D6E-409C-BE32-E72D297353CC}">
              <c16:uniqueId val="{00000005-7A2B-4E4C-9028-30749D37CC55}"/>
            </c:ext>
          </c:extLst>
        </c:ser>
        <c:dLbls>
          <c:showLegendKey val="0"/>
          <c:showVal val="0"/>
          <c:showCatName val="0"/>
          <c:showSerName val="0"/>
          <c:showPercent val="0"/>
          <c:showBubbleSize val="0"/>
        </c:dLbls>
        <c:gapWidth val="100"/>
        <c:axId val="193089072"/>
        <c:axId val="193088512"/>
      </c:barChart>
      <c:valAx>
        <c:axId val="193088512"/>
        <c:scaling>
          <c:orientation val="minMax"/>
        </c:scaling>
        <c:delete val="0"/>
        <c:axPos val="b"/>
        <c:majorGridlines/>
        <c:numFmt formatCode="General" sourceLinked="1"/>
        <c:majorTickMark val="out"/>
        <c:minorTickMark val="none"/>
        <c:tickLblPos val="nextTo"/>
        <c:crossAx val="193089072"/>
        <c:crosses val="autoZero"/>
        <c:crossBetween val="between"/>
      </c:valAx>
      <c:catAx>
        <c:axId val="193089072"/>
        <c:scaling>
          <c:orientation val="minMax"/>
        </c:scaling>
        <c:delete val="0"/>
        <c:axPos val="l"/>
        <c:numFmt formatCode="General" sourceLinked="0"/>
        <c:majorTickMark val="out"/>
        <c:minorTickMark val="none"/>
        <c:tickLblPos val="nextTo"/>
        <c:crossAx val="193088512"/>
        <c:crosses val="autoZero"/>
        <c:auto val="1"/>
        <c:lblAlgn val="ctr"/>
        <c:lblOffset val="100"/>
        <c:noMultiLvlLbl val="0"/>
      </c:catAx>
    </c:plotArea>
    <c:legend>
      <c:legendPos val="r"/>
      <c:overlay val="0"/>
    </c:legend>
    <c:plotVisOnly val="1"/>
    <c:dispBlanksAs val="gap"/>
    <c:showDLblsOverMax val="0"/>
  </c:chart>
  <c:txPr>
    <a:bodyPr/>
    <a:lstStyle/>
    <a:p>
      <a:pPr>
        <a:defRPr sz="18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031" tIns="46516" rIns="93031" bIns="46516"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031" tIns="46516" rIns="93031" bIns="46516" rtlCol="0"/>
          <a:lstStyle>
            <a:lvl1pPr algn="r">
              <a:defRPr sz="1200"/>
            </a:lvl1pPr>
          </a:lstStyle>
          <a:p>
            <a:fld id="{B4D7E4D8-76FB-7D46-B298-63796E624AE9}" type="datetimeFigureOut">
              <a:rPr lang="en-US" smtClean="0"/>
              <a:pPr/>
              <a:t>2/9/2017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031" tIns="46516" rIns="93031" bIns="46516"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031" tIns="46516" rIns="93031" bIns="46516" rtlCol="0" anchor="b"/>
          <a:lstStyle>
            <a:lvl1pPr algn="r">
              <a:defRPr sz="1200"/>
            </a:lvl1pPr>
          </a:lstStyle>
          <a:p>
            <a:fld id="{B87BB77C-342A-FD4D-86DF-4DEAAC3E2BB2}" type="slidenum">
              <a:rPr lang="en-US" smtClean="0"/>
              <a:pPr/>
              <a:t>‹#›</a:t>
            </a:fld>
            <a:endParaRPr lang="en-US"/>
          </a:p>
        </p:txBody>
      </p:sp>
    </p:spTree>
    <p:extLst>
      <p:ext uri="{BB962C8B-B14F-4D97-AF65-F5344CB8AC3E}">
        <p14:creationId xmlns:p14="http://schemas.microsoft.com/office/powerpoint/2010/main" val="10660575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031" tIns="46516" rIns="93031" bIns="46516"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031" tIns="46516" rIns="93031" bIns="46516" rtlCol="0"/>
          <a:lstStyle>
            <a:lvl1pPr algn="r">
              <a:defRPr sz="1200"/>
            </a:lvl1pPr>
          </a:lstStyle>
          <a:p>
            <a:fld id="{9CE0E9DA-8A06-4DF5-B27B-BF05627D5FD7}" type="datetimeFigureOut">
              <a:rPr lang="en-US" smtClean="0"/>
              <a:pPr/>
              <a:t>2/9/2017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031" tIns="46516" rIns="93031" bIns="4651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031" tIns="46516" rIns="93031" bIns="4651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031" tIns="46516" rIns="93031" bIns="4651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031" tIns="46516" rIns="93031" bIns="46516" rtlCol="0" anchor="b"/>
          <a:lstStyle>
            <a:lvl1pPr algn="r">
              <a:defRPr sz="1200"/>
            </a:lvl1pPr>
          </a:lstStyle>
          <a:p>
            <a:fld id="{2721E8EE-FCFD-42C0-84C8-4895A9B895F8}" type="slidenum">
              <a:rPr lang="en-US" smtClean="0"/>
              <a:pPr/>
              <a:t>‹#›</a:t>
            </a:fld>
            <a:endParaRPr lang="en-US"/>
          </a:p>
        </p:txBody>
      </p:sp>
    </p:spTree>
    <p:extLst>
      <p:ext uri="{BB962C8B-B14F-4D97-AF65-F5344CB8AC3E}">
        <p14:creationId xmlns:p14="http://schemas.microsoft.com/office/powerpoint/2010/main" val="2446186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Westar Energy is the largest Electric Utility in Kansas serving 700,000 Customers across the eastern half of the state. Our mission is to provides safe, reliable, high quality electric energy service at a reasonable cost to all customers.  We currently</a:t>
            </a:r>
            <a:r>
              <a:rPr lang="en-US" baseline="0" dirty="0"/>
              <a:t> employ around 2300 Employee’s, just over half of our employees are in union or craft related positions, and half in our non union, corporate, supervisory roles. </a:t>
            </a:r>
            <a:endParaRPr lang="en-US" dirty="0"/>
          </a:p>
        </p:txBody>
      </p:sp>
      <p:sp>
        <p:nvSpPr>
          <p:cNvPr id="4" name="Slide Number Placeholder 3"/>
          <p:cNvSpPr>
            <a:spLocks noGrp="1"/>
          </p:cNvSpPr>
          <p:nvPr>
            <p:ph type="sldNum" sz="quarter" idx="10"/>
          </p:nvPr>
        </p:nvSpPr>
        <p:spPr/>
        <p:txBody>
          <a:bodyPr/>
          <a:lstStyle/>
          <a:p>
            <a:fld id="{2721E8EE-FCFD-42C0-84C8-4895A9B895F8}" type="slidenum">
              <a:rPr lang="en-US" smtClean="0"/>
              <a:pPr/>
              <a:t>1</a:t>
            </a:fld>
            <a:endParaRPr lang="en-US"/>
          </a:p>
        </p:txBody>
      </p:sp>
    </p:spTree>
    <p:extLst>
      <p:ext uri="{BB962C8B-B14F-4D97-AF65-F5344CB8AC3E}">
        <p14:creationId xmlns:p14="http://schemas.microsoft.com/office/powerpoint/2010/main" val="2056291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Locations:  Pratt Community College, Flint Hills Technical College, and Cloud</a:t>
            </a:r>
            <a:r>
              <a:rPr lang="en-US" baseline="0" dirty="0"/>
              <a:t> County Community College</a:t>
            </a:r>
            <a:endParaRPr lang="en-US" dirty="0"/>
          </a:p>
        </p:txBody>
      </p:sp>
      <p:sp>
        <p:nvSpPr>
          <p:cNvPr id="4" name="Slide Number Placeholder 3"/>
          <p:cNvSpPr>
            <a:spLocks noGrp="1"/>
          </p:cNvSpPr>
          <p:nvPr>
            <p:ph type="sldNum" sz="quarter" idx="10"/>
          </p:nvPr>
        </p:nvSpPr>
        <p:spPr/>
        <p:txBody>
          <a:bodyPr/>
          <a:lstStyle/>
          <a:p>
            <a:fld id="{2721E8EE-FCFD-42C0-84C8-4895A9B895F8}" type="slidenum">
              <a:rPr lang="en-US" smtClean="0"/>
              <a:pPr/>
              <a:t>13</a:t>
            </a:fld>
            <a:endParaRPr lang="en-US"/>
          </a:p>
        </p:txBody>
      </p:sp>
    </p:spTree>
    <p:extLst>
      <p:ext uri="{BB962C8B-B14F-4D97-AF65-F5344CB8AC3E}">
        <p14:creationId xmlns:p14="http://schemas.microsoft.com/office/powerpoint/2010/main" val="2602125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 science standards</a:t>
            </a:r>
            <a:r>
              <a:rPr lang="en-US" baseline="0" dirty="0"/>
              <a:t> selected is for application.</a:t>
            </a:r>
            <a:endParaRPr lang="en-US" dirty="0"/>
          </a:p>
        </p:txBody>
      </p:sp>
      <p:sp>
        <p:nvSpPr>
          <p:cNvPr id="4" name="Slide Number Placeholder 3"/>
          <p:cNvSpPr>
            <a:spLocks noGrp="1"/>
          </p:cNvSpPr>
          <p:nvPr>
            <p:ph type="sldNum" sz="quarter" idx="10"/>
          </p:nvPr>
        </p:nvSpPr>
        <p:spPr/>
        <p:txBody>
          <a:bodyPr/>
          <a:lstStyle/>
          <a:p>
            <a:fld id="{2721E8EE-FCFD-42C0-84C8-4895A9B895F8}" type="slidenum">
              <a:rPr lang="en-US" smtClean="0"/>
              <a:pPr/>
              <a:t>15</a:t>
            </a:fld>
            <a:endParaRPr lang="en-US"/>
          </a:p>
        </p:txBody>
      </p:sp>
    </p:spTree>
    <p:extLst>
      <p:ext uri="{BB962C8B-B14F-4D97-AF65-F5344CB8AC3E}">
        <p14:creationId xmlns:p14="http://schemas.microsoft.com/office/powerpoint/2010/main" val="3148225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21E8EE-FCFD-42C0-84C8-4895A9B895F8}" type="slidenum">
              <a:rPr lang="en-US" smtClean="0"/>
              <a:pPr/>
              <a:t>18</a:t>
            </a:fld>
            <a:endParaRPr lang="en-US"/>
          </a:p>
        </p:txBody>
      </p:sp>
    </p:spTree>
    <p:extLst>
      <p:ext uri="{BB962C8B-B14F-4D97-AF65-F5344CB8AC3E}">
        <p14:creationId xmlns:p14="http://schemas.microsoft.com/office/powerpoint/2010/main" val="1061122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partnership won national recognition, such as the 1</a:t>
            </a:r>
            <a:r>
              <a:rPr lang="en-US" baseline="30000" dirty="0"/>
              <a:t>st</a:t>
            </a:r>
            <a:r>
              <a:rPr lang="en-US" baseline="0" dirty="0"/>
              <a:t> Place Magna Award from the NSBA; as well as the Excellence in Advocacy Award from EEI.</a:t>
            </a:r>
            <a:endParaRPr lang="en-US" dirty="0"/>
          </a:p>
        </p:txBody>
      </p:sp>
      <p:sp>
        <p:nvSpPr>
          <p:cNvPr id="4" name="Slide Number Placeholder 3"/>
          <p:cNvSpPr>
            <a:spLocks noGrp="1"/>
          </p:cNvSpPr>
          <p:nvPr>
            <p:ph type="sldNum" sz="quarter" idx="10"/>
          </p:nvPr>
        </p:nvSpPr>
        <p:spPr/>
        <p:txBody>
          <a:bodyPr/>
          <a:lstStyle/>
          <a:p>
            <a:fld id="{2721E8EE-FCFD-42C0-84C8-4895A9B895F8}" type="slidenum">
              <a:rPr lang="en-US" smtClean="0"/>
              <a:pPr/>
              <a:t>19</a:t>
            </a:fld>
            <a:endParaRPr lang="en-US"/>
          </a:p>
        </p:txBody>
      </p:sp>
    </p:spTree>
    <p:extLst>
      <p:ext uri="{BB962C8B-B14F-4D97-AF65-F5344CB8AC3E}">
        <p14:creationId xmlns:p14="http://schemas.microsoft.com/office/powerpoint/2010/main" val="1173979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why we really do this.  Thx, Pw</a:t>
            </a:r>
          </a:p>
        </p:txBody>
      </p:sp>
      <p:sp>
        <p:nvSpPr>
          <p:cNvPr id="4" name="Slide Number Placeholder 3"/>
          <p:cNvSpPr>
            <a:spLocks noGrp="1"/>
          </p:cNvSpPr>
          <p:nvPr>
            <p:ph type="sldNum" sz="quarter" idx="10"/>
          </p:nvPr>
        </p:nvSpPr>
        <p:spPr/>
        <p:txBody>
          <a:bodyPr/>
          <a:lstStyle/>
          <a:p>
            <a:fld id="{2721E8EE-FCFD-42C0-84C8-4895A9B895F8}" type="slidenum">
              <a:rPr lang="en-US" smtClean="0"/>
              <a:pPr/>
              <a:t>20</a:t>
            </a:fld>
            <a:endParaRPr lang="en-US"/>
          </a:p>
        </p:txBody>
      </p:sp>
    </p:spTree>
    <p:extLst>
      <p:ext uri="{BB962C8B-B14F-4D97-AF65-F5344CB8AC3E}">
        <p14:creationId xmlns:p14="http://schemas.microsoft.com/office/powerpoint/2010/main" val="3846009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21E8EE-FCFD-42C0-84C8-4895A9B895F8}" type="slidenum">
              <a:rPr lang="en-US" smtClean="0"/>
              <a:pPr/>
              <a:t>21</a:t>
            </a:fld>
            <a:endParaRPr lang="en-US"/>
          </a:p>
        </p:txBody>
      </p:sp>
    </p:spTree>
    <p:extLst>
      <p:ext uri="{BB962C8B-B14F-4D97-AF65-F5344CB8AC3E}">
        <p14:creationId xmlns:p14="http://schemas.microsoft.com/office/powerpoint/2010/main" val="14516110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chart" Target="../charts/chart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chart" Target="../charts/chart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chart" Target="../charts/chart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chart" Target="../charts/chart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Westar MASTER COVER SLIDE">
    <p:spTree>
      <p:nvGrpSpPr>
        <p:cNvPr id="1" name=""/>
        <p:cNvGrpSpPr/>
        <p:nvPr/>
      </p:nvGrpSpPr>
      <p:grpSpPr>
        <a:xfrm>
          <a:off x="0" y="0"/>
          <a:ext cx="0" cy="0"/>
          <a:chOff x="0" y="0"/>
          <a:chExt cx="0" cy="0"/>
        </a:xfrm>
      </p:grpSpPr>
      <p:sp>
        <p:nvSpPr>
          <p:cNvPr id="7" name="Title 1"/>
          <p:cNvSpPr txBox="1">
            <a:spLocks/>
          </p:cNvSpPr>
          <p:nvPr/>
        </p:nvSpPr>
        <p:spPr>
          <a:xfrm>
            <a:off x="703605" y="2871787"/>
            <a:ext cx="7772400" cy="785813"/>
          </a:xfrm>
          <a:prstGeom prst="rect">
            <a:avLst/>
          </a:prstGeom>
        </p:spPr>
        <p:txBody>
          <a:bodyPr anchor="t"/>
          <a:lstStyle>
            <a:lvl1pPr algn="l" defTabSz="914400" rtl="0" eaLnBrk="1" latinLnBrk="0" hangingPunct="1">
              <a:spcBef>
                <a:spcPct val="0"/>
              </a:spcBef>
              <a:buNone/>
              <a:defRPr sz="4000" b="1" kern="1200" cap="all">
                <a:solidFill>
                  <a:schemeClr val="tx1"/>
                </a:solidFill>
                <a:latin typeface="+mj-lt"/>
                <a:ea typeface="+mj-ea"/>
                <a:cs typeface="+mj-cs"/>
              </a:defRPr>
            </a:lvl1pPr>
          </a:lstStyle>
          <a:p>
            <a:r>
              <a:rPr lang="en-US" sz="4800" cap="none" dirty="0">
                <a:solidFill>
                  <a:schemeClr val="bg1">
                    <a:lumMod val="50000"/>
                  </a:schemeClr>
                </a:solidFill>
              </a:rPr>
              <a:t>Master title slide.</a:t>
            </a:r>
          </a:p>
        </p:txBody>
      </p:sp>
      <p:sp>
        <p:nvSpPr>
          <p:cNvPr id="8" name="Text Placeholder 2"/>
          <p:cNvSpPr txBox="1">
            <a:spLocks/>
          </p:cNvSpPr>
          <p:nvPr/>
        </p:nvSpPr>
        <p:spPr>
          <a:xfrm>
            <a:off x="738260" y="2575545"/>
            <a:ext cx="5562600" cy="303118"/>
          </a:xfrm>
          <a:prstGeom prst="rect">
            <a:avLst/>
          </a:prstGeom>
        </p:spPr>
        <p:txBody>
          <a:bodyPr anchor="b"/>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sz="1600" b="1" i="0" cap="all" dirty="0">
                <a:solidFill>
                  <a:schemeClr val="tx1"/>
                </a:solidFill>
                <a:latin typeface="Arial Narrow"/>
              </a:rPr>
              <a:t>Click to edit Master subhead</a:t>
            </a:r>
          </a:p>
        </p:txBody>
      </p:sp>
      <p:pic>
        <p:nvPicPr>
          <p:cNvPr id="9" name="Picture 8"/>
          <p:cNvPicPr>
            <a:picLocks noChangeAspect="1"/>
          </p:cNvPicPr>
          <p:nvPr/>
        </p:nvPicPr>
        <p:blipFill>
          <a:blip r:embed="rId2" cstate="print"/>
          <a:stretch>
            <a:fillRect/>
          </a:stretch>
        </p:blipFill>
        <p:spPr>
          <a:xfrm>
            <a:off x="0" y="5788946"/>
            <a:ext cx="8724122" cy="1079500"/>
          </a:xfrm>
          <a:prstGeom prst="rect">
            <a:avLst/>
          </a:prstGeom>
        </p:spPr>
      </p:pic>
      <p:pic>
        <p:nvPicPr>
          <p:cNvPr id="10" name="Picture 9"/>
          <p:cNvPicPr>
            <a:picLocks noChangeAspect="1"/>
          </p:cNvPicPr>
          <p:nvPr userDrawn="1"/>
        </p:nvPicPr>
        <p:blipFill>
          <a:blip r:embed="rId3" cstate="print"/>
          <a:stretch>
            <a:fillRect/>
          </a:stretch>
        </p:blipFill>
        <p:spPr>
          <a:xfrm>
            <a:off x="6553200" y="381000"/>
            <a:ext cx="2215662" cy="685800"/>
          </a:xfrm>
          <a:prstGeom prst="rect">
            <a:avLst/>
          </a:prstGeom>
        </p:spPr>
      </p:pic>
      <p:cxnSp>
        <p:nvCxnSpPr>
          <p:cNvPr id="17" name="Straight Connector 16"/>
          <p:cNvCxnSpPr/>
          <p:nvPr/>
        </p:nvCxnSpPr>
        <p:spPr>
          <a:xfrm>
            <a:off x="832265" y="2931210"/>
            <a:ext cx="3657600" cy="0"/>
          </a:xfrm>
          <a:prstGeom prst="line">
            <a:avLst/>
          </a:prstGeom>
          <a:ln w="3175" cmpd="sng">
            <a:solidFill>
              <a:srgbClr val="A6A6A6"/>
            </a:solidFill>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4" cstate="print"/>
          <a:stretch>
            <a:fillRect/>
          </a:stretch>
        </p:blipFill>
        <p:spPr>
          <a:xfrm>
            <a:off x="6579113" y="6133169"/>
            <a:ext cx="2312746" cy="25400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Westar INTERIOR WITH PICTURE ONLY">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7090595" y="5947753"/>
            <a:ext cx="1631221" cy="504902"/>
          </a:xfrm>
          <a:prstGeom prst="rect">
            <a:avLst/>
          </a:prstGeom>
        </p:spPr>
      </p:pic>
      <p:sp>
        <p:nvSpPr>
          <p:cNvPr id="4" name="Text Placeholder 2"/>
          <p:cNvSpPr txBox="1">
            <a:spLocks/>
          </p:cNvSpPr>
          <p:nvPr/>
        </p:nvSpPr>
        <p:spPr>
          <a:xfrm>
            <a:off x="392761" y="6243408"/>
            <a:ext cx="2362200" cy="228600"/>
          </a:xfrm>
          <a:prstGeom prst="rect">
            <a:avLst/>
          </a:prstGeom>
        </p:spPr>
        <p:txBody>
          <a:bodyPr anchor="b"/>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sz="1000" b="1" i="0" cap="all" dirty="0">
                <a:solidFill>
                  <a:schemeClr val="tx1"/>
                </a:solidFill>
                <a:latin typeface="Arial Narrow"/>
              </a:rPr>
              <a:t>Click to edit Master subhead</a:t>
            </a:r>
          </a:p>
        </p:txBody>
      </p:sp>
      <p:pic>
        <p:nvPicPr>
          <p:cNvPr id="5" name="Picture 4"/>
          <p:cNvPicPr>
            <a:picLocks noChangeAspect="1"/>
          </p:cNvPicPr>
          <p:nvPr/>
        </p:nvPicPr>
        <p:blipFill>
          <a:blip r:embed="rId3" cstate="print"/>
          <a:stretch>
            <a:fillRect/>
          </a:stretch>
        </p:blipFill>
        <p:spPr>
          <a:xfrm>
            <a:off x="472309" y="6138551"/>
            <a:ext cx="3048000" cy="63500"/>
          </a:xfrm>
          <a:prstGeom prst="rect">
            <a:avLst/>
          </a:prstGeom>
        </p:spPr>
      </p:pic>
      <p:sp>
        <p:nvSpPr>
          <p:cNvPr id="6" name="TextBox 5"/>
          <p:cNvSpPr txBox="1"/>
          <p:nvPr/>
        </p:nvSpPr>
        <p:spPr>
          <a:xfrm>
            <a:off x="364536" y="594749"/>
            <a:ext cx="7619790" cy="461665"/>
          </a:xfrm>
          <a:prstGeom prst="rect">
            <a:avLst/>
          </a:prstGeom>
          <a:noFill/>
        </p:spPr>
        <p:txBody>
          <a:bodyPr wrap="square" rtlCol="0">
            <a:spAutoFit/>
          </a:bodyPr>
          <a:lstStyle/>
          <a:p>
            <a:r>
              <a:rPr lang="en-US" sz="2400" b="1" i="0" dirty="0">
                <a:solidFill>
                  <a:schemeClr val="bg1">
                    <a:lumMod val="50000"/>
                  </a:schemeClr>
                </a:solidFill>
              </a:rPr>
              <a:t>Click</a:t>
            </a:r>
            <a:r>
              <a:rPr lang="en-US" sz="2400" b="1" i="0" baseline="0" dirty="0">
                <a:solidFill>
                  <a:schemeClr val="bg1">
                    <a:lumMod val="50000"/>
                  </a:schemeClr>
                </a:solidFill>
              </a:rPr>
              <a:t> to edit headline.</a:t>
            </a:r>
          </a:p>
        </p:txBody>
      </p:sp>
      <p:cxnSp>
        <p:nvCxnSpPr>
          <p:cNvPr id="7" name="Straight Connector 6"/>
          <p:cNvCxnSpPr/>
          <p:nvPr/>
        </p:nvCxnSpPr>
        <p:spPr>
          <a:xfrm>
            <a:off x="473629" y="1079079"/>
            <a:ext cx="7810513" cy="0"/>
          </a:xfrm>
          <a:prstGeom prst="line">
            <a:avLst/>
          </a:prstGeom>
          <a:ln w="3175" cmpd="sng">
            <a:solidFill>
              <a:srgbClr val="A6A6A6"/>
            </a:solidFill>
          </a:ln>
          <a:effectLst/>
        </p:spPr>
        <p:style>
          <a:lnRef idx="2">
            <a:schemeClr val="accent1"/>
          </a:lnRef>
          <a:fillRef idx="0">
            <a:schemeClr val="accent1"/>
          </a:fillRef>
          <a:effectRef idx="1">
            <a:schemeClr val="accent1"/>
          </a:effectRef>
          <a:fontRef idx="minor">
            <a:schemeClr val="tx1"/>
          </a:fontRef>
        </p:style>
      </p:cxnSp>
      <p:sp>
        <p:nvSpPr>
          <p:cNvPr id="10" name="Picture Placeholder 9"/>
          <p:cNvSpPr>
            <a:spLocks noGrp="1"/>
          </p:cNvSpPr>
          <p:nvPr>
            <p:ph type="pic" sz="quarter" idx="10"/>
          </p:nvPr>
        </p:nvSpPr>
        <p:spPr>
          <a:xfrm>
            <a:off x="1816292" y="1328738"/>
            <a:ext cx="5680075" cy="4198937"/>
          </a:xfrm>
          <a:prstGeom prst="rect">
            <a:avLst/>
          </a:prstGeom>
        </p:spPr>
        <p:txBody>
          <a:bodyPr vert="horz"/>
          <a:lstStyle/>
          <a:p>
            <a:r>
              <a:rPr lang="en-US"/>
              <a:t>Click icon to add picture</a:t>
            </a:r>
          </a:p>
        </p:txBody>
      </p:sp>
      <p:sp>
        <p:nvSpPr>
          <p:cNvPr id="8" name="Slide Number Placeholder 1"/>
          <p:cNvSpPr>
            <a:spLocks noGrp="1"/>
          </p:cNvSpPr>
          <p:nvPr>
            <p:ph type="sldNum" sz="quarter" idx="4"/>
          </p:nvPr>
        </p:nvSpPr>
        <p:spPr>
          <a:xfrm>
            <a:off x="6553200" y="31993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B7ADED-6897-4C08-9629-859BEFD660E3}" type="slidenum">
              <a:rPr lang="en-US" smtClean="0"/>
              <a:pPr/>
              <a:t>‹#›</a:t>
            </a:fld>
            <a:endParaRPr lang="en-US"/>
          </a:p>
        </p:txBody>
      </p:sp>
    </p:spTree>
    <p:extLst>
      <p:ext uri="{BB962C8B-B14F-4D97-AF65-F5344CB8AC3E}">
        <p14:creationId xmlns:p14="http://schemas.microsoft.com/office/powerpoint/2010/main" val="3219016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Westar MASTER COVER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stretch>
            <a:fillRect/>
          </a:stretch>
        </p:blipFill>
        <p:spPr>
          <a:xfrm>
            <a:off x="0" y="5788946"/>
            <a:ext cx="8724122" cy="1079500"/>
          </a:xfrm>
          <a:prstGeom prst="rect">
            <a:avLst/>
          </a:prstGeom>
        </p:spPr>
      </p:pic>
      <p:pic>
        <p:nvPicPr>
          <p:cNvPr id="11" name="Picture 10"/>
          <p:cNvPicPr>
            <a:picLocks noChangeAspect="1"/>
          </p:cNvPicPr>
          <p:nvPr/>
        </p:nvPicPr>
        <p:blipFill>
          <a:blip r:embed="rId2" cstate="print"/>
          <a:stretch>
            <a:fillRect/>
          </a:stretch>
        </p:blipFill>
        <p:spPr>
          <a:xfrm>
            <a:off x="0" y="5788946"/>
            <a:ext cx="8724122" cy="1079500"/>
          </a:xfrm>
          <a:prstGeom prst="rect">
            <a:avLst/>
          </a:prstGeom>
        </p:spPr>
      </p:pic>
      <p:pic>
        <p:nvPicPr>
          <p:cNvPr id="9" name="Picture 8"/>
          <p:cNvPicPr>
            <a:picLocks noChangeAspect="1"/>
          </p:cNvPicPr>
          <p:nvPr/>
        </p:nvPicPr>
        <p:blipFill>
          <a:blip r:embed="rId2" cstate="print"/>
          <a:stretch>
            <a:fillRect/>
          </a:stretch>
        </p:blipFill>
        <p:spPr>
          <a:xfrm>
            <a:off x="0" y="5788946"/>
            <a:ext cx="8724122" cy="1079500"/>
          </a:xfrm>
          <a:prstGeom prst="rect">
            <a:avLst/>
          </a:prstGeom>
        </p:spPr>
      </p:pic>
      <p:cxnSp>
        <p:nvCxnSpPr>
          <p:cNvPr id="17" name="Straight Connector 16"/>
          <p:cNvCxnSpPr/>
          <p:nvPr/>
        </p:nvCxnSpPr>
        <p:spPr>
          <a:xfrm>
            <a:off x="832265" y="2931210"/>
            <a:ext cx="3657600" cy="0"/>
          </a:xfrm>
          <a:prstGeom prst="line">
            <a:avLst/>
          </a:prstGeom>
          <a:ln w="3175" cmpd="sng">
            <a:solidFill>
              <a:srgbClr val="A6A6A6"/>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832265" y="2931210"/>
            <a:ext cx="3657600" cy="0"/>
          </a:xfrm>
          <a:prstGeom prst="line">
            <a:avLst/>
          </a:prstGeom>
          <a:ln w="3175" cmpd="sng">
            <a:solidFill>
              <a:srgbClr val="A6A6A6"/>
            </a:solidFill>
          </a:ln>
          <a:effectLst/>
        </p:spPr>
        <p:style>
          <a:lnRef idx="2">
            <a:schemeClr val="accent1"/>
          </a:lnRef>
          <a:fillRef idx="0">
            <a:schemeClr val="accent1"/>
          </a:fillRef>
          <a:effectRef idx="1">
            <a:schemeClr val="accent1"/>
          </a:effectRef>
          <a:fontRef idx="minor">
            <a:schemeClr val="tx1"/>
          </a:fontRef>
        </p:style>
      </p:cxnSp>
      <p:sp>
        <p:nvSpPr>
          <p:cNvPr id="6" name="Title 5"/>
          <p:cNvSpPr>
            <a:spLocks noGrp="1"/>
          </p:cNvSpPr>
          <p:nvPr>
            <p:ph type="title"/>
          </p:nvPr>
        </p:nvSpPr>
        <p:spPr>
          <a:xfrm>
            <a:off x="680619" y="2902887"/>
            <a:ext cx="8229600" cy="1143000"/>
          </a:xfrm>
          <a:prstGeom prst="rect">
            <a:avLst/>
          </a:prstGeom>
        </p:spPr>
        <p:txBody>
          <a:bodyPr vert="horz"/>
          <a:lstStyle>
            <a:lvl1pPr algn="l">
              <a:defRPr b="1" i="0">
                <a:solidFill>
                  <a:schemeClr val="tx1">
                    <a:lumMod val="75000"/>
                    <a:lumOff val="25000"/>
                  </a:schemeClr>
                </a:solidFill>
                <a:latin typeface="Arial"/>
                <a:cs typeface="Arial"/>
              </a:defRPr>
            </a:lvl1pPr>
          </a:lstStyle>
          <a:p>
            <a:r>
              <a:rPr lang="en-US"/>
              <a:t>Click to edit Master title style</a:t>
            </a:r>
            <a:endParaRPr lang="en-US" dirty="0"/>
          </a:p>
        </p:txBody>
      </p:sp>
      <p:sp>
        <p:nvSpPr>
          <p:cNvPr id="18" name="Text Placeholder 17"/>
          <p:cNvSpPr>
            <a:spLocks noGrp="1"/>
          </p:cNvSpPr>
          <p:nvPr>
            <p:ph type="body" sz="quarter" idx="10" hasCustomPrompt="1"/>
          </p:nvPr>
        </p:nvSpPr>
        <p:spPr>
          <a:xfrm>
            <a:off x="734492" y="2546414"/>
            <a:ext cx="3175338" cy="475780"/>
          </a:xfrm>
          <a:prstGeom prst="rect">
            <a:avLst/>
          </a:prstGeom>
        </p:spPr>
        <p:txBody>
          <a:bodyPr vert="horz"/>
          <a:lstStyle>
            <a:lvl1pPr marL="0" indent="0" algn="l">
              <a:buFontTx/>
              <a:buNone/>
              <a:defRPr sz="1600" b="1" i="0" cap="all" baseline="0">
                <a:latin typeface="Arial Narrow"/>
                <a:cs typeface="Arial Narrow"/>
              </a:defRPr>
            </a:lvl1pPr>
            <a:lvl2pPr marL="457200" indent="0" algn="l">
              <a:buFontTx/>
              <a:buNone/>
              <a:defRPr sz="1600" b="1" i="0">
                <a:latin typeface="Arial Narrow"/>
                <a:cs typeface="Arial Narrow"/>
              </a:defRPr>
            </a:lvl2pPr>
            <a:lvl3pPr marL="914400" indent="0" algn="l">
              <a:buFontTx/>
              <a:buNone/>
              <a:defRPr sz="1600" b="1" i="0">
                <a:latin typeface="Arial Narrow"/>
                <a:cs typeface="Arial Narrow"/>
              </a:defRPr>
            </a:lvl3pPr>
            <a:lvl4pPr marL="1371600" indent="0" algn="l">
              <a:buFontTx/>
              <a:buNone/>
              <a:defRPr sz="1600" b="1" i="0">
                <a:latin typeface="Arial Narrow"/>
                <a:cs typeface="Arial Narrow"/>
              </a:defRPr>
            </a:lvl4pPr>
            <a:lvl5pPr marL="1828800" indent="0" algn="l">
              <a:buFontTx/>
              <a:buNone/>
              <a:defRPr sz="1600" b="1" i="0">
                <a:latin typeface="Arial Narrow"/>
                <a:cs typeface="Arial Narrow"/>
              </a:defRPr>
            </a:lvl5pPr>
          </a:lstStyle>
          <a:p>
            <a:pPr lvl="0"/>
            <a:r>
              <a:rPr lang="en-US" dirty="0"/>
              <a:t>CLICK TO EDIT SUBHEAD</a:t>
            </a:r>
          </a:p>
        </p:txBody>
      </p:sp>
      <p:cxnSp>
        <p:nvCxnSpPr>
          <p:cNvPr id="16" name="Straight Connector 15"/>
          <p:cNvCxnSpPr/>
          <p:nvPr userDrawn="1"/>
        </p:nvCxnSpPr>
        <p:spPr>
          <a:xfrm>
            <a:off x="832265" y="2931210"/>
            <a:ext cx="3657600" cy="0"/>
          </a:xfrm>
          <a:prstGeom prst="line">
            <a:avLst/>
          </a:prstGeom>
          <a:ln w="3175" cmpd="sng">
            <a:solidFill>
              <a:srgbClr val="A6A6A6"/>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WestarLogo_4C_YourFuture.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27977" y="213830"/>
            <a:ext cx="2563340" cy="1281670"/>
          </a:xfrm>
          <a:prstGeom prst="rect">
            <a:avLst/>
          </a:prstGeom>
        </p:spPr>
      </p:pic>
      <p:sp>
        <p:nvSpPr>
          <p:cNvPr id="15" name="Text Placeholder 2"/>
          <p:cNvSpPr>
            <a:spLocks noGrp="1"/>
          </p:cNvSpPr>
          <p:nvPr>
            <p:ph type="body" sz="quarter" idx="12" hasCustomPrompt="1"/>
          </p:nvPr>
        </p:nvSpPr>
        <p:spPr>
          <a:xfrm>
            <a:off x="6466919" y="6290576"/>
            <a:ext cx="2498762" cy="264878"/>
          </a:xfrm>
          <a:prstGeom prst="rect">
            <a:avLst/>
          </a:prstGeom>
        </p:spPr>
        <p:txBody>
          <a:bodyPr vert="horz" wrap="square"/>
          <a:lstStyle>
            <a:lvl1pPr marL="0" indent="0" algn="r">
              <a:buNone/>
              <a:defRPr sz="1100" b="1" i="0">
                <a:ln>
                  <a:noFill/>
                </a:ln>
                <a:solidFill>
                  <a:srgbClr val="263584"/>
                </a:solidFill>
                <a:latin typeface="Myriad Pro"/>
                <a:cs typeface="Myriad Pro"/>
              </a:defRPr>
            </a:lvl1pPr>
          </a:lstStyle>
          <a:p>
            <a:pPr lvl="0"/>
            <a:r>
              <a:rPr lang="en-US" dirty="0"/>
              <a:t>WestarEnergy.com</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Westar MASTER INTERIOR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stretch>
            <a:fillRect/>
          </a:stretch>
        </p:blipFill>
        <p:spPr>
          <a:xfrm>
            <a:off x="7090595" y="5947753"/>
            <a:ext cx="1631221" cy="504902"/>
          </a:xfrm>
          <a:prstGeom prst="rect">
            <a:avLst/>
          </a:prstGeom>
        </p:spPr>
      </p:pic>
      <p:pic>
        <p:nvPicPr>
          <p:cNvPr id="9" name="Picture 8"/>
          <p:cNvPicPr>
            <a:picLocks noChangeAspect="1"/>
          </p:cNvPicPr>
          <p:nvPr/>
        </p:nvPicPr>
        <p:blipFill>
          <a:blip r:embed="rId3" cstate="print"/>
          <a:stretch>
            <a:fillRect/>
          </a:stretch>
        </p:blipFill>
        <p:spPr>
          <a:xfrm>
            <a:off x="472309" y="6138551"/>
            <a:ext cx="3048000" cy="63500"/>
          </a:xfrm>
          <a:prstGeom prst="rect">
            <a:avLst/>
          </a:prstGeom>
        </p:spPr>
      </p:pic>
      <p:cxnSp>
        <p:nvCxnSpPr>
          <p:cNvPr id="12" name="Straight Connector 11"/>
          <p:cNvCxnSpPr/>
          <p:nvPr/>
        </p:nvCxnSpPr>
        <p:spPr>
          <a:xfrm>
            <a:off x="473629" y="1079079"/>
            <a:ext cx="7810513" cy="0"/>
          </a:xfrm>
          <a:prstGeom prst="line">
            <a:avLst/>
          </a:prstGeom>
          <a:ln w="3175" cmpd="sng">
            <a:solidFill>
              <a:srgbClr val="A6A6A6"/>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a:blip r:embed="rId3" cstate="print"/>
          <a:stretch>
            <a:fillRect/>
          </a:stretch>
        </p:blipFill>
        <p:spPr>
          <a:xfrm>
            <a:off x="472309" y="6138551"/>
            <a:ext cx="3048000" cy="63500"/>
          </a:xfrm>
          <a:prstGeom prst="rect">
            <a:avLst/>
          </a:prstGeom>
        </p:spPr>
      </p:pic>
      <p:cxnSp>
        <p:nvCxnSpPr>
          <p:cNvPr id="14" name="Straight Connector 13"/>
          <p:cNvCxnSpPr/>
          <p:nvPr/>
        </p:nvCxnSpPr>
        <p:spPr>
          <a:xfrm>
            <a:off x="473629" y="1079079"/>
            <a:ext cx="7810513" cy="0"/>
          </a:xfrm>
          <a:prstGeom prst="line">
            <a:avLst/>
          </a:prstGeom>
          <a:ln w="3175" cmpd="sng">
            <a:solidFill>
              <a:srgbClr val="A6A6A6"/>
            </a:solidFill>
          </a:ln>
          <a:effectLst/>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userDrawn="1"/>
        </p:nvPicPr>
        <p:blipFill>
          <a:blip r:embed="rId3" cstate="print"/>
          <a:stretch>
            <a:fillRect/>
          </a:stretch>
        </p:blipFill>
        <p:spPr>
          <a:xfrm>
            <a:off x="472309" y="6138551"/>
            <a:ext cx="3048000" cy="63500"/>
          </a:xfrm>
          <a:prstGeom prst="rect">
            <a:avLst/>
          </a:prstGeom>
        </p:spPr>
      </p:pic>
      <p:cxnSp>
        <p:nvCxnSpPr>
          <p:cNvPr id="17" name="Straight Connector 16"/>
          <p:cNvCxnSpPr/>
          <p:nvPr userDrawn="1"/>
        </p:nvCxnSpPr>
        <p:spPr>
          <a:xfrm>
            <a:off x="473629" y="1079079"/>
            <a:ext cx="7810513" cy="0"/>
          </a:xfrm>
          <a:prstGeom prst="line">
            <a:avLst/>
          </a:prstGeom>
          <a:ln w="3175" cmpd="sng">
            <a:solidFill>
              <a:srgbClr val="A6A6A6"/>
            </a:solidFill>
          </a:ln>
          <a:effectLst/>
        </p:spPr>
        <p:style>
          <a:lnRef idx="2">
            <a:schemeClr val="accent1"/>
          </a:lnRef>
          <a:fillRef idx="0">
            <a:schemeClr val="accent1"/>
          </a:fillRef>
          <a:effectRef idx="1">
            <a:schemeClr val="accent1"/>
          </a:effectRef>
          <a:fontRef idx="minor">
            <a:schemeClr val="tx1"/>
          </a:fontRef>
        </p:style>
      </p:cxnSp>
      <p:sp>
        <p:nvSpPr>
          <p:cNvPr id="18" name="Text Placeholder 2"/>
          <p:cNvSpPr>
            <a:spLocks noGrp="1"/>
          </p:cNvSpPr>
          <p:nvPr>
            <p:ph type="body" sz="quarter" idx="10" hasCustomPrompt="1"/>
          </p:nvPr>
        </p:nvSpPr>
        <p:spPr>
          <a:xfrm>
            <a:off x="371002" y="6196975"/>
            <a:ext cx="3397722" cy="217836"/>
          </a:xfrm>
          <a:prstGeom prst="rect">
            <a:avLst/>
          </a:prstGeom>
        </p:spPr>
        <p:txBody>
          <a:bodyPr vert="horz"/>
          <a:lstStyle>
            <a:lvl1pPr marL="0" indent="0">
              <a:buNone/>
              <a:defRPr sz="1000" b="1" i="0" cap="all" baseline="0">
                <a:latin typeface="Arial Narrow"/>
              </a:defRPr>
            </a:lvl1pPr>
          </a:lstStyle>
          <a:p>
            <a:pPr lvl="0"/>
            <a:r>
              <a:rPr lang="en-US" dirty="0"/>
              <a:t>Click to edit subhead</a:t>
            </a:r>
          </a:p>
        </p:txBody>
      </p:sp>
      <p:sp>
        <p:nvSpPr>
          <p:cNvPr id="3" name="Text Placeholder 2"/>
          <p:cNvSpPr>
            <a:spLocks noGrp="1"/>
          </p:cNvSpPr>
          <p:nvPr>
            <p:ph type="body" sz="quarter" idx="11"/>
          </p:nvPr>
        </p:nvSpPr>
        <p:spPr>
          <a:xfrm>
            <a:off x="358310" y="493768"/>
            <a:ext cx="7819992" cy="693942"/>
          </a:xfrm>
          <a:prstGeom prst="rect">
            <a:avLst/>
          </a:prstGeom>
        </p:spPr>
        <p:txBody>
          <a:bodyPr vert="horz"/>
          <a:lstStyle>
            <a:lvl1pPr marL="0" indent="0">
              <a:buNone/>
              <a:defRPr b="1" i="0">
                <a:solidFill>
                  <a:schemeClr val="tx1">
                    <a:lumMod val="75000"/>
                    <a:lumOff val="25000"/>
                  </a:schemeClr>
                </a:solidFill>
              </a:defRPr>
            </a:lvl1pPr>
          </a:lstStyle>
          <a:p>
            <a:pPr lvl="0"/>
            <a:r>
              <a:rPr lang="en-US"/>
              <a:t>Click to edit Master text styles</a:t>
            </a:r>
          </a:p>
        </p:txBody>
      </p:sp>
      <p:sp>
        <p:nvSpPr>
          <p:cNvPr id="5" name="Text Placeholder 4"/>
          <p:cNvSpPr>
            <a:spLocks noGrp="1"/>
          </p:cNvSpPr>
          <p:nvPr>
            <p:ph type="body" sz="quarter" idx="12"/>
          </p:nvPr>
        </p:nvSpPr>
        <p:spPr>
          <a:xfrm>
            <a:off x="852949" y="1557513"/>
            <a:ext cx="7425303" cy="3981217"/>
          </a:xfrm>
          <a:prstGeom prst="rect">
            <a:avLst/>
          </a:prstGeom>
        </p:spPr>
        <p:txBody>
          <a:bodyPr vert="horz" numCol="1"/>
          <a:lstStyle>
            <a:lvl1pPr marL="342900" indent="-342900">
              <a:buFont typeface="Arial"/>
              <a:buChar char="•"/>
              <a:defRPr sz="1800" baseline="0"/>
            </a:lvl1pPr>
            <a:lvl2pPr marL="742950" indent="-285750">
              <a:buFont typeface="Arial"/>
              <a:buChar char="•"/>
              <a:defRPr sz="1800" baseline="0"/>
            </a:lvl2pPr>
            <a:lvl3pPr marL="1143000" indent="-228600">
              <a:buFont typeface="Arial"/>
              <a:buChar char="•"/>
              <a:defRPr sz="1800" baseline="0"/>
            </a:lvl3pPr>
            <a:lvl4pPr marL="1600200" indent="-228600">
              <a:buFont typeface="Arial"/>
              <a:buChar char="•"/>
              <a:defRPr sz="1800" baseline="0"/>
            </a:lvl4pPr>
            <a:lvl5pPr marL="2057400" indent="-228600">
              <a:buFont typeface="Arial"/>
              <a:buChar char="•"/>
              <a:defRPr sz="18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lide Number Placeholder 1"/>
          <p:cNvSpPr>
            <a:spLocks noGrp="1"/>
          </p:cNvSpPr>
          <p:nvPr>
            <p:ph type="sldNum" sz="quarter" idx="4"/>
          </p:nvPr>
        </p:nvSpPr>
        <p:spPr>
          <a:xfrm>
            <a:off x="6553200" y="31993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B7ADED-6897-4C08-9629-859BEFD660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Westar MASTER INTERIOR SUBSEC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6553200" y="381000"/>
            <a:ext cx="2215662" cy="685800"/>
          </a:xfrm>
          <a:prstGeom prst="rect">
            <a:avLst/>
          </a:prstGeom>
        </p:spPr>
      </p:pic>
      <p:sp>
        <p:nvSpPr>
          <p:cNvPr id="10" name="Text Placeholder 2"/>
          <p:cNvSpPr txBox="1">
            <a:spLocks/>
          </p:cNvSpPr>
          <p:nvPr/>
        </p:nvSpPr>
        <p:spPr>
          <a:xfrm>
            <a:off x="381000" y="6243408"/>
            <a:ext cx="2362200" cy="228600"/>
          </a:xfrm>
          <a:prstGeom prst="rect">
            <a:avLst/>
          </a:prstGeom>
        </p:spPr>
        <p:txBody>
          <a:bodyPr anchor="b"/>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sz="1000" b="1" i="0" cap="all" dirty="0">
                <a:solidFill>
                  <a:schemeClr val="tx1"/>
                </a:solidFill>
                <a:latin typeface="Arial Narrow"/>
              </a:rPr>
              <a:t>Click to edit Master subhead</a:t>
            </a:r>
          </a:p>
        </p:txBody>
      </p:sp>
      <p:pic>
        <p:nvPicPr>
          <p:cNvPr id="13" name="Picture 12"/>
          <p:cNvPicPr>
            <a:picLocks noChangeAspect="1"/>
          </p:cNvPicPr>
          <p:nvPr/>
        </p:nvPicPr>
        <p:blipFill>
          <a:blip r:embed="rId3" cstate="print"/>
          <a:stretch>
            <a:fillRect/>
          </a:stretch>
        </p:blipFill>
        <p:spPr>
          <a:xfrm>
            <a:off x="472309" y="6138551"/>
            <a:ext cx="3048000" cy="63500"/>
          </a:xfrm>
          <a:prstGeom prst="rect">
            <a:avLst/>
          </a:prstGeom>
        </p:spPr>
      </p:pic>
      <p:sp>
        <p:nvSpPr>
          <p:cNvPr id="15" name="TextBox 14"/>
          <p:cNvSpPr txBox="1"/>
          <p:nvPr/>
        </p:nvSpPr>
        <p:spPr>
          <a:xfrm>
            <a:off x="991107" y="2011778"/>
            <a:ext cx="7210748" cy="646331"/>
          </a:xfrm>
          <a:prstGeom prst="rect">
            <a:avLst/>
          </a:prstGeom>
          <a:noFill/>
        </p:spPr>
        <p:txBody>
          <a:bodyPr wrap="square" rtlCol="0">
            <a:spAutoFit/>
          </a:bodyPr>
          <a:lstStyle/>
          <a:p>
            <a:r>
              <a:rPr lang="en-US" sz="3600" b="1" i="0" dirty="0">
                <a:solidFill>
                  <a:schemeClr val="bg1">
                    <a:lumMod val="50000"/>
                  </a:schemeClr>
                </a:solidFill>
              </a:rPr>
              <a:t>Click</a:t>
            </a:r>
            <a:r>
              <a:rPr lang="en-US" sz="3600" b="1" i="0" baseline="0" dirty="0">
                <a:solidFill>
                  <a:schemeClr val="bg1">
                    <a:lumMod val="50000"/>
                  </a:schemeClr>
                </a:solidFill>
              </a:rPr>
              <a:t> to edit headline.</a:t>
            </a:r>
          </a:p>
        </p:txBody>
      </p:sp>
      <p:sp>
        <p:nvSpPr>
          <p:cNvPr id="16" name="Rectangle 15"/>
          <p:cNvSpPr/>
          <p:nvPr/>
        </p:nvSpPr>
        <p:spPr>
          <a:xfrm>
            <a:off x="1033762" y="2690430"/>
            <a:ext cx="6847614" cy="723275"/>
          </a:xfrm>
          <a:prstGeom prst="rect">
            <a:avLst/>
          </a:prstGeom>
        </p:spPr>
        <p:txBody>
          <a:bodyPr wrap="square">
            <a:spAutoFit/>
          </a:bodyPr>
          <a:lstStyle/>
          <a:p>
            <a:pPr marL="285750" indent="-285750">
              <a:spcAft>
                <a:spcPts val="600"/>
              </a:spcAft>
              <a:buFont typeface="Arial"/>
              <a:buChar char="•"/>
            </a:pPr>
            <a:r>
              <a:rPr lang="en-US" baseline="0" dirty="0"/>
              <a:t>Click to edit bullet item</a:t>
            </a:r>
          </a:p>
          <a:p>
            <a:pPr marL="285750" indent="-285750">
              <a:spcAft>
                <a:spcPts val="600"/>
              </a:spcAft>
              <a:buFont typeface="Arial"/>
              <a:buChar char="•"/>
            </a:pPr>
            <a:r>
              <a:rPr lang="en-US" baseline="0" dirty="0"/>
              <a:t>Click to edit bullet item</a:t>
            </a:r>
          </a:p>
        </p:txBody>
      </p:sp>
      <p:sp>
        <p:nvSpPr>
          <p:cNvPr id="8"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B7ADED-6897-4C08-9629-859BEFD660E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Westar MASTER INTERIOR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stretch>
            <a:fillRect/>
          </a:stretch>
        </p:blipFill>
        <p:spPr>
          <a:xfrm>
            <a:off x="7090595" y="5947753"/>
            <a:ext cx="1631221" cy="504902"/>
          </a:xfrm>
          <a:prstGeom prst="rect">
            <a:avLst/>
          </a:prstGeom>
        </p:spPr>
      </p:pic>
      <p:sp>
        <p:nvSpPr>
          <p:cNvPr id="8" name="Text Placeholder 2"/>
          <p:cNvSpPr txBox="1">
            <a:spLocks/>
          </p:cNvSpPr>
          <p:nvPr/>
        </p:nvSpPr>
        <p:spPr>
          <a:xfrm>
            <a:off x="392761" y="6243408"/>
            <a:ext cx="2362200" cy="228600"/>
          </a:xfrm>
          <a:prstGeom prst="rect">
            <a:avLst/>
          </a:prstGeom>
        </p:spPr>
        <p:txBody>
          <a:bodyPr anchor="b"/>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sz="1000" b="1" i="0" cap="all" dirty="0">
                <a:solidFill>
                  <a:schemeClr val="tx1"/>
                </a:solidFill>
                <a:latin typeface="Arial Narrow"/>
              </a:rPr>
              <a:t>Click to edit Master subhead</a:t>
            </a:r>
          </a:p>
        </p:txBody>
      </p:sp>
      <p:pic>
        <p:nvPicPr>
          <p:cNvPr id="9" name="Picture 8"/>
          <p:cNvPicPr>
            <a:picLocks noChangeAspect="1"/>
          </p:cNvPicPr>
          <p:nvPr/>
        </p:nvPicPr>
        <p:blipFill>
          <a:blip r:embed="rId3" cstate="print"/>
          <a:stretch>
            <a:fillRect/>
          </a:stretch>
        </p:blipFill>
        <p:spPr>
          <a:xfrm>
            <a:off x="472309" y="6138551"/>
            <a:ext cx="3048000" cy="63500"/>
          </a:xfrm>
          <a:prstGeom prst="rect">
            <a:avLst/>
          </a:prstGeom>
        </p:spPr>
      </p:pic>
      <p:sp>
        <p:nvSpPr>
          <p:cNvPr id="6" name="Rectangle 5"/>
          <p:cNvSpPr/>
          <p:nvPr/>
        </p:nvSpPr>
        <p:spPr>
          <a:xfrm>
            <a:off x="852519" y="1414523"/>
            <a:ext cx="7860811" cy="4154984"/>
          </a:xfrm>
          <a:prstGeom prst="rect">
            <a:avLst/>
          </a:prstGeom>
        </p:spPr>
        <p:txBody>
          <a:bodyPr wrap="square">
            <a:spAutoFit/>
          </a:bodyPr>
          <a:lstStyle/>
          <a:p>
            <a:pPr marL="285750" marR="0" indent="-285750" algn="l" defTabSz="914400" rtl="0" eaLnBrk="1" fontAlgn="auto" latinLnBrk="0" hangingPunct="1">
              <a:lnSpc>
                <a:spcPct val="100000"/>
              </a:lnSpc>
              <a:spcBef>
                <a:spcPts val="0"/>
              </a:spcBef>
              <a:spcAft>
                <a:spcPts val="600"/>
              </a:spcAft>
              <a:buClrTx/>
              <a:buSzTx/>
              <a:buFont typeface="Arial"/>
              <a:buChar char="•"/>
              <a:tabLst/>
              <a:defRPr/>
            </a:pPr>
            <a:r>
              <a:rPr lang="en-US" baseline="0" dirty="0"/>
              <a:t>Click to edit text Click to edit text Click to edit text Click to edit text Click to edit text Click to edit text.</a:t>
            </a:r>
          </a:p>
          <a:p>
            <a:pPr marL="285750" marR="0" indent="-285750" algn="l" defTabSz="914400" rtl="0" eaLnBrk="1" fontAlgn="auto" latinLnBrk="0" hangingPunct="1">
              <a:lnSpc>
                <a:spcPct val="100000"/>
              </a:lnSpc>
              <a:spcBef>
                <a:spcPts val="0"/>
              </a:spcBef>
              <a:spcAft>
                <a:spcPts val="600"/>
              </a:spcAft>
              <a:buClrTx/>
              <a:buSzTx/>
              <a:buFont typeface="Arial"/>
              <a:buChar char="•"/>
              <a:tabLst/>
              <a:defRPr/>
            </a:pPr>
            <a:r>
              <a:rPr lang="en-US" baseline="0" dirty="0"/>
              <a:t>Click to edit text Click to edit text Click to edit text Click to edit text Click to edit text Click to edit text</a:t>
            </a:r>
          </a:p>
          <a:p>
            <a:pPr marL="285750" marR="0" indent="-285750" algn="l" defTabSz="914400" rtl="0" eaLnBrk="1" fontAlgn="auto" latinLnBrk="0" hangingPunct="1">
              <a:lnSpc>
                <a:spcPct val="100000"/>
              </a:lnSpc>
              <a:spcBef>
                <a:spcPts val="0"/>
              </a:spcBef>
              <a:spcAft>
                <a:spcPts val="600"/>
              </a:spcAft>
              <a:buClrTx/>
              <a:buSzTx/>
              <a:buFont typeface="Arial"/>
              <a:buChar char="•"/>
              <a:tabLst/>
              <a:defRPr/>
            </a:pPr>
            <a:r>
              <a:rPr lang="en-US" baseline="0" dirty="0"/>
              <a:t>Click to edit text Click to edit text Click to edit text Click to edit text Click to edit text Click to edit text</a:t>
            </a:r>
          </a:p>
          <a:p>
            <a:pPr marL="285750" marR="0" indent="-285750" algn="l" defTabSz="914400" rtl="0" eaLnBrk="1" fontAlgn="auto" latinLnBrk="0" hangingPunct="1">
              <a:lnSpc>
                <a:spcPct val="100000"/>
              </a:lnSpc>
              <a:spcBef>
                <a:spcPts val="0"/>
              </a:spcBef>
              <a:spcAft>
                <a:spcPts val="600"/>
              </a:spcAft>
              <a:buClrTx/>
              <a:buSzTx/>
              <a:buFont typeface="Arial"/>
              <a:buChar char="•"/>
              <a:tabLst/>
              <a:defRPr/>
            </a:pPr>
            <a:r>
              <a:rPr lang="en-US" baseline="0" dirty="0"/>
              <a:t>Click to edit text Click to edit text Click to edit text Click to edit text Click to edit text Click to edit text</a:t>
            </a:r>
          </a:p>
          <a:p>
            <a:pPr marL="285750" marR="0" indent="-285750" algn="l" defTabSz="914400" rtl="0" eaLnBrk="1" fontAlgn="auto" latinLnBrk="0" hangingPunct="1">
              <a:lnSpc>
                <a:spcPct val="100000"/>
              </a:lnSpc>
              <a:spcBef>
                <a:spcPts val="0"/>
              </a:spcBef>
              <a:spcAft>
                <a:spcPts val="600"/>
              </a:spcAft>
              <a:buClrTx/>
              <a:buSzTx/>
              <a:buFont typeface="Arial"/>
              <a:buChar char="•"/>
              <a:tabLst/>
              <a:defRPr/>
            </a:pPr>
            <a:r>
              <a:rPr lang="en-US" baseline="0" dirty="0"/>
              <a:t>Click to edit text Click to edit text Click to edit text Click to edit text Click to edit text Click to edit text</a:t>
            </a:r>
          </a:p>
          <a:p>
            <a:pPr marL="285750" marR="0" indent="-285750" algn="l" defTabSz="914400" rtl="0" eaLnBrk="1" fontAlgn="auto" latinLnBrk="0" hangingPunct="1">
              <a:lnSpc>
                <a:spcPct val="100000"/>
              </a:lnSpc>
              <a:spcBef>
                <a:spcPts val="0"/>
              </a:spcBef>
              <a:spcAft>
                <a:spcPts val="600"/>
              </a:spcAft>
              <a:buClrTx/>
              <a:buSzTx/>
              <a:buFont typeface="Arial"/>
              <a:buChar char="•"/>
              <a:tabLst/>
              <a:defRPr/>
            </a:pPr>
            <a:r>
              <a:rPr lang="en-US" baseline="0" dirty="0"/>
              <a:t>Click to edit text Click to edit text Click to edit text Click to edit text Click to edit text Click to edit text</a:t>
            </a:r>
          </a:p>
          <a:p>
            <a:pPr marL="285750" indent="-285750">
              <a:spcAft>
                <a:spcPts val="600"/>
              </a:spcAft>
              <a:buFont typeface="Arial"/>
              <a:buChar char="•"/>
            </a:pPr>
            <a:endParaRPr lang="en-US" baseline="0" dirty="0"/>
          </a:p>
        </p:txBody>
      </p:sp>
      <p:sp>
        <p:nvSpPr>
          <p:cNvPr id="11" name="TextBox 10"/>
          <p:cNvSpPr txBox="1"/>
          <p:nvPr/>
        </p:nvSpPr>
        <p:spPr>
          <a:xfrm>
            <a:off x="364536" y="594749"/>
            <a:ext cx="7619790" cy="461665"/>
          </a:xfrm>
          <a:prstGeom prst="rect">
            <a:avLst/>
          </a:prstGeom>
          <a:noFill/>
        </p:spPr>
        <p:txBody>
          <a:bodyPr wrap="square" rtlCol="0">
            <a:spAutoFit/>
          </a:bodyPr>
          <a:lstStyle/>
          <a:p>
            <a:r>
              <a:rPr lang="en-US" sz="2400" b="1" i="0" dirty="0">
                <a:solidFill>
                  <a:schemeClr val="bg1">
                    <a:lumMod val="50000"/>
                  </a:schemeClr>
                </a:solidFill>
              </a:rPr>
              <a:t>Click</a:t>
            </a:r>
            <a:r>
              <a:rPr lang="en-US" sz="2400" b="1" i="0" baseline="0" dirty="0">
                <a:solidFill>
                  <a:schemeClr val="bg1">
                    <a:lumMod val="50000"/>
                  </a:schemeClr>
                </a:solidFill>
              </a:rPr>
              <a:t> to edit headline.</a:t>
            </a:r>
          </a:p>
        </p:txBody>
      </p:sp>
      <p:cxnSp>
        <p:nvCxnSpPr>
          <p:cNvPr id="12" name="Straight Connector 11"/>
          <p:cNvCxnSpPr/>
          <p:nvPr/>
        </p:nvCxnSpPr>
        <p:spPr>
          <a:xfrm>
            <a:off x="473629" y="1079079"/>
            <a:ext cx="7810513" cy="0"/>
          </a:xfrm>
          <a:prstGeom prst="line">
            <a:avLst/>
          </a:prstGeom>
          <a:ln w="3175" cmpd="sng">
            <a:solidFill>
              <a:srgbClr val="A6A6A6"/>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1"/>
          <p:cNvSpPr>
            <a:spLocks noGrp="1"/>
          </p:cNvSpPr>
          <p:nvPr>
            <p:ph type="sldNum" sz="quarter" idx="4"/>
          </p:nvPr>
        </p:nvSpPr>
        <p:spPr>
          <a:xfrm>
            <a:off x="6553200" y="31993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B7ADED-6897-4C08-9629-859BEFD660E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Westar INTERIOR WITH PICTURE">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7090595" y="5947753"/>
            <a:ext cx="1631221" cy="504902"/>
          </a:xfrm>
          <a:prstGeom prst="rect">
            <a:avLst/>
          </a:prstGeom>
        </p:spPr>
      </p:pic>
      <p:sp>
        <p:nvSpPr>
          <p:cNvPr id="4" name="Text Placeholder 2"/>
          <p:cNvSpPr txBox="1">
            <a:spLocks/>
          </p:cNvSpPr>
          <p:nvPr/>
        </p:nvSpPr>
        <p:spPr>
          <a:xfrm>
            <a:off x="392761" y="6243408"/>
            <a:ext cx="2362200" cy="228600"/>
          </a:xfrm>
          <a:prstGeom prst="rect">
            <a:avLst/>
          </a:prstGeom>
        </p:spPr>
        <p:txBody>
          <a:bodyPr anchor="b"/>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sz="1000" b="1" i="0" cap="all" dirty="0">
                <a:solidFill>
                  <a:schemeClr val="tx1"/>
                </a:solidFill>
                <a:latin typeface="Arial Narrow"/>
              </a:rPr>
              <a:t>Click to edit Master subhead</a:t>
            </a:r>
          </a:p>
        </p:txBody>
      </p:sp>
      <p:pic>
        <p:nvPicPr>
          <p:cNvPr id="5" name="Picture 4"/>
          <p:cNvPicPr>
            <a:picLocks noChangeAspect="1"/>
          </p:cNvPicPr>
          <p:nvPr/>
        </p:nvPicPr>
        <p:blipFill>
          <a:blip r:embed="rId3" cstate="print"/>
          <a:stretch>
            <a:fillRect/>
          </a:stretch>
        </p:blipFill>
        <p:spPr>
          <a:xfrm>
            <a:off x="472309" y="6138551"/>
            <a:ext cx="3048000" cy="63500"/>
          </a:xfrm>
          <a:prstGeom prst="rect">
            <a:avLst/>
          </a:prstGeom>
        </p:spPr>
      </p:pic>
      <p:sp>
        <p:nvSpPr>
          <p:cNvPr id="7" name="Rectangle 6"/>
          <p:cNvSpPr/>
          <p:nvPr/>
        </p:nvSpPr>
        <p:spPr>
          <a:xfrm>
            <a:off x="852519" y="1414523"/>
            <a:ext cx="4068573" cy="3647153"/>
          </a:xfrm>
          <a:prstGeom prst="rect">
            <a:avLst/>
          </a:prstGeom>
        </p:spPr>
        <p:txBody>
          <a:bodyPr wrap="square">
            <a:spAutoFit/>
          </a:bodyPr>
          <a:lstStyle/>
          <a:p>
            <a:pPr marL="285750" marR="0" indent="-285750" algn="l" defTabSz="914400" rtl="0" eaLnBrk="1" fontAlgn="auto" latinLnBrk="0" hangingPunct="1">
              <a:lnSpc>
                <a:spcPct val="100000"/>
              </a:lnSpc>
              <a:spcBef>
                <a:spcPts val="0"/>
              </a:spcBef>
              <a:spcAft>
                <a:spcPts val="600"/>
              </a:spcAft>
              <a:buClrTx/>
              <a:buSzTx/>
              <a:buFont typeface="Arial"/>
              <a:buChar char="•"/>
              <a:tabLst/>
              <a:defRPr/>
            </a:pPr>
            <a:r>
              <a:rPr lang="en-US" baseline="0" dirty="0"/>
              <a:t>Click to edit text Click to edit text Click to edit text Click to edit text Click to edit text Click to edit text.</a:t>
            </a:r>
          </a:p>
          <a:p>
            <a:pPr marL="285750" marR="0" indent="-285750" algn="l" defTabSz="914400" rtl="0" eaLnBrk="1" fontAlgn="auto" latinLnBrk="0" hangingPunct="1">
              <a:lnSpc>
                <a:spcPct val="100000"/>
              </a:lnSpc>
              <a:spcBef>
                <a:spcPts val="0"/>
              </a:spcBef>
              <a:spcAft>
                <a:spcPts val="600"/>
              </a:spcAft>
              <a:buClrTx/>
              <a:buSzTx/>
              <a:buFont typeface="Arial"/>
              <a:buChar char="•"/>
              <a:tabLst/>
              <a:defRPr/>
            </a:pPr>
            <a:r>
              <a:rPr lang="en-US" baseline="0" dirty="0"/>
              <a:t>Click to edit text Click to edit text Click to edit text Click to edit text Click to edit text Click to edit text</a:t>
            </a:r>
          </a:p>
          <a:p>
            <a:pPr marL="285750" marR="0" indent="-285750" algn="l" defTabSz="914400" rtl="0" eaLnBrk="1" fontAlgn="auto" latinLnBrk="0" hangingPunct="1">
              <a:lnSpc>
                <a:spcPct val="100000"/>
              </a:lnSpc>
              <a:spcBef>
                <a:spcPts val="0"/>
              </a:spcBef>
              <a:spcAft>
                <a:spcPts val="600"/>
              </a:spcAft>
              <a:buClrTx/>
              <a:buSzTx/>
              <a:buFont typeface="Arial"/>
              <a:buChar char="•"/>
              <a:tabLst/>
              <a:defRPr/>
            </a:pPr>
            <a:r>
              <a:rPr lang="en-US" baseline="0" dirty="0"/>
              <a:t>Click to edit text Click to edit text Click to edit text Click to edit text Click to edit text Click to edit text</a:t>
            </a:r>
          </a:p>
          <a:p>
            <a:pPr marL="285750" marR="0" indent="-285750" algn="l" defTabSz="914400" rtl="0" eaLnBrk="1" fontAlgn="auto" latinLnBrk="0" hangingPunct="1">
              <a:lnSpc>
                <a:spcPct val="100000"/>
              </a:lnSpc>
              <a:spcBef>
                <a:spcPts val="0"/>
              </a:spcBef>
              <a:spcAft>
                <a:spcPts val="600"/>
              </a:spcAft>
              <a:buClrTx/>
              <a:buSzTx/>
              <a:buFont typeface="Arial"/>
              <a:buChar char="•"/>
              <a:tabLst/>
              <a:defRPr/>
            </a:pPr>
            <a:r>
              <a:rPr lang="en-US" baseline="0" dirty="0"/>
              <a:t>Click to edit text Click to edit text Click to edit text Click to edit text Click to edit text Click to edit text</a:t>
            </a:r>
          </a:p>
        </p:txBody>
      </p:sp>
      <p:sp>
        <p:nvSpPr>
          <p:cNvPr id="10" name="Picture Placeholder 9"/>
          <p:cNvSpPr>
            <a:spLocks noGrp="1"/>
          </p:cNvSpPr>
          <p:nvPr>
            <p:ph type="pic" sz="quarter" idx="10"/>
          </p:nvPr>
        </p:nvSpPr>
        <p:spPr>
          <a:xfrm>
            <a:off x="4908550" y="1517650"/>
            <a:ext cx="3516313" cy="3415465"/>
          </a:xfrm>
          <a:prstGeom prst="rect">
            <a:avLst/>
          </a:prstGeom>
        </p:spPr>
        <p:txBody>
          <a:bodyPr vert="horz"/>
          <a:lstStyle/>
          <a:p>
            <a:r>
              <a:rPr lang="en-US"/>
              <a:t>Click icon to add picture</a:t>
            </a:r>
            <a:endParaRPr lang="en-US" dirty="0"/>
          </a:p>
        </p:txBody>
      </p:sp>
      <p:sp>
        <p:nvSpPr>
          <p:cNvPr id="11" name="TextBox 10"/>
          <p:cNvSpPr txBox="1"/>
          <p:nvPr/>
        </p:nvSpPr>
        <p:spPr>
          <a:xfrm>
            <a:off x="364536" y="594749"/>
            <a:ext cx="7619790" cy="461665"/>
          </a:xfrm>
          <a:prstGeom prst="rect">
            <a:avLst/>
          </a:prstGeom>
          <a:noFill/>
        </p:spPr>
        <p:txBody>
          <a:bodyPr wrap="square" rtlCol="0">
            <a:spAutoFit/>
          </a:bodyPr>
          <a:lstStyle/>
          <a:p>
            <a:r>
              <a:rPr lang="en-US" sz="2400" b="1" i="0" dirty="0">
                <a:solidFill>
                  <a:schemeClr val="bg1">
                    <a:lumMod val="50000"/>
                  </a:schemeClr>
                </a:solidFill>
              </a:rPr>
              <a:t>Click</a:t>
            </a:r>
            <a:r>
              <a:rPr lang="en-US" sz="2400" b="1" i="0" baseline="0" dirty="0">
                <a:solidFill>
                  <a:schemeClr val="bg1">
                    <a:lumMod val="50000"/>
                  </a:schemeClr>
                </a:solidFill>
              </a:rPr>
              <a:t> to edit headline.</a:t>
            </a:r>
          </a:p>
        </p:txBody>
      </p:sp>
      <p:cxnSp>
        <p:nvCxnSpPr>
          <p:cNvPr id="12" name="Straight Connector 11"/>
          <p:cNvCxnSpPr/>
          <p:nvPr/>
        </p:nvCxnSpPr>
        <p:spPr>
          <a:xfrm>
            <a:off x="473629" y="1079079"/>
            <a:ext cx="7810513" cy="0"/>
          </a:xfrm>
          <a:prstGeom prst="line">
            <a:avLst/>
          </a:prstGeom>
          <a:ln w="3175" cmpd="sng">
            <a:solidFill>
              <a:srgbClr val="A6A6A6"/>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1"/>
          <p:cNvSpPr>
            <a:spLocks noGrp="1"/>
          </p:cNvSpPr>
          <p:nvPr>
            <p:ph type="sldNum" sz="quarter" idx="4"/>
          </p:nvPr>
        </p:nvSpPr>
        <p:spPr>
          <a:xfrm>
            <a:off x="6553200" y="31993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B7ADED-6897-4C08-9629-859BEFD660E3}" type="slidenum">
              <a:rPr lang="en-US" smtClean="0"/>
              <a:pPr/>
              <a:t>‹#›</a:t>
            </a:fld>
            <a:endParaRPr lang="en-US"/>
          </a:p>
        </p:txBody>
      </p:sp>
    </p:spTree>
    <p:extLst>
      <p:ext uri="{BB962C8B-B14F-4D97-AF65-F5344CB8AC3E}">
        <p14:creationId xmlns:p14="http://schemas.microsoft.com/office/powerpoint/2010/main" val="1500111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Westar INTERIOR WITH CHART">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7090595" y="5947753"/>
            <a:ext cx="1631221" cy="504902"/>
          </a:xfrm>
          <a:prstGeom prst="rect">
            <a:avLst/>
          </a:prstGeom>
        </p:spPr>
      </p:pic>
      <p:sp>
        <p:nvSpPr>
          <p:cNvPr id="4" name="Text Placeholder 2"/>
          <p:cNvSpPr txBox="1">
            <a:spLocks/>
          </p:cNvSpPr>
          <p:nvPr/>
        </p:nvSpPr>
        <p:spPr>
          <a:xfrm>
            <a:off x="392761" y="6243408"/>
            <a:ext cx="2362200" cy="228600"/>
          </a:xfrm>
          <a:prstGeom prst="rect">
            <a:avLst/>
          </a:prstGeom>
        </p:spPr>
        <p:txBody>
          <a:bodyPr anchor="b"/>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sz="1000" b="1" i="0" cap="all" dirty="0">
                <a:solidFill>
                  <a:schemeClr val="tx1"/>
                </a:solidFill>
                <a:latin typeface="Arial Narrow"/>
              </a:rPr>
              <a:t>Click to edit Master subhead</a:t>
            </a:r>
          </a:p>
        </p:txBody>
      </p:sp>
      <p:pic>
        <p:nvPicPr>
          <p:cNvPr id="5" name="Picture 4"/>
          <p:cNvPicPr>
            <a:picLocks noChangeAspect="1"/>
          </p:cNvPicPr>
          <p:nvPr/>
        </p:nvPicPr>
        <p:blipFill>
          <a:blip r:embed="rId3" cstate="print"/>
          <a:stretch>
            <a:fillRect/>
          </a:stretch>
        </p:blipFill>
        <p:spPr>
          <a:xfrm>
            <a:off x="472309" y="6138551"/>
            <a:ext cx="3048000" cy="63500"/>
          </a:xfrm>
          <a:prstGeom prst="rect">
            <a:avLst/>
          </a:prstGeom>
        </p:spPr>
      </p:pic>
      <p:sp>
        <p:nvSpPr>
          <p:cNvPr id="7" name="Rectangle 6"/>
          <p:cNvSpPr/>
          <p:nvPr/>
        </p:nvSpPr>
        <p:spPr>
          <a:xfrm>
            <a:off x="852520" y="1414523"/>
            <a:ext cx="3169018" cy="3570209"/>
          </a:xfrm>
          <a:prstGeom prst="rect">
            <a:avLst/>
          </a:prstGeom>
        </p:spPr>
        <p:txBody>
          <a:bodyPr wrap="square">
            <a:spAutoFit/>
          </a:bodyPr>
          <a:lstStyle/>
          <a:p>
            <a:pPr marL="285750" marR="0" indent="-285750" algn="l" defTabSz="914400" rtl="0" eaLnBrk="1" fontAlgn="auto" latinLnBrk="0" hangingPunct="1">
              <a:lnSpc>
                <a:spcPct val="100000"/>
              </a:lnSpc>
              <a:spcBef>
                <a:spcPts val="0"/>
              </a:spcBef>
              <a:spcAft>
                <a:spcPts val="600"/>
              </a:spcAft>
              <a:buClrTx/>
              <a:buSzTx/>
              <a:buFont typeface="Arial"/>
              <a:buChar char="•"/>
              <a:tabLst/>
              <a:defRPr/>
            </a:pPr>
            <a:r>
              <a:rPr lang="en-US" baseline="0" dirty="0"/>
              <a:t>Click to edit text Click to edit text Click to edit text Click to edit text Click to edit text Click to edit text.</a:t>
            </a:r>
          </a:p>
          <a:p>
            <a:pPr marL="285750" marR="0" indent="-285750" algn="l" defTabSz="914400" rtl="0" eaLnBrk="1" fontAlgn="auto" latinLnBrk="0" hangingPunct="1">
              <a:lnSpc>
                <a:spcPct val="100000"/>
              </a:lnSpc>
              <a:spcBef>
                <a:spcPts val="0"/>
              </a:spcBef>
              <a:spcAft>
                <a:spcPts val="600"/>
              </a:spcAft>
              <a:buClrTx/>
              <a:buSzTx/>
              <a:buFont typeface="Arial"/>
              <a:buChar char="•"/>
              <a:tabLst/>
              <a:defRPr/>
            </a:pPr>
            <a:r>
              <a:rPr lang="en-US" baseline="0" dirty="0"/>
              <a:t>Click to edit text Click to edit text Click to edit text Click to edit text Click to edit text Click to edit text</a:t>
            </a:r>
          </a:p>
          <a:p>
            <a:pPr marL="285750" marR="0" indent="-285750" algn="l" defTabSz="914400" rtl="0" eaLnBrk="1" fontAlgn="auto" latinLnBrk="0" hangingPunct="1">
              <a:lnSpc>
                <a:spcPct val="100000"/>
              </a:lnSpc>
              <a:spcBef>
                <a:spcPts val="0"/>
              </a:spcBef>
              <a:spcAft>
                <a:spcPts val="600"/>
              </a:spcAft>
              <a:buClrTx/>
              <a:buSzTx/>
              <a:buFont typeface="Arial"/>
              <a:buChar char="•"/>
              <a:tabLst/>
              <a:defRPr/>
            </a:pPr>
            <a:r>
              <a:rPr lang="en-US" baseline="0" dirty="0"/>
              <a:t>Click to edit text Click to edit text Click to edit text Click to edit text Click to edit text Click to edit text</a:t>
            </a:r>
          </a:p>
        </p:txBody>
      </p:sp>
      <p:sp>
        <p:nvSpPr>
          <p:cNvPr id="12" name="TextBox 11"/>
          <p:cNvSpPr txBox="1"/>
          <p:nvPr/>
        </p:nvSpPr>
        <p:spPr>
          <a:xfrm>
            <a:off x="364536" y="594749"/>
            <a:ext cx="7619790" cy="461665"/>
          </a:xfrm>
          <a:prstGeom prst="rect">
            <a:avLst/>
          </a:prstGeom>
          <a:noFill/>
        </p:spPr>
        <p:txBody>
          <a:bodyPr wrap="square" rtlCol="0">
            <a:spAutoFit/>
          </a:bodyPr>
          <a:lstStyle/>
          <a:p>
            <a:r>
              <a:rPr lang="en-US" sz="2400" b="1" i="0" dirty="0">
                <a:solidFill>
                  <a:schemeClr val="bg1">
                    <a:lumMod val="50000"/>
                  </a:schemeClr>
                </a:solidFill>
              </a:rPr>
              <a:t>Click</a:t>
            </a:r>
            <a:r>
              <a:rPr lang="en-US" sz="2400" b="1" i="0" baseline="0" dirty="0">
                <a:solidFill>
                  <a:schemeClr val="bg1">
                    <a:lumMod val="50000"/>
                  </a:schemeClr>
                </a:solidFill>
              </a:rPr>
              <a:t> to edit headline.</a:t>
            </a:r>
          </a:p>
        </p:txBody>
      </p:sp>
      <p:cxnSp>
        <p:nvCxnSpPr>
          <p:cNvPr id="13" name="Straight Connector 12"/>
          <p:cNvCxnSpPr/>
          <p:nvPr/>
        </p:nvCxnSpPr>
        <p:spPr>
          <a:xfrm>
            <a:off x="473629" y="1079079"/>
            <a:ext cx="7810513" cy="0"/>
          </a:xfrm>
          <a:prstGeom prst="line">
            <a:avLst/>
          </a:prstGeom>
          <a:ln w="3175" cmpd="sng">
            <a:solidFill>
              <a:srgbClr val="A6A6A6"/>
            </a:solidFill>
          </a:ln>
          <a:effectLst/>
        </p:spPr>
        <p:style>
          <a:lnRef idx="2">
            <a:schemeClr val="accent1"/>
          </a:lnRef>
          <a:fillRef idx="0">
            <a:schemeClr val="accent1"/>
          </a:fillRef>
          <a:effectRef idx="1">
            <a:schemeClr val="accent1"/>
          </a:effectRef>
          <a:fontRef idx="minor">
            <a:schemeClr val="tx1"/>
          </a:fontRef>
        </p:style>
      </p:cxnSp>
      <p:graphicFrame>
        <p:nvGraphicFramePr>
          <p:cNvPr id="2" name="Chart 1"/>
          <p:cNvGraphicFramePr/>
          <p:nvPr>
            <p:extLst>
              <p:ext uri="{D42A27DB-BD31-4B8C-83A1-F6EECF244321}">
                <p14:modId xmlns:p14="http://schemas.microsoft.com/office/powerpoint/2010/main" val="286098515"/>
              </p:ext>
            </p:extLst>
          </p:nvPr>
        </p:nvGraphicFramePr>
        <p:xfrm>
          <a:off x="4244956" y="1526355"/>
          <a:ext cx="4168524"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9" name="Slide Number Placeholder 1"/>
          <p:cNvSpPr>
            <a:spLocks noGrp="1"/>
          </p:cNvSpPr>
          <p:nvPr>
            <p:ph type="sldNum" sz="quarter" idx="4"/>
          </p:nvPr>
        </p:nvSpPr>
        <p:spPr>
          <a:xfrm>
            <a:off x="6553200" y="31993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B7ADED-6897-4C08-9629-859BEFD660E3}" type="slidenum">
              <a:rPr lang="en-US" smtClean="0"/>
              <a:pPr/>
              <a:t>‹#›</a:t>
            </a:fld>
            <a:endParaRPr lang="en-US"/>
          </a:p>
        </p:txBody>
      </p:sp>
    </p:spTree>
    <p:extLst>
      <p:ext uri="{BB962C8B-B14F-4D97-AF65-F5344CB8AC3E}">
        <p14:creationId xmlns:p14="http://schemas.microsoft.com/office/powerpoint/2010/main" val="36461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7090595" y="5947753"/>
            <a:ext cx="1631221" cy="504902"/>
          </a:xfrm>
          <a:prstGeom prst="rect">
            <a:avLst/>
          </a:prstGeom>
        </p:spPr>
      </p:pic>
      <p:sp>
        <p:nvSpPr>
          <p:cNvPr id="4" name="Text Placeholder 2"/>
          <p:cNvSpPr txBox="1">
            <a:spLocks/>
          </p:cNvSpPr>
          <p:nvPr/>
        </p:nvSpPr>
        <p:spPr>
          <a:xfrm>
            <a:off x="392761" y="6243408"/>
            <a:ext cx="2362200" cy="228600"/>
          </a:xfrm>
          <a:prstGeom prst="rect">
            <a:avLst/>
          </a:prstGeom>
        </p:spPr>
        <p:txBody>
          <a:bodyPr anchor="b"/>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sz="1000" b="1" i="0" cap="all" dirty="0">
                <a:solidFill>
                  <a:schemeClr val="tx1"/>
                </a:solidFill>
                <a:latin typeface="Arial Narrow"/>
              </a:rPr>
              <a:t>Click to edit Master subhead</a:t>
            </a:r>
          </a:p>
        </p:txBody>
      </p:sp>
      <p:pic>
        <p:nvPicPr>
          <p:cNvPr id="5" name="Picture 4"/>
          <p:cNvPicPr>
            <a:picLocks noChangeAspect="1"/>
          </p:cNvPicPr>
          <p:nvPr/>
        </p:nvPicPr>
        <p:blipFill>
          <a:blip r:embed="rId3" cstate="print"/>
          <a:stretch>
            <a:fillRect/>
          </a:stretch>
        </p:blipFill>
        <p:spPr>
          <a:xfrm>
            <a:off x="472309" y="6138551"/>
            <a:ext cx="3048000" cy="63500"/>
          </a:xfrm>
          <a:prstGeom prst="rect">
            <a:avLst/>
          </a:prstGeom>
        </p:spPr>
      </p:pic>
      <p:sp>
        <p:nvSpPr>
          <p:cNvPr id="6" name="Rectangle 5"/>
          <p:cNvSpPr/>
          <p:nvPr/>
        </p:nvSpPr>
        <p:spPr>
          <a:xfrm>
            <a:off x="852520" y="1414523"/>
            <a:ext cx="3169018" cy="3570209"/>
          </a:xfrm>
          <a:prstGeom prst="rect">
            <a:avLst/>
          </a:prstGeom>
        </p:spPr>
        <p:txBody>
          <a:bodyPr wrap="square">
            <a:spAutoFit/>
          </a:bodyPr>
          <a:lstStyle/>
          <a:p>
            <a:pPr marL="285750" marR="0" indent="-285750" algn="l" defTabSz="914400" rtl="0" eaLnBrk="1" fontAlgn="auto" latinLnBrk="0" hangingPunct="1">
              <a:lnSpc>
                <a:spcPct val="100000"/>
              </a:lnSpc>
              <a:spcBef>
                <a:spcPts val="0"/>
              </a:spcBef>
              <a:spcAft>
                <a:spcPts val="600"/>
              </a:spcAft>
              <a:buClrTx/>
              <a:buSzTx/>
              <a:buFont typeface="Arial"/>
              <a:buChar char="•"/>
              <a:tabLst/>
              <a:defRPr/>
            </a:pPr>
            <a:r>
              <a:rPr lang="en-US" baseline="0" dirty="0"/>
              <a:t>Click to edit text Click to edit text Click to edit text Click to edit text Click to edit text Click to edit text.</a:t>
            </a:r>
          </a:p>
          <a:p>
            <a:pPr marL="285750" marR="0" indent="-285750" algn="l" defTabSz="914400" rtl="0" eaLnBrk="1" fontAlgn="auto" latinLnBrk="0" hangingPunct="1">
              <a:lnSpc>
                <a:spcPct val="100000"/>
              </a:lnSpc>
              <a:spcBef>
                <a:spcPts val="0"/>
              </a:spcBef>
              <a:spcAft>
                <a:spcPts val="600"/>
              </a:spcAft>
              <a:buClrTx/>
              <a:buSzTx/>
              <a:buFont typeface="Arial"/>
              <a:buChar char="•"/>
              <a:tabLst/>
              <a:defRPr/>
            </a:pPr>
            <a:r>
              <a:rPr lang="en-US" baseline="0" dirty="0"/>
              <a:t>Click to edit text Click to edit text Click to edit text Click to edit text Click to edit text Click to edit text</a:t>
            </a:r>
          </a:p>
          <a:p>
            <a:pPr marL="285750" marR="0" indent="-285750" algn="l" defTabSz="914400" rtl="0" eaLnBrk="1" fontAlgn="auto" latinLnBrk="0" hangingPunct="1">
              <a:lnSpc>
                <a:spcPct val="100000"/>
              </a:lnSpc>
              <a:spcBef>
                <a:spcPts val="0"/>
              </a:spcBef>
              <a:spcAft>
                <a:spcPts val="600"/>
              </a:spcAft>
              <a:buClrTx/>
              <a:buSzTx/>
              <a:buFont typeface="Arial"/>
              <a:buChar char="•"/>
              <a:tabLst/>
              <a:defRPr/>
            </a:pPr>
            <a:r>
              <a:rPr lang="en-US" baseline="0" dirty="0"/>
              <a:t>Click to edit text Click to edit text Click to edit text Click to edit text Click to edit text Click to edit text</a:t>
            </a:r>
          </a:p>
        </p:txBody>
      </p:sp>
      <p:sp>
        <p:nvSpPr>
          <p:cNvPr id="7" name="TextBox 6"/>
          <p:cNvSpPr txBox="1"/>
          <p:nvPr/>
        </p:nvSpPr>
        <p:spPr>
          <a:xfrm>
            <a:off x="364536" y="594749"/>
            <a:ext cx="7619790" cy="461665"/>
          </a:xfrm>
          <a:prstGeom prst="rect">
            <a:avLst/>
          </a:prstGeom>
          <a:noFill/>
        </p:spPr>
        <p:txBody>
          <a:bodyPr wrap="square" rtlCol="0">
            <a:spAutoFit/>
          </a:bodyPr>
          <a:lstStyle/>
          <a:p>
            <a:r>
              <a:rPr lang="en-US" sz="2400" b="1" i="0" dirty="0">
                <a:solidFill>
                  <a:schemeClr val="bg1">
                    <a:lumMod val="50000"/>
                  </a:schemeClr>
                </a:solidFill>
              </a:rPr>
              <a:t>Click</a:t>
            </a:r>
            <a:r>
              <a:rPr lang="en-US" sz="2400" b="1" i="0" baseline="0" dirty="0">
                <a:solidFill>
                  <a:schemeClr val="bg1">
                    <a:lumMod val="50000"/>
                  </a:schemeClr>
                </a:solidFill>
              </a:rPr>
              <a:t> to edit headline.</a:t>
            </a:r>
          </a:p>
        </p:txBody>
      </p:sp>
      <p:cxnSp>
        <p:nvCxnSpPr>
          <p:cNvPr id="8" name="Straight Connector 7"/>
          <p:cNvCxnSpPr/>
          <p:nvPr/>
        </p:nvCxnSpPr>
        <p:spPr>
          <a:xfrm>
            <a:off x="473629" y="1079079"/>
            <a:ext cx="7810513" cy="0"/>
          </a:xfrm>
          <a:prstGeom prst="line">
            <a:avLst/>
          </a:prstGeom>
          <a:ln w="3175" cmpd="sng">
            <a:solidFill>
              <a:srgbClr val="A6A6A6"/>
            </a:solidFill>
          </a:ln>
          <a:effectLst/>
        </p:spPr>
        <p:style>
          <a:lnRef idx="2">
            <a:schemeClr val="accent1"/>
          </a:lnRef>
          <a:fillRef idx="0">
            <a:schemeClr val="accent1"/>
          </a:fillRef>
          <a:effectRef idx="1">
            <a:schemeClr val="accent1"/>
          </a:effectRef>
          <a:fontRef idx="minor">
            <a:schemeClr val="tx1"/>
          </a:fontRef>
        </p:style>
      </p:cxnSp>
      <p:graphicFrame>
        <p:nvGraphicFramePr>
          <p:cNvPr id="9" name="Chart 8"/>
          <p:cNvGraphicFramePr/>
          <p:nvPr>
            <p:extLst>
              <p:ext uri="{D42A27DB-BD31-4B8C-83A1-F6EECF244321}">
                <p14:modId xmlns:p14="http://schemas.microsoft.com/office/powerpoint/2010/main" val="2454283048"/>
              </p:ext>
            </p:extLst>
          </p:nvPr>
        </p:nvGraphicFramePr>
        <p:xfrm>
          <a:off x="4244956" y="1526355"/>
          <a:ext cx="4168524"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10" name="Slide Number Placeholder 1"/>
          <p:cNvSpPr>
            <a:spLocks noGrp="1"/>
          </p:cNvSpPr>
          <p:nvPr>
            <p:ph type="sldNum" sz="quarter" idx="4"/>
          </p:nvPr>
        </p:nvSpPr>
        <p:spPr>
          <a:xfrm>
            <a:off x="6553200" y="31993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B7ADED-6897-4C08-9629-859BEFD660E3}" type="slidenum">
              <a:rPr lang="en-US" smtClean="0"/>
              <a:pPr/>
              <a:t>‹#›</a:t>
            </a:fld>
            <a:endParaRPr lang="en-US"/>
          </a:p>
        </p:txBody>
      </p:sp>
    </p:spTree>
    <p:extLst>
      <p:ext uri="{BB962C8B-B14F-4D97-AF65-F5344CB8AC3E}">
        <p14:creationId xmlns:p14="http://schemas.microsoft.com/office/powerpoint/2010/main" val="2411290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7090595" y="5947753"/>
            <a:ext cx="1631221" cy="504902"/>
          </a:xfrm>
          <a:prstGeom prst="rect">
            <a:avLst/>
          </a:prstGeom>
        </p:spPr>
      </p:pic>
      <p:sp>
        <p:nvSpPr>
          <p:cNvPr id="4" name="Text Placeholder 2"/>
          <p:cNvSpPr txBox="1">
            <a:spLocks/>
          </p:cNvSpPr>
          <p:nvPr/>
        </p:nvSpPr>
        <p:spPr>
          <a:xfrm>
            <a:off x="392761" y="6243408"/>
            <a:ext cx="2362200" cy="228600"/>
          </a:xfrm>
          <a:prstGeom prst="rect">
            <a:avLst/>
          </a:prstGeom>
        </p:spPr>
        <p:txBody>
          <a:bodyPr anchor="b"/>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sz="1000" b="1" i="0" cap="all" dirty="0">
                <a:solidFill>
                  <a:schemeClr val="tx1"/>
                </a:solidFill>
                <a:latin typeface="Arial Narrow"/>
              </a:rPr>
              <a:t>Click to edit Master subhead</a:t>
            </a:r>
          </a:p>
        </p:txBody>
      </p:sp>
      <p:pic>
        <p:nvPicPr>
          <p:cNvPr id="5" name="Picture 4"/>
          <p:cNvPicPr>
            <a:picLocks noChangeAspect="1"/>
          </p:cNvPicPr>
          <p:nvPr/>
        </p:nvPicPr>
        <p:blipFill>
          <a:blip r:embed="rId3" cstate="print"/>
          <a:stretch>
            <a:fillRect/>
          </a:stretch>
        </p:blipFill>
        <p:spPr>
          <a:xfrm>
            <a:off x="472309" y="6138551"/>
            <a:ext cx="3048000" cy="63500"/>
          </a:xfrm>
          <a:prstGeom prst="rect">
            <a:avLst/>
          </a:prstGeom>
        </p:spPr>
      </p:pic>
      <p:sp>
        <p:nvSpPr>
          <p:cNvPr id="6" name="Rectangle 5"/>
          <p:cNvSpPr/>
          <p:nvPr/>
        </p:nvSpPr>
        <p:spPr>
          <a:xfrm>
            <a:off x="852520" y="1414523"/>
            <a:ext cx="3169018" cy="3570209"/>
          </a:xfrm>
          <a:prstGeom prst="rect">
            <a:avLst/>
          </a:prstGeom>
        </p:spPr>
        <p:txBody>
          <a:bodyPr wrap="square">
            <a:spAutoFit/>
          </a:bodyPr>
          <a:lstStyle/>
          <a:p>
            <a:pPr marL="285750" marR="0" indent="-285750" algn="l" defTabSz="914400" rtl="0" eaLnBrk="1" fontAlgn="auto" latinLnBrk="0" hangingPunct="1">
              <a:lnSpc>
                <a:spcPct val="100000"/>
              </a:lnSpc>
              <a:spcBef>
                <a:spcPts val="0"/>
              </a:spcBef>
              <a:spcAft>
                <a:spcPts val="600"/>
              </a:spcAft>
              <a:buClrTx/>
              <a:buSzTx/>
              <a:buFont typeface="Arial"/>
              <a:buChar char="•"/>
              <a:tabLst/>
              <a:defRPr/>
            </a:pPr>
            <a:r>
              <a:rPr lang="en-US" baseline="0" dirty="0"/>
              <a:t>Click to edit text Click to edit text Click to edit text Click to edit text Click to edit text Click to edit text.</a:t>
            </a:r>
          </a:p>
          <a:p>
            <a:pPr marL="285750" marR="0" indent="-285750" algn="l" defTabSz="914400" rtl="0" eaLnBrk="1" fontAlgn="auto" latinLnBrk="0" hangingPunct="1">
              <a:lnSpc>
                <a:spcPct val="100000"/>
              </a:lnSpc>
              <a:spcBef>
                <a:spcPts val="0"/>
              </a:spcBef>
              <a:spcAft>
                <a:spcPts val="600"/>
              </a:spcAft>
              <a:buClrTx/>
              <a:buSzTx/>
              <a:buFont typeface="Arial"/>
              <a:buChar char="•"/>
              <a:tabLst/>
              <a:defRPr/>
            </a:pPr>
            <a:r>
              <a:rPr lang="en-US" baseline="0" dirty="0"/>
              <a:t>Click to edit text Click to edit text Click to edit text Click to edit text Click to edit text Click to edit text</a:t>
            </a:r>
          </a:p>
          <a:p>
            <a:pPr marL="285750" marR="0" indent="-285750" algn="l" defTabSz="914400" rtl="0" eaLnBrk="1" fontAlgn="auto" latinLnBrk="0" hangingPunct="1">
              <a:lnSpc>
                <a:spcPct val="100000"/>
              </a:lnSpc>
              <a:spcBef>
                <a:spcPts val="0"/>
              </a:spcBef>
              <a:spcAft>
                <a:spcPts val="600"/>
              </a:spcAft>
              <a:buClrTx/>
              <a:buSzTx/>
              <a:buFont typeface="Arial"/>
              <a:buChar char="•"/>
              <a:tabLst/>
              <a:defRPr/>
            </a:pPr>
            <a:r>
              <a:rPr lang="en-US" baseline="0" dirty="0"/>
              <a:t>Click to edit text Click to edit text Click to edit text Click to edit text Click to edit text Click to edit text</a:t>
            </a:r>
          </a:p>
        </p:txBody>
      </p:sp>
      <p:sp>
        <p:nvSpPr>
          <p:cNvPr id="7" name="TextBox 6"/>
          <p:cNvSpPr txBox="1"/>
          <p:nvPr/>
        </p:nvSpPr>
        <p:spPr>
          <a:xfrm>
            <a:off x="364536" y="594749"/>
            <a:ext cx="7619790" cy="461665"/>
          </a:xfrm>
          <a:prstGeom prst="rect">
            <a:avLst/>
          </a:prstGeom>
          <a:noFill/>
        </p:spPr>
        <p:txBody>
          <a:bodyPr wrap="square" rtlCol="0">
            <a:spAutoFit/>
          </a:bodyPr>
          <a:lstStyle/>
          <a:p>
            <a:r>
              <a:rPr lang="en-US" sz="2400" b="1" i="0" dirty="0">
                <a:solidFill>
                  <a:schemeClr val="bg1">
                    <a:lumMod val="50000"/>
                  </a:schemeClr>
                </a:solidFill>
              </a:rPr>
              <a:t>Click</a:t>
            </a:r>
            <a:r>
              <a:rPr lang="en-US" sz="2400" b="1" i="0" baseline="0" dirty="0">
                <a:solidFill>
                  <a:schemeClr val="bg1">
                    <a:lumMod val="50000"/>
                  </a:schemeClr>
                </a:solidFill>
              </a:rPr>
              <a:t> to edit headline.</a:t>
            </a:r>
          </a:p>
        </p:txBody>
      </p:sp>
      <p:cxnSp>
        <p:nvCxnSpPr>
          <p:cNvPr id="8" name="Straight Connector 7"/>
          <p:cNvCxnSpPr/>
          <p:nvPr/>
        </p:nvCxnSpPr>
        <p:spPr>
          <a:xfrm>
            <a:off x="473629" y="1079079"/>
            <a:ext cx="7810513" cy="0"/>
          </a:xfrm>
          <a:prstGeom prst="line">
            <a:avLst/>
          </a:prstGeom>
          <a:ln w="3175" cmpd="sng">
            <a:solidFill>
              <a:srgbClr val="A6A6A6"/>
            </a:solidFill>
          </a:ln>
          <a:effectLst/>
        </p:spPr>
        <p:style>
          <a:lnRef idx="2">
            <a:schemeClr val="accent1"/>
          </a:lnRef>
          <a:fillRef idx="0">
            <a:schemeClr val="accent1"/>
          </a:fillRef>
          <a:effectRef idx="1">
            <a:schemeClr val="accent1"/>
          </a:effectRef>
          <a:fontRef idx="minor">
            <a:schemeClr val="tx1"/>
          </a:fontRef>
        </p:style>
      </p:cxnSp>
      <p:graphicFrame>
        <p:nvGraphicFramePr>
          <p:cNvPr id="9" name="Chart 8"/>
          <p:cNvGraphicFramePr/>
          <p:nvPr>
            <p:extLst>
              <p:ext uri="{D42A27DB-BD31-4B8C-83A1-F6EECF244321}">
                <p14:modId xmlns:p14="http://schemas.microsoft.com/office/powerpoint/2010/main" val="3058575918"/>
              </p:ext>
            </p:extLst>
          </p:nvPr>
        </p:nvGraphicFramePr>
        <p:xfrm>
          <a:off x="4256716" y="1449917"/>
          <a:ext cx="4168524" cy="3730147"/>
        </p:xfrm>
        <a:graphic>
          <a:graphicData uri="http://schemas.openxmlformats.org/drawingml/2006/chart">
            <c:chart xmlns:c="http://schemas.openxmlformats.org/drawingml/2006/chart" xmlns:r="http://schemas.openxmlformats.org/officeDocument/2006/relationships" r:id="rId4"/>
          </a:graphicData>
        </a:graphic>
      </p:graphicFrame>
      <p:sp>
        <p:nvSpPr>
          <p:cNvPr id="10" name="Slide Number Placeholder 1"/>
          <p:cNvSpPr>
            <a:spLocks noGrp="1"/>
          </p:cNvSpPr>
          <p:nvPr>
            <p:ph type="sldNum" sz="quarter" idx="4"/>
          </p:nvPr>
        </p:nvSpPr>
        <p:spPr>
          <a:xfrm>
            <a:off x="6553200" y="31993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B7ADED-6897-4C08-9629-859BEFD660E3}" type="slidenum">
              <a:rPr lang="en-US" smtClean="0"/>
              <a:pPr/>
              <a:t>‹#›</a:t>
            </a:fld>
            <a:endParaRPr lang="en-US"/>
          </a:p>
        </p:txBody>
      </p:sp>
    </p:spTree>
    <p:extLst>
      <p:ext uri="{BB962C8B-B14F-4D97-AF65-F5344CB8AC3E}">
        <p14:creationId xmlns:p14="http://schemas.microsoft.com/office/powerpoint/2010/main" val="479639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7090595" y="5947753"/>
            <a:ext cx="1631221" cy="504902"/>
          </a:xfrm>
          <a:prstGeom prst="rect">
            <a:avLst/>
          </a:prstGeom>
        </p:spPr>
      </p:pic>
      <p:sp>
        <p:nvSpPr>
          <p:cNvPr id="4" name="Text Placeholder 2"/>
          <p:cNvSpPr txBox="1">
            <a:spLocks/>
          </p:cNvSpPr>
          <p:nvPr/>
        </p:nvSpPr>
        <p:spPr>
          <a:xfrm>
            <a:off x="392761" y="6243408"/>
            <a:ext cx="2362200" cy="228600"/>
          </a:xfrm>
          <a:prstGeom prst="rect">
            <a:avLst/>
          </a:prstGeom>
        </p:spPr>
        <p:txBody>
          <a:bodyPr anchor="b"/>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sz="1000" b="1" i="0" cap="all" dirty="0">
                <a:solidFill>
                  <a:schemeClr val="tx1"/>
                </a:solidFill>
                <a:latin typeface="Arial Narrow"/>
              </a:rPr>
              <a:t>Click to edit Master subhead</a:t>
            </a:r>
          </a:p>
        </p:txBody>
      </p:sp>
      <p:pic>
        <p:nvPicPr>
          <p:cNvPr id="5" name="Picture 4"/>
          <p:cNvPicPr>
            <a:picLocks noChangeAspect="1"/>
          </p:cNvPicPr>
          <p:nvPr/>
        </p:nvPicPr>
        <p:blipFill>
          <a:blip r:embed="rId3" cstate="print"/>
          <a:stretch>
            <a:fillRect/>
          </a:stretch>
        </p:blipFill>
        <p:spPr>
          <a:xfrm>
            <a:off x="472309" y="6138551"/>
            <a:ext cx="3048000" cy="63500"/>
          </a:xfrm>
          <a:prstGeom prst="rect">
            <a:avLst/>
          </a:prstGeom>
        </p:spPr>
      </p:pic>
      <p:sp>
        <p:nvSpPr>
          <p:cNvPr id="6" name="Rectangle 5"/>
          <p:cNvSpPr/>
          <p:nvPr/>
        </p:nvSpPr>
        <p:spPr>
          <a:xfrm>
            <a:off x="852520" y="1414523"/>
            <a:ext cx="3169018" cy="3570209"/>
          </a:xfrm>
          <a:prstGeom prst="rect">
            <a:avLst/>
          </a:prstGeom>
        </p:spPr>
        <p:txBody>
          <a:bodyPr wrap="square">
            <a:spAutoFit/>
          </a:bodyPr>
          <a:lstStyle/>
          <a:p>
            <a:pPr marL="285750" marR="0" indent="-285750" algn="l" defTabSz="914400" rtl="0" eaLnBrk="1" fontAlgn="auto" latinLnBrk="0" hangingPunct="1">
              <a:lnSpc>
                <a:spcPct val="100000"/>
              </a:lnSpc>
              <a:spcBef>
                <a:spcPts val="0"/>
              </a:spcBef>
              <a:spcAft>
                <a:spcPts val="600"/>
              </a:spcAft>
              <a:buClrTx/>
              <a:buSzTx/>
              <a:buFont typeface="Arial"/>
              <a:buChar char="•"/>
              <a:tabLst/>
              <a:defRPr/>
            </a:pPr>
            <a:r>
              <a:rPr lang="en-US" baseline="0" dirty="0"/>
              <a:t>Click to edit text Click to edit text Click to edit text Click to edit text Click to edit text Click to edit text.</a:t>
            </a:r>
          </a:p>
          <a:p>
            <a:pPr marL="285750" marR="0" indent="-285750" algn="l" defTabSz="914400" rtl="0" eaLnBrk="1" fontAlgn="auto" latinLnBrk="0" hangingPunct="1">
              <a:lnSpc>
                <a:spcPct val="100000"/>
              </a:lnSpc>
              <a:spcBef>
                <a:spcPts val="0"/>
              </a:spcBef>
              <a:spcAft>
                <a:spcPts val="600"/>
              </a:spcAft>
              <a:buClrTx/>
              <a:buSzTx/>
              <a:buFont typeface="Arial"/>
              <a:buChar char="•"/>
              <a:tabLst/>
              <a:defRPr/>
            </a:pPr>
            <a:r>
              <a:rPr lang="en-US" baseline="0" dirty="0"/>
              <a:t>Click to edit text Click to edit text Click to edit text Click to edit text Click to edit text Click to edit text</a:t>
            </a:r>
          </a:p>
          <a:p>
            <a:pPr marL="285750" marR="0" indent="-285750" algn="l" defTabSz="914400" rtl="0" eaLnBrk="1" fontAlgn="auto" latinLnBrk="0" hangingPunct="1">
              <a:lnSpc>
                <a:spcPct val="100000"/>
              </a:lnSpc>
              <a:spcBef>
                <a:spcPts val="0"/>
              </a:spcBef>
              <a:spcAft>
                <a:spcPts val="600"/>
              </a:spcAft>
              <a:buClrTx/>
              <a:buSzTx/>
              <a:buFont typeface="Arial"/>
              <a:buChar char="•"/>
              <a:tabLst/>
              <a:defRPr/>
            </a:pPr>
            <a:r>
              <a:rPr lang="en-US" baseline="0" dirty="0"/>
              <a:t>Click to edit text Click to edit text Click to edit text Click to edit text Click to edit text Click to edit text</a:t>
            </a:r>
          </a:p>
        </p:txBody>
      </p:sp>
      <p:sp>
        <p:nvSpPr>
          <p:cNvPr id="7" name="TextBox 6"/>
          <p:cNvSpPr txBox="1"/>
          <p:nvPr/>
        </p:nvSpPr>
        <p:spPr>
          <a:xfrm>
            <a:off x="364536" y="594749"/>
            <a:ext cx="7619790" cy="461665"/>
          </a:xfrm>
          <a:prstGeom prst="rect">
            <a:avLst/>
          </a:prstGeom>
          <a:noFill/>
        </p:spPr>
        <p:txBody>
          <a:bodyPr wrap="square" rtlCol="0">
            <a:spAutoFit/>
          </a:bodyPr>
          <a:lstStyle/>
          <a:p>
            <a:r>
              <a:rPr lang="en-US" sz="2400" b="1" i="0" dirty="0">
                <a:solidFill>
                  <a:schemeClr val="bg1">
                    <a:lumMod val="50000"/>
                  </a:schemeClr>
                </a:solidFill>
              </a:rPr>
              <a:t>Click</a:t>
            </a:r>
            <a:r>
              <a:rPr lang="en-US" sz="2400" b="1" i="0" baseline="0" dirty="0">
                <a:solidFill>
                  <a:schemeClr val="bg1">
                    <a:lumMod val="50000"/>
                  </a:schemeClr>
                </a:solidFill>
              </a:rPr>
              <a:t> to edit headline.</a:t>
            </a:r>
          </a:p>
        </p:txBody>
      </p:sp>
      <p:cxnSp>
        <p:nvCxnSpPr>
          <p:cNvPr id="8" name="Straight Connector 7"/>
          <p:cNvCxnSpPr/>
          <p:nvPr/>
        </p:nvCxnSpPr>
        <p:spPr>
          <a:xfrm>
            <a:off x="473629" y="1079079"/>
            <a:ext cx="7810513" cy="0"/>
          </a:xfrm>
          <a:prstGeom prst="line">
            <a:avLst/>
          </a:prstGeom>
          <a:ln w="3175" cmpd="sng">
            <a:solidFill>
              <a:srgbClr val="A6A6A6"/>
            </a:solidFill>
          </a:ln>
          <a:effectLst/>
        </p:spPr>
        <p:style>
          <a:lnRef idx="2">
            <a:schemeClr val="accent1"/>
          </a:lnRef>
          <a:fillRef idx="0">
            <a:schemeClr val="accent1"/>
          </a:fillRef>
          <a:effectRef idx="1">
            <a:schemeClr val="accent1"/>
          </a:effectRef>
          <a:fontRef idx="minor">
            <a:schemeClr val="tx1"/>
          </a:fontRef>
        </p:style>
      </p:cxnSp>
      <p:graphicFrame>
        <p:nvGraphicFramePr>
          <p:cNvPr id="9" name="Chart 8"/>
          <p:cNvGraphicFramePr/>
          <p:nvPr>
            <p:extLst>
              <p:ext uri="{D42A27DB-BD31-4B8C-83A1-F6EECF244321}">
                <p14:modId xmlns:p14="http://schemas.microsoft.com/office/powerpoint/2010/main" val="1104446002"/>
              </p:ext>
            </p:extLst>
          </p:nvPr>
        </p:nvGraphicFramePr>
        <p:xfrm>
          <a:off x="4256716" y="1449917"/>
          <a:ext cx="4168524" cy="3730147"/>
        </p:xfrm>
        <a:graphic>
          <a:graphicData uri="http://schemas.openxmlformats.org/drawingml/2006/chart">
            <c:chart xmlns:c="http://schemas.openxmlformats.org/drawingml/2006/chart" xmlns:r="http://schemas.openxmlformats.org/officeDocument/2006/relationships" r:id="rId4"/>
          </a:graphicData>
        </a:graphic>
      </p:graphicFrame>
      <p:sp>
        <p:nvSpPr>
          <p:cNvPr id="10" name="Slide Number Placeholder 1"/>
          <p:cNvSpPr>
            <a:spLocks noGrp="1"/>
          </p:cNvSpPr>
          <p:nvPr>
            <p:ph type="sldNum" sz="quarter" idx="4"/>
          </p:nvPr>
        </p:nvSpPr>
        <p:spPr>
          <a:xfrm>
            <a:off x="6553200" y="31993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B7ADED-6897-4C08-9629-859BEFD660E3}" type="slidenum">
              <a:rPr lang="en-US" smtClean="0"/>
              <a:pPr/>
              <a:t>‹#›</a:t>
            </a:fld>
            <a:endParaRPr lang="en-US"/>
          </a:p>
        </p:txBody>
      </p:sp>
    </p:spTree>
    <p:extLst>
      <p:ext uri="{BB962C8B-B14F-4D97-AF65-F5344CB8AC3E}">
        <p14:creationId xmlns:p14="http://schemas.microsoft.com/office/powerpoint/2010/main" val="2142473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Westar INTERIOR WITH VIDEO">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7090595" y="5947753"/>
            <a:ext cx="1631221" cy="504902"/>
          </a:xfrm>
          <a:prstGeom prst="rect">
            <a:avLst/>
          </a:prstGeom>
        </p:spPr>
      </p:pic>
      <p:sp>
        <p:nvSpPr>
          <p:cNvPr id="4" name="Text Placeholder 2"/>
          <p:cNvSpPr txBox="1">
            <a:spLocks/>
          </p:cNvSpPr>
          <p:nvPr/>
        </p:nvSpPr>
        <p:spPr>
          <a:xfrm>
            <a:off x="392761" y="6243408"/>
            <a:ext cx="2362200" cy="228600"/>
          </a:xfrm>
          <a:prstGeom prst="rect">
            <a:avLst/>
          </a:prstGeom>
        </p:spPr>
        <p:txBody>
          <a:bodyPr anchor="b"/>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sz="1000" b="1" i="0" cap="all" dirty="0">
                <a:solidFill>
                  <a:schemeClr val="tx1"/>
                </a:solidFill>
                <a:latin typeface="Arial Narrow"/>
              </a:rPr>
              <a:t>Click to edit Master subhead</a:t>
            </a:r>
          </a:p>
        </p:txBody>
      </p:sp>
      <p:pic>
        <p:nvPicPr>
          <p:cNvPr id="5" name="Picture 4"/>
          <p:cNvPicPr>
            <a:picLocks noChangeAspect="1"/>
          </p:cNvPicPr>
          <p:nvPr/>
        </p:nvPicPr>
        <p:blipFill>
          <a:blip r:embed="rId3" cstate="print"/>
          <a:stretch>
            <a:fillRect/>
          </a:stretch>
        </p:blipFill>
        <p:spPr>
          <a:xfrm>
            <a:off x="472309" y="6138551"/>
            <a:ext cx="3048000" cy="63500"/>
          </a:xfrm>
          <a:prstGeom prst="rect">
            <a:avLst/>
          </a:prstGeom>
        </p:spPr>
      </p:pic>
      <p:sp>
        <p:nvSpPr>
          <p:cNvPr id="6" name="TextBox 5"/>
          <p:cNvSpPr txBox="1"/>
          <p:nvPr/>
        </p:nvSpPr>
        <p:spPr>
          <a:xfrm>
            <a:off x="364536" y="594749"/>
            <a:ext cx="7619790" cy="461665"/>
          </a:xfrm>
          <a:prstGeom prst="rect">
            <a:avLst/>
          </a:prstGeom>
          <a:noFill/>
        </p:spPr>
        <p:txBody>
          <a:bodyPr wrap="square" rtlCol="0">
            <a:spAutoFit/>
          </a:bodyPr>
          <a:lstStyle/>
          <a:p>
            <a:r>
              <a:rPr lang="en-US" sz="2400" b="1" i="0" dirty="0">
                <a:solidFill>
                  <a:schemeClr val="bg1">
                    <a:lumMod val="50000"/>
                  </a:schemeClr>
                </a:solidFill>
              </a:rPr>
              <a:t>Click</a:t>
            </a:r>
            <a:r>
              <a:rPr lang="en-US" sz="2400" b="1" i="0" baseline="0" dirty="0">
                <a:solidFill>
                  <a:schemeClr val="bg1">
                    <a:lumMod val="50000"/>
                  </a:schemeClr>
                </a:solidFill>
              </a:rPr>
              <a:t> to edit headline.</a:t>
            </a:r>
          </a:p>
        </p:txBody>
      </p:sp>
      <p:cxnSp>
        <p:nvCxnSpPr>
          <p:cNvPr id="8" name="Straight Connector 7"/>
          <p:cNvCxnSpPr/>
          <p:nvPr/>
        </p:nvCxnSpPr>
        <p:spPr>
          <a:xfrm>
            <a:off x="473629" y="1079079"/>
            <a:ext cx="7810513" cy="0"/>
          </a:xfrm>
          <a:prstGeom prst="line">
            <a:avLst/>
          </a:prstGeom>
          <a:ln w="3175" cmpd="sng">
            <a:solidFill>
              <a:srgbClr val="A6A6A6"/>
            </a:solidFill>
          </a:ln>
          <a:effectLst/>
        </p:spPr>
        <p:style>
          <a:lnRef idx="2">
            <a:schemeClr val="accent1"/>
          </a:lnRef>
          <a:fillRef idx="0">
            <a:schemeClr val="accent1"/>
          </a:fillRef>
          <a:effectRef idx="1">
            <a:schemeClr val="accent1"/>
          </a:effectRef>
          <a:fontRef idx="minor">
            <a:schemeClr val="tx1"/>
          </a:fontRef>
        </p:style>
      </p:cxnSp>
      <p:sp>
        <p:nvSpPr>
          <p:cNvPr id="13" name="Media Placeholder 12"/>
          <p:cNvSpPr>
            <a:spLocks noGrp="1"/>
          </p:cNvSpPr>
          <p:nvPr>
            <p:ph type="media" sz="quarter" idx="10"/>
          </p:nvPr>
        </p:nvSpPr>
        <p:spPr>
          <a:xfrm>
            <a:off x="740809" y="1928590"/>
            <a:ext cx="7831329" cy="4144962"/>
          </a:xfrm>
          <a:prstGeom prst="rect">
            <a:avLst/>
          </a:prstGeom>
        </p:spPr>
        <p:txBody>
          <a:bodyPr vert="horz"/>
          <a:lstStyle/>
          <a:p>
            <a:r>
              <a:rPr lang="en-US"/>
              <a:t>Click icon to add media</a:t>
            </a:r>
            <a:endParaRPr lang="en-US" dirty="0"/>
          </a:p>
        </p:txBody>
      </p:sp>
      <p:sp>
        <p:nvSpPr>
          <p:cNvPr id="9" name="Slide Number Placeholder 1"/>
          <p:cNvSpPr>
            <a:spLocks noGrp="1"/>
          </p:cNvSpPr>
          <p:nvPr>
            <p:ph type="sldNum" sz="quarter" idx="4"/>
          </p:nvPr>
        </p:nvSpPr>
        <p:spPr>
          <a:xfrm>
            <a:off x="6553200" y="31993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B7ADED-6897-4C08-9629-859BEFD660E3}" type="slidenum">
              <a:rPr lang="en-US" smtClean="0"/>
              <a:pPr/>
              <a:t>‹#›</a:t>
            </a:fld>
            <a:endParaRPr lang="en-US"/>
          </a:p>
        </p:txBody>
      </p:sp>
    </p:spTree>
    <p:extLst>
      <p:ext uri="{BB962C8B-B14F-4D97-AF65-F5344CB8AC3E}">
        <p14:creationId xmlns:p14="http://schemas.microsoft.com/office/powerpoint/2010/main" val="2413270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B7ADED-6897-4C08-9629-859BEFD660E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3"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2.xml"/><Relationship Id="rId1" Type="http://schemas.openxmlformats.org/officeDocument/2006/relationships/video" Target="https://www.youtube.com/embed/wXmqT-Wt0IQ" TargetMode="Externa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65629" y="1696893"/>
            <a:ext cx="8653084" cy="4573722"/>
          </a:xfrm>
        </p:spPr>
        <p:txBody>
          <a:bodyPr/>
          <a:lstStyle/>
          <a:p>
            <a:pPr>
              <a:spcBef>
                <a:spcPts val="1200"/>
              </a:spcBef>
            </a:pPr>
            <a:r>
              <a:rPr lang="en-US" sz="3200" dirty="0"/>
              <a:t>Westar Energy and Topeka Public Schools</a:t>
            </a:r>
            <a:br>
              <a:rPr lang="en-US" sz="3200" dirty="0"/>
            </a:br>
            <a:r>
              <a:rPr lang="en-US" sz="3200" dirty="0"/>
              <a:t>STEM Education Partnership</a:t>
            </a:r>
            <a:r>
              <a:rPr lang="en-US" sz="3600" dirty="0"/>
              <a:t/>
            </a:r>
            <a:br>
              <a:rPr lang="en-US" sz="3600" dirty="0"/>
            </a:br>
            <a:r>
              <a:rPr lang="en-US" sz="1800" dirty="0"/>
              <a:t/>
            </a:r>
            <a:br>
              <a:rPr lang="en-US" sz="1800" dirty="0"/>
            </a:br>
            <a:r>
              <a:rPr lang="en-US" sz="1800" dirty="0"/>
              <a:t/>
            </a:r>
            <a:br>
              <a:rPr lang="en-US" sz="1800" dirty="0"/>
            </a:br>
            <a:r>
              <a:rPr lang="en-US" sz="1400" b="0" dirty="0"/>
              <a:t>C. Patrick Woods </a:t>
            </a:r>
            <a:br>
              <a:rPr lang="en-US" sz="1400" b="0" dirty="0"/>
            </a:br>
            <a:r>
              <a:rPr lang="en-US" sz="1400" b="0" dirty="0"/>
              <a:t>Director of Talent Management &amp; Diversity</a:t>
            </a:r>
            <a:br>
              <a:rPr lang="en-US" sz="1400" b="0" dirty="0"/>
            </a:br>
            <a:r>
              <a:rPr lang="en-US" sz="1400" b="0" dirty="0"/>
              <a:t>Westar Energy</a:t>
            </a:r>
            <a:br>
              <a:rPr lang="en-US" sz="1400" b="0" dirty="0"/>
            </a:br>
            <a:r>
              <a:rPr lang="en-US" sz="1400" b="0" dirty="0"/>
              <a:t/>
            </a:r>
            <a:br>
              <a:rPr lang="en-US" sz="1400" b="0" dirty="0"/>
            </a:br>
            <a:r>
              <a:rPr lang="en-US" sz="1400" b="0" dirty="0"/>
              <a:t>Eileen </a:t>
            </a:r>
            <a:r>
              <a:rPr lang="en-US" sz="1400" b="0" dirty="0" err="1"/>
              <a:t>Caspers</a:t>
            </a:r>
            <a:r>
              <a:rPr lang="en-US" sz="1400" b="0" dirty="0"/>
              <a:t/>
            </a:r>
            <a:br>
              <a:rPr lang="en-US" sz="1400" b="0" dirty="0"/>
            </a:br>
            <a:r>
              <a:rPr lang="en-US" sz="1400" b="0" dirty="0"/>
              <a:t>General Director of School and Career Programs</a:t>
            </a:r>
            <a:br>
              <a:rPr lang="en-US" sz="1400" b="0" dirty="0"/>
            </a:br>
            <a:r>
              <a:rPr lang="en-US" sz="1400" b="0" dirty="0"/>
              <a:t>Topeka Public Schools, USD 501</a:t>
            </a:r>
            <a:br>
              <a:rPr lang="en-US" sz="1400" b="0" dirty="0"/>
            </a:br>
            <a:r>
              <a:rPr lang="en-US" sz="1400" b="0" dirty="0"/>
              <a:t/>
            </a:r>
            <a:br>
              <a:rPr lang="en-US" sz="1400" b="0" dirty="0"/>
            </a:br>
            <a:r>
              <a:rPr lang="en-US" sz="1400" b="0" dirty="0"/>
              <a:t>Michelle De La Isla</a:t>
            </a:r>
            <a:br>
              <a:rPr lang="en-US" sz="1400" b="0" dirty="0"/>
            </a:br>
            <a:r>
              <a:rPr lang="en-US" sz="1400" b="0" dirty="0"/>
              <a:t>Diversity and Inclusion Representative</a:t>
            </a:r>
            <a:br>
              <a:rPr lang="en-US" sz="1400" b="0" dirty="0"/>
            </a:br>
            <a:r>
              <a:rPr lang="en-US" sz="1400" b="0" dirty="0"/>
              <a:t>Westar Energy</a:t>
            </a:r>
            <a:br>
              <a:rPr lang="en-US" sz="1400" b="0" dirty="0"/>
            </a:br>
            <a:r>
              <a:rPr lang="en-US" sz="1400" b="0" dirty="0"/>
              <a:t/>
            </a:r>
            <a:br>
              <a:rPr lang="en-US" sz="1400" b="0" dirty="0"/>
            </a:br>
            <a:endParaRPr lang="en-US" sz="3600" b="0" dirty="0"/>
          </a:p>
        </p:txBody>
      </p:sp>
      <p:sp>
        <p:nvSpPr>
          <p:cNvPr id="9" name="Text Placeholder 8"/>
          <p:cNvSpPr>
            <a:spLocks noGrp="1"/>
          </p:cNvSpPr>
          <p:nvPr>
            <p:ph type="body" sz="quarter" idx="4294967295"/>
          </p:nvPr>
        </p:nvSpPr>
        <p:spPr>
          <a:xfrm>
            <a:off x="6314519" y="6138176"/>
            <a:ext cx="2498762" cy="264878"/>
          </a:xfrm>
          <a:prstGeom prst="rect">
            <a:avLst/>
          </a:prstGeom>
        </p:spPr>
        <p:txBody>
          <a:bodyPr/>
          <a:lstStyle/>
          <a:p>
            <a:pPr marL="0" lvl="0" indent="0" algn="ctr">
              <a:buNone/>
            </a:pPr>
            <a:r>
              <a:rPr lang="en-US" sz="1100" b="1" dirty="0">
                <a:solidFill>
                  <a:srgbClr val="293D95"/>
                </a:solidFill>
                <a:latin typeface="Myriad Pro"/>
              </a:rPr>
              <a:t>WestarEnergy.com</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2369" y="4111125"/>
            <a:ext cx="1217510" cy="68911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err="1"/>
              <a:t>WRi</a:t>
            </a:r>
            <a:r>
              <a:rPr lang="en-US" dirty="0"/>
              <a:t> &amp; TPS Partnership Agreement 2016</a:t>
            </a:r>
          </a:p>
        </p:txBody>
      </p:sp>
      <p:sp>
        <p:nvSpPr>
          <p:cNvPr id="3" name="Text Placeholder 2"/>
          <p:cNvSpPr>
            <a:spLocks noGrp="1"/>
          </p:cNvSpPr>
          <p:nvPr>
            <p:ph type="body" sz="quarter" idx="11"/>
          </p:nvPr>
        </p:nvSpPr>
        <p:spPr>
          <a:xfrm>
            <a:off x="114300" y="493768"/>
            <a:ext cx="9029700" cy="693942"/>
          </a:xfrm>
        </p:spPr>
        <p:txBody>
          <a:bodyPr/>
          <a:lstStyle/>
          <a:p>
            <a:pPr lvl="0"/>
            <a:r>
              <a:rPr lang="en-US" sz="2800" dirty="0"/>
              <a:t>3. Experiential Learning and STEM-Based Careers</a:t>
            </a:r>
          </a:p>
          <a:p>
            <a:pPr lvl="0"/>
            <a:endParaRPr lang="en-US" sz="2800" dirty="0"/>
          </a:p>
        </p:txBody>
      </p:sp>
      <p:sp>
        <p:nvSpPr>
          <p:cNvPr id="4" name="Text Placeholder 3"/>
          <p:cNvSpPr>
            <a:spLocks noGrp="1"/>
          </p:cNvSpPr>
          <p:nvPr>
            <p:ph type="body" sz="quarter" idx="12"/>
          </p:nvPr>
        </p:nvSpPr>
        <p:spPr>
          <a:xfrm>
            <a:off x="843424" y="1205088"/>
            <a:ext cx="7425303" cy="4690887"/>
          </a:xfrm>
        </p:spPr>
        <p:txBody>
          <a:bodyPr/>
          <a:lstStyle/>
          <a:p>
            <a:pPr>
              <a:buNone/>
            </a:pPr>
            <a:endParaRPr lang="en-US" dirty="0"/>
          </a:p>
          <a:p>
            <a:r>
              <a:rPr lang="en-US" sz="2000" dirty="0"/>
              <a:t>Likewise, we partner to increase the knowledge of </a:t>
            </a:r>
            <a:r>
              <a:rPr lang="en-US" sz="2000" b="1" u="sng" dirty="0"/>
              <a:t>staff</a:t>
            </a:r>
            <a:r>
              <a:rPr lang="en-US" sz="2000" dirty="0"/>
              <a:t> about STEM-related career opportunities, practical application of STEM disciplines, and leadership principles through efforts such as:</a:t>
            </a:r>
          </a:p>
          <a:p>
            <a:endParaRPr lang="en-US" dirty="0"/>
          </a:p>
          <a:p>
            <a:pPr lvl="1"/>
            <a:r>
              <a:rPr lang="en-US" dirty="0"/>
              <a:t>Summer externships for relevant course instructors;</a:t>
            </a:r>
          </a:p>
          <a:p>
            <a:pPr lvl="1"/>
            <a:r>
              <a:rPr lang="en-US" dirty="0"/>
              <a:t>Job shadowing for senior leaders and members of the TPS Minority Leadership Academy;</a:t>
            </a:r>
          </a:p>
          <a:p>
            <a:pPr lvl="1"/>
            <a:r>
              <a:rPr lang="en-US" dirty="0"/>
              <a:t>Access to Westar’s Learning and Talent Development courses for TPS staff</a:t>
            </a:r>
          </a:p>
          <a:p>
            <a:pPr lvl="1"/>
            <a:r>
              <a:rPr lang="en-US" dirty="0"/>
              <a:t>Access to Westar leadership meetings for TPS senior leaders </a:t>
            </a:r>
          </a:p>
          <a:p>
            <a:pPr lvl="1"/>
            <a:endParaRPr lang="en-US" dirty="0"/>
          </a:p>
          <a:p>
            <a:pPr lvl="1"/>
            <a:endParaRPr lang="en-US" dirty="0"/>
          </a:p>
          <a:p>
            <a:pPr lvl="0">
              <a:buNone/>
            </a:pPr>
            <a:endParaRPr lang="en-US" dirty="0"/>
          </a:p>
          <a:p>
            <a:pPr lvl="0">
              <a:buNone/>
            </a:pPr>
            <a:endParaRPr lang="en-US" dirty="0"/>
          </a:p>
          <a:p>
            <a:pPr lvl="0"/>
            <a:endParaRPr lang="en-US" dirty="0"/>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4289" y="5904878"/>
            <a:ext cx="1032141" cy="58419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err="1"/>
              <a:t>WRi</a:t>
            </a:r>
            <a:r>
              <a:rPr lang="en-US" dirty="0"/>
              <a:t> &amp; TPS Partnership Agreement 2016</a:t>
            </a:r>
          </a:p>
        </p:txBody>
      </p:sp>
      <p:sp>
        <p:nvSpPr>
          <p:cNvPr id="3" name="Text Placeholder 2"/>
          <p:cNvSpPr>
            <a:spLocks noGrp="1"/>
          </p:cNvSpPr>
          <p:nvPr>
            <p:ph type="body" sz="quarter" idx="11"/>
          </p:nvPr>
        </p:nvSpPr>
        <p:spPr>
          <a:xfrm>
            <a:off x="428624" y="493768"/>
            <a:ext cx="8115301" cy="693942"/>
          </a:xfrm>
        </p:spPr>
        <p:txBody>
          <a:bodyPr/>
          <a:lstStyle/>
          <a:p>
            <a:pPr lvl="0"/>
            <a:r>
              <a:rPr lang="en-US" dirty="0"/>
              <a:t>4. Commitment to Community </a:t>
            </a:r>
          </a:p>
        </p:txBody>
      </p:sp>
      <p:sp>
        <p:nvSpPr>
          <p:cNvPr id="4" name="Text Placeholder 3"/>
          <p:cNvSpPr>
            <a:spLocks noGrp="1"/>
          </p:cNvSpPr>
          <p:nvPr>
            <p:ph type="body" sz="quarter" idx="12"/>
          </p:nvPr>
        </p:nvSpPr>
        <p:spPr>
          <a:xfrm>
            <a:off x="843424" y="1205088"/>
            <a:ext cx="7425303" cy="4690887"/>
          </a:xfrm>
        </p:spPr>
        <p:txBody>
          <a:bodyPr/>
          <a:lstStyle/>
          <a:p>
            <a:pPr>
              <a:buNone/>
            </a:pPr>
            <a:endParaRPr lang="en-US" dirty="0"/>
          </a:p>
          <a:p>
            <a:r>
              <a:rPr lang="en-US" sz="2000" dirty="0"/>
              <a:t>Westar will build on its investment in students and education through efforts such as:</a:t>
            </a:r>
          </a:p>
          <a:p>
            <a:endParaRPr lang="en-US" dirty="0"/>
          </a:p>
          <a:p>
            <a:pPr lvl="1"/>
            <a:r>
              <a:rPr lang="en-US" dirty="0"/>
              <a:t>Maintaining and expanding its scholarship program for all Kansas students.</a:t>
            </a:r>
          </a:p>
          <a:p>
            <a:pPr marL="457200" lvl="1" indent="0">
              <a:buNone/>
            </a:pPr>
            <a:endParaRPr lang="en-US" dirty="0"/>
          </a:p>
          <a:p>
            <a:pPr lvl="1"/>
            <a:r>
              <a:rPr lang="en-US" dirty="0"/>
              <a:t>Promoting volunteer opportunities in TPS schools for Westar employees.</a:t>
            </a:r>
          </a:p>
          <a:p>
            <a:pPr lvl="1"/>
            <a:endParaRPr lang="en-US" dirty="0"/>
          </a:p>
          <a:p>
            <a:pPr lvl="1"/>
            <a:r>
              <a:rPr lang="en-US" dirty="0"/>
              <a:t>Westar has at least one key leader per year to participate in the district’s </a:t>
            </a:r>
            <a:r>
              <a:rPr lang="en-US" i="1" dirty="0"/>
              <a:t>Principal for a Day Program.</a:t>
            </a:r>
          </a:p>
          <a:p>
            <a:pPr lvl="1"/>
            <a:endParaRPr lang="en-US" i="1" dirty="0"/>
          </a:p>
          <a:p>
            <a:pPr>
              <a:buNone/>
            </a:pPr>
            <a:r>
              <a:rPr lang="en-US" i="1" dirty="0"/>
              <a:t>	</a:t>
            </a:r>
          </a:p>
          <a:p>
            <a:pPr lvl="1"/>
            <a:endParaRPr lang="en-US" dirty="0"/>
          </a:p>
          <a:p>
            <a:pPr lvl="1"/>
            <a:endParaRPr lang="en-US" dirty="0"/>
          </a:p>
          <a:p>
            <a:pPr lvl="1"/>
            <a:endParaRPr lang="en-US" dirty="0"/>
          </a:p>
          <a:p>
            <a:pPr lvl="1"/>
            <a:endParaRPr lang="en-US" dirty="0"/>
          </a:p>
          <a:p>
            <a:pPr lvl="1"/>
            <a:endParaRPr lang="en-US" dirty="0"/>
          </a:p>
          <a:p>
            <a:pPr lvl="0">
              <a:buNone/>
            </a:pPr>
            <a:endParaRPr lang="en-US" dirty="0"/>
          </a:p>
          <a:p>
            <a:pPr lvl="0">
              <a:buNone/>
            </a:pPr>
            <a:endParaRPr lang="en-US" dirty="0"/>
          </a:p>
          <a:p>
            <a:pPr lvl="0"/>
            <a:endParaRPr lang="en-US" dirty="0"/>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4289" y="5904878"/>
            <a:ext cx="1032141" cy="58419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err="1"/>
              <a:t>WRi</a:t>
            </a:r>
            <a:r>
              <a:rPr lang="en-US" dirty="0"/>
              <a:t> &amp; TPS Partnership Agreement 2016</a:t>
            </a:r>
          </a:p>
          <a:p>
            <a:endParaRPr lang="en-US" dirty="0"/>
          </a:p>
        </p:txBody>
      </p:sp>
      <p:sp>
        <p:nvSpPr>
          <p:cNvPr id="3" name="Text Placeholder 2"/>
          <p:cNvSpPr>
            <a:spLocks noGrp="1"/>
          </p:cNvSpPr>
          <p:nvPr>
            <p:ph type="body" sz="quarter" idx="11"/>
          </p:nvPr>
        </p:nvSpPr>
        <p:spPr/>
        <p:txBody>
          <a:bodyPr/>
          <a:lstStyle/>
          <a:p>
            <a:r>
              <a:rPr lang="en-US" dirty="0"/>
              <a:t>STEM Pathway Creation</a:t>
            </a:r>
          </a:p>
        </p:txBody>
      </p:sp>
      <p:sp>
        <p:nvSpPr>
          <p:cNvPr id="4" name="Text Placeholder 3"/>
          <p:cNvSpPr>
            <a:spLocks noGrp="1"/>
          </p:cNvSpPr>
          <p:nvPr>
            <p:ph type="body" sz="quarter" idx="12"/>
          </p:nvPr>
        </p:nvSpPr>
        <p:spPr/>
        <p:txBody>
          <a:bodyPr/>
          <a:lstStyle/>
          <a:p>
            <a:pPr marL="0" indent="0">
              <a:buNone/>
            </a:pPr>
            <a:r>
              <a:rPr lang="en-US" dirty="0"/>
              <a:t>Kansas Energy Workforce Consortium (KEWC)</a:t>
            </a:r>
          </a:p>
          <a:p>
            <a:pPr>
              <a:buFont typeface="Arial" panose="020B0604020202020204" pitchFamily="34" charset="0"/>
              <a:buChar char="•"/>
            </a:pPr>
            <a:r>
              <a:rPr lang="en-US" dirty="0"/>
              <a:t>Established in May 2012</a:t>
            </a:r>
          </a:p>
          <a:p>
            <a:pPr>
              <a:buFont typeface="Arial" panose="020B0604020202020204" pitchFamily="34" charset="0"/>
              <a:buChar char="•"/>
            </a:pPr>
            <a:endParaRPr lang="en-US" dirty="0"/>
          </a:p>
          <a:p>
            <a:pPr>
              <a:buFont typeface="Arial" panose="020B0604020202020204" pitchFamily="34" charset="0"/>
              <a:buChar char="•"/>
            </a:pPr>
            <a:r>
              <a:rPr lang="en-US" dirty="0"/>
              <a:t>Collaboration with industry and education partners</a:t>
            </a:r>
          </a:p>
          <a:p>
            <a:pPr marL="0" indent="0">
              <a:buNone/>
            </a:pPr>
            <a:endParaRPr lang="en-US" dirty="0"/>
          </a:p>
          <a:p>
            <a:pPr>
              <a:buFont typeface="Arial" panose="020B0604020202020204" pitchFamily="34" charset="0"/>
              <a:buChar char="•"/>
            </a:pPr>
            <a:r>
              <a:rPr lang="en-US" dirty="0"/>
              <a:t>Connection to the Center for Energy Workforce Development, the national organization for industry standards and certification in Energy</a:t>
            </a:r>
          </a:p>
          <a:p>
            <a:pPr>
              <a:buFont typeface="Arial" panose="020B0604020202020204" pitchFamily="34" charset="0"/>
              <a:buChar char="•"/>
            </a:pPr>
            <a:endParaRPr lang="en-US" dirty="0"/>
          </a:p>
          <a:p>
            <a:pPr>
              <a:buFont typeface="Arial" panose="020B0604020202020204" pitchFamily="34" charset="0"/>
              <a:buChar char="•"/>
            </a:pPr>
            <a:r>
              <a:rPr lang="en-US" dirty="0"/>
              <a:t>Component of Charter:  Education Partnerships to fill the Energy Workforce Pipeline</a:t>
            </a:r>
          </a:p>
          <a:p>
            <a:pPr>
              <a:buFont typeface="Arial" panose="020B0604020202020204" pitchFamily="34" charset="0"/>
              <a:buChar char="•"/>
            </a:pPr>
            <a:endParaRPr lang="en-US" dirty="0"/>
          </a:p>
          <a:p>
            <a:endParaRPr lang="en-US" dirty="0"/>
          </a:p>
          <a:p>
            <a:endParaRPr lang="en-US" dirty="0"/>
          </a:p>
          <a:p>
            <a:pPr marL="0" indent="0">
              <a:buNone/>
            </a:pPr>
            <a:endParaRPr lang="en-US" dirty="0"/>
          </a:p>
          <a:p>
            <a:pPr marL="0" indent="0">
              <a:buNone/>
            </a:pPr>
            <a:r>
              <a:rPr lang="en-US" dirty="0"/>
              <a:t>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4289" y="5904878"/>
            <a:ext cx="1032141" cy="584194"/>
          </a:xfrm>
          <a:prstGeom prst="rect">
            <a:avLst/>
          </a:prstGeom>
        </p:spPr>
      </p:pic>
    </p:spTree>
    <p:extLst>
      <p:ext uri="{BB962C8B-B14F-4D97-AF65-F5344CB8AC3E}">
        <p14:creationId xmlns:p14="http://schemas.microsoft.com/office/powerpoint/2010/main" val="539295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err="1"/>
              <a:t>WRi</a:t>
            </a:r>
            <a:r>
              <a:rPr lang="en-US" dirty="0"/>
              <a:t> &amp; TPS Partnership Agreement 2016</a:t>
            </a:r>
          </a:p>
          <a:p>
            <a:endParaRPr lang="en-US" dirty="0"/>
          </a:p>
        </p:txBody>
      </p:sp>
      <p:sp>
        <p:nvSpPr>
          <p:cNvPr id="3" name="Text Placeholder 2"/>
          <p:cNvSpPr>
            <a:spLocks noGrp="1"/>
          </p:cNvSpPr>
          <p:nvPr>
            <p:ph type="body" sz="quarter" idx="11"/>
          </p:nvPr>
        </p:nvSpPr>
        <p:spPr>
          <a:xfrm>
            <a:off x="371002" y="423059"/>
            <a:ext cx="7819992" cy="693942"/>
          </a:xfrm>
        </p:spPr>
        <p:txBody>
          <a:bodyPr/>
          <a:lstStyle/>
          <a:p>
            <a:r>
              <a:rPr lang="en-US" dirty="0"/>
              <a:t>STEM: Energy Pathway Timeline</a:t>
            </a:r>
          </a:p>
        </p:txBody>
      </p:sp>
      <p:sp>
        <p:nvSpPr>
          <p:cNvPr id="7" name="Right Arrow 6"/>
          <p:cNvSpPr/>
          <p:nvPr/>
        </p:nvSpPr>
        <p:spPr>
          <a:xfrm>
            <a:off x="852949" y="2577813"/>
            <a:ext cx="7609840" cy="1573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H="1" flipV="1">
            <a:off x="1422400" y="2499360"/>
            <a:ext cx="10160" cy="7214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52949" y="1931482"/>
            <a:ext cx="1280651" cy="523220"/>
          </a:xfrm>
          <a:prstGeom prst="rect">
            <a:avLst/>
          </a:prstGeom>
          <a:noFill/>
        </p:spPr>
        <p:txBody>
          <a:bodyPr wrap="square" rtlCol="0">
            <a:spAutoFit/>
          </a:bodyPr>
          <a:lstStyle/>
          <a:p>
            <a:r>
              <a:rPr lang="en-US" sz="1400" dirty="0"/>
              <a:t>2013 – Pilot 3 locations</a:t>
            </a:r>
          </a:p>
        </p:txBody>
      </p:sp>
      <p:cxnSp>
        <p:nvCxnSpPr>
          <p:cNvPr id="15" name="Straight Connector 14"/>
          <p:cNvCxnSpPr/>
          <p:nvPr/>
        </p:nvCxnSpPr>
        <p:spPr>
          <a:xfrm>
            <a:off x="2590800" y="3548121"/>
            <a:ext cx="20320" cy="9730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788160" y="4504148"/>
            <a:ext cx="1605280" cy="738664"/>
          </a:xfrm>
          <a:prstGeom prst="rect">
            <a:avLst/>
          </a:prstGeom>
          <a:noFill/>
        </p:spPr>
        <p:txBody>
          <a:bodyPr wrap="square" rtlCol="0">
            <a:spAutoFit/>
          </a:bodyPr>
          <a:lstStyle/>
          <a:p>
            <a:r>
              <a:rPr lang="en-US" sz="1400" dirty="0"/>
              <a:t>2014 – Identified Industry Certifications</a:t>
            </a:r>
          </a:p>
        </p:txBody>
      </p:sp>
      <p:cxnSp>
        <p:nvCxnSpPr>
          <p:cNvPr id="17" name="Straight Connector 16"/>
          <p:cNvCxnSpPr/>
          <p:nvPr/>
        </p:nvCxnSpPr>
        <p:spPr>
          <a:xfrm>
            <a:off x="4433520" y="3297978"/>
            <a:ext cx="20320" cy="9730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768724" y="4285074"/>
            <a:ext cx="1686560" cy="954107"/>
          </a:xfrm>
          <a:prstGeom prst="rect">
            <a:avLst/>
          </a:prstGeom>
          <a:noFill/>
        </p:spPr>
        <p:txBody>
          <a:bodyPr wrap="square" rtlCol="0">
            <a:spAutoFit/>
          </a:bodyPr>
          <a:lstStyle/>
          <a:p>
            <a:r>
              <a:rPr lang="en-US" sz="1400" dirty="0"/>
              <a:t>2014 - Developed STEM: Energy Pathway instead of a cluster</a:t>
            </a:r>
          </a:p>
        </p:txBody>
      </p:sp>
      <p:cxnSp>
        <p:nvCxnSpPr>
          <p:cNvPr id="22" name="Straight Connector 21"/>
          <p:cNvCxnSpPr/>
          <p:nvPr/>
        </p:nvCxnSpPr>
        <p:spPr>
          <a:xfrm>
            <a:off x="3356560" y="2273849"/>
            <a:ext cx="20320" cy="9730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621280" y="1369924"/>
            <a:ext cx="1544320" cy="1169551"/>
          </a:xfrm>
          <a:prstGeom prst="rect">
            <a:avLst/>
          </a:prstGeom>
          <a:noFill/>
        </p:spPr>
        <p:txBody>
          <a:bodyPr wrap="square" rtlCol="0">
            <a:spAutoFit/>
          </a:bodyPr>
          <a:lstStyle/>
          <a:p>
            <a:r>
              <a:rPr lang="en-US" sz="1400" dirty="0"/>
              <a:t>2014 – Identified Intro, Technical, &amp; Application –level courses</a:t>
            </a:r>
          </a:p>
          <a:p>
            <a:endParaRPr lang="en-US" sz="1400" dirty="0"/>
          </a:p>
        </p:txBody>
      </p:sp>
      <p:cxnSp>
        <p:nvCxnSpPr>
          <p:cNvPr id="24" name="Straight Connector 23"/>
          <p:cNvCxnSpPr/>
          <p:nvPr/>
        </p:nvCxnSpPr>
        <p:spPr>
          <a:xfrm>
            <a:off x="5134560" y="2289151"/>
            <a:ext cx="20320" cy="9730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496353" y="1231854"/>
            <a:ext cx="1715934" cy="1231106"/>
          </a:xfrm>
          <a:prstGeom prst="rect">
            <a:avLst/>
          </a:prstGeom>
          <a:noFill/>
        </p:spPr>
        <p:txBody>
          <a:bodyPr wrap="square" rtlCol="0">
            <a:spAutoFit/>
          </a:bodyPr>
          <a:lstStyle/>
          <a:p>
            <a:r>
              <a:rPr lang="en-US" sz="1400" dirty="0"/>
              <a:t>Nov 2014 – Presentation to KSDE BOE for pathway approval</a:t>
            </a:r>
          </a:p>
          <a:p>
            <a:endParaRPr lang="en-US" dirty="0"/>
          </a:p>
        </p:txBody>
      </p:sp>
      <p:cxnSp>
        <p:nvCxnSpPr>
          <p:cNvPr id="26" name="Straight Connector 25"/>
          <p:cNvCxnSpPr/>
          <p:nvPr/>
        </p:nvCxnSpPr>
        <p:spPr>
          <a:xfrm>
            <a:off x="6448154" y="3354421"/>
            <a:ext cx="20320" cy="9730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963920" y="4327500"/>
            <a:ext cx="1940560" cy="954107"/>
          </a:xfrm>
          <a:prstGeom prst="rect">
            <a:avLst/>
          </a:prstGeom>
          <a:noFill/>
        </p:spPr>
        <p:txBody>
          <a:bodyPr wrap="square" rtlCol="0">
            <a:spAutoFit/>
          </a:bodyPr>
          <a:lstStyle/>
          <a:p>
            <a:r>
              <a:rPr lang="en-US" sz="1400" dirty="0"/>
              <a:t>Spring 2015 schools submitted for STEM: Energy Pathways for 2015-16</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4289" y="5904878"/>
            <a:ext cx="1032141" cy="584194"/>
          </a:xfrm>
          <a:prstGeom prst="rect">
            <a:avLst/>
          </a:prstGeom>
        </p:spPr>
      </p:pic>
    </p:spTree>
    <p:extLst>
      <p:ext uri="{BB962C8B-B14F-4D97-AF65-F5344CB8AC3E}">
        <p14:creationId xmlns:p14="http://schemas.microsoft.com/office/powerpoint/2010/main" val="692280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err="1"/>
              <a:t>WRi</a:t>
            </a:r>
            <a:r>
              <a:rPr lang="en-US" dirty="0"/>
              <a:t> &amp; TPS Partnership Agreement 2016</a:t>
            </a:r>
          </a:p>
          <a:p>
            <a:endParaRPr lang="en-US" dirty="0"/>
          </a:p>
        </p:txBody>
      </p:sp>
      <p:sp>
        <p:nvSpPr>
          <p:cNvPr id="3" name="Text Placeholder 2"/>
          <p:cNvSpPr>
            <a:spLocks noGrp="1"/>
          </p:cNvSpPr>
          <p:nvPr>
            <p:ph type="body" sz="quarter" idx="11"/>
          </p:nvPr>
        </p:nvSpPr>
        <p:spPr/>
        <p:txBody>
          <a:bodyPr/>
          <a:lstStyle/>
          <a:p>
            <a:r>
              <a:rPr lang="en-US" dirty="0"/>
              <a:t>STEM: Energy Pathway</a:t>
            </a:r>
          </a:p>
        </p:txBody>
      </p:sp>
      <p:grpSp>
        <p:nvGrpSpPr>
          <p:cNvPr id="6" name="Group 4"/>
          <p:cNvGrpSpPr>
            <a:grpSpLocks noChangeAspect="1"/>
          </p:cNvGrpSpPr>
          <p:nvPr/>
        </p:nvGrpSpPr>
        <p:grpSpPr bwMode="auto">
          <a:xfrm>
            <a:off x="802149" y="1187710"/>
            <a:ext cx="6623822" cy="4733346"/>
            <a:chOff x="0" y="0"/>
            <a:chExt cx="6941" cy="4960"/>
          </a:xfrm>
        </p:grpSpPr>
        <p:sp>
          <p:nvSpPr>
            <p:cNvPr id="7" name="AutoShape 3"/>
            <p:cNvSpPr>
              <a:spLocks noChangeAspect="1" noChangeArrowheads="1" noTextEdit="1"/>
            </p:cNvSpPr>
            <p:nvPr/>
          </p:nvSpPr>
          <p:spPr bwMode="auto">
            <a:xfrm>
              <a:off x="0" y="0"/>
              <a:ext cx="6941" cy="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949" cy="4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4289" y="5904878"/>
            <a:ext cx="1032141" cy="584194"/>
          </a:xfrm>
          <a:prstGeom prst="rect">
            <a:avLst/>
          </a:prstGeom>
        </p:spPr>
      </p:pic>
    </p:spTree>
    <p:extLst>
      <p:ext uri="{BB962C8B-B14F-4D97-AF65-F5344CB8AC3E}">
        <p14:creationId xmlns:p14="http://schemas.microsoft.com/office/powerpoint/2010/main" val="4259187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err="1"/>
              <a:t>WRi</a:t>
            </a:r>
            <a:r>
              <a:rPr lang="en-US" dirty="0"/>
              <a:t> &amp; TPS Partnership Agreement 2016</a:t>
            </a:r>
          </a:p>
          <a:p>
            <a:endParaRPr lang="en-US" dirty="0"/>
          </a:p>
        </p:txBody>
      </p:sp>
      <p:sp>
        <p:nvSpPr>
          <p:cNvPr id="5" name="Text Placeholder 4"/>
          <p:cNvSpPr>
            <a:spLocks noGrp="1"/>
          </p:cNvSpPr>
          <p:nvPr>
            <p:ph type="body" sz="quarter" idx="11"/>
          </p:nvPr>
        </p:nvSpPr>
        <p:spPr/>
        <p:txBody>
          <a:bodyPr/>
          <a:lstStyle/>
          <a:p>
            <a:r>
              <a:rPr lang="en-US" dirty="0"/>
              <a:t>Next Generation Science Standards</a:t>
            </a:r>
          </a:p>
        </p:txBody>
      </p:sp>
      <p:sp>
        <p:nvSpPr>
          <p:cNvPr id="6" name="Text Placeholder 5"/>
          <p:cNvSpPr>
            <a:spLocks noGrp="1"/>
          </p:cNvSpPr>
          <p:nvPr>
            <p:ph type="body" sz="quarter" idx="12"/>
          </p:nvPr>
        </p:nvSpPr>
        <p:spPr>
          <a:xfrm>
            <a:off x="371002" y="1187710"/>
            <a:ext cx="8417397" cy="4573009"/>
          </a:xfrm>
        </p:spPr>
        <p:txBody>
          <a:bodyPr/>
          <a:lstStyle/>
          <a:p>
            <a:pPr marL="0" indent="0">
              <a:buNone/>
            </a:pPr>
            <a:r>
              <a:rPr lang="en-US" dirty="0"/>
              <a:t>● </a:t>
            </a:r>
            <a:r>
              <a:rPr lang="en-US" sz="1600" dirty="0"/>
              <a:t>HS-PS3-3 Energy Content Standard: Design, build, and refine a device that works within given constraints to convert one form of energy into another form of energy. </a:t>
            </a:r>
          </a:p>
          <a:p>
            <a:pPr marL="0" indent="0">
              <a:buNone/>
            </a:pPr>
            <a:r>
              <a:rPr lang="en-US" sz="1600" dirty="0"/>
              <a:t>● Science and Engineering Practice Standard: Developing and Using Models- show relationships among variables between systems and their components in the natural and designed worlds. </a:t>
            </a:r>
          </a:p>
          <a:p>
            <a:pPr marL="0" indent="0">
              <a:buNone/>
            </a:pPr>
            <a:r>
              <a:rPr lang="en-US" sz="1600" dirty="0"/>
              <a:t>● Science and Engineering Practice Standard: Planning and Carrying Out Investigations- individually and collaboratively to produce data to serve as the basis for evidence, and in the design; decide on types, how much, and accuracy of data needed to produce reliable measurements and consider limitation on the precision of data. </a:t>
            </a:r>
          </a:p>
          <a:p>
            <a:pPr marL="0" indent="0">
              <a:buNone/>
            </a:pPr>
            <a:r>
              <a:rPr lang="en-US" sz="1600" dirty="0"/>
              <a:t>● Science and Engineering Practice Standard: Using Mathematics and Computational Thinking- create a computational model or simulation of phenomenon, designed device, process, or system. </a:t>
            </a:r>
          </a:p>
          <a:p>
            <a:pPr marL="0" indent="0">
              <a:buNone/>
            </a:pPr>
            <a:r>
              <a:rPr lang="en-US" sz="1600" dirty="0"/>
              <a:t>● Science and Engineering Practice Standard: Constructing Explanations and Designing Solutions- Design, evaluate, and/or refine a solution to a complex real-world problem, based on scientific knowledge, student generated sources of evidence, prioritized criteria, and tradeoff considerations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4289" y="5904878"/>
            <a:ext cx="1032141" cy="584194"/>
          </a:xfrm>
          <a:prstGeom prst="rect">
            <a:avLst/>
          </a:prstGeom>
        </p:spPr>
      </p:pic>
    </p:spTree>
    <p:extLst>
      <p:ext uri="{BB962C8B-B14F-4D97-AF65-F5344CB8AC3E}">
        <p14:creationId xmlns:p14="http://schemas.microsoft.com/office/powerpoint/2010/main" val="2215113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err="1"/>
              <a:t>WRi</a:t>
            </a:r>
            <a:r>
              <a:rPr lang="en-US" dirty="0"/>
              <a:t> &amp; TPS Partnership Agreement 2016</a:t>
            </a:r>
          </a:p>
          <a:p>
            <a:endParaRPr lang="en-US" dirty="0"/>
          </a:p>
        </p:txBody>
      </p:sp>
      <p:sp>
        <p:nvSpPr>
          <p:cNvPr id="3" name="Text Placeholder 2"/>
          <p:cNvSpPr>
            <a:spLocks noGrp="1"/>
          </p:cNvSpPr>
          <p:nvPr>
            <p:ph type="body" sz="quarter" idx="11"/>
          </p:nvPr>
        </p:nvSpPr>
        <p:spPr>
          <a:xfrm>
            <a:off x="358310" y="101601"/>
            <a:ext cx="7919942" cy="1269999"/>
          </a:xfrm>
        </p:spPr>
        <p:txBody>
          <a:bodyPr/>
          <a:lstStyle/>
          <a:p>
            <a:pPr algn="ctr"/>
            <a:r>
              <a:rPr lang="en-US" sz="2800" dirty="0"/>
              <a:t>Topeka Center for Advanced Learning and Careers (TCALC) Core Principles</a:t>
            </a:r>
          </a:p>
        </p:txBody>
      </p:sp>
      <p:sp>
        <p:nvSpPr>
          <p:cNvPr id="4" name="Text Placeholder 3"/>
          <p:cNvSpPr>
            <a:spLocks noGrp="1"/>
          </p:cNvSpPr>
          <p:nvPr>
            <p:ph type="body" sz="quarter" idx="12"/>
          </p:nvPr>
        </p:nvSpPr>
        <p:spPr>
          <a:xfrm>
            <a:off x="358310" y="1171433"/>
            <a:ext cx="7425303" cy="3981217"/>
          </a:xfrm>
        </p:spPr>
        <p:txBody>
          <a:bodyPr/>
          <a:lstStyle/>
          <a:p>
            <a:pPr>
              <a:buAutoNum type="arabicPeriod"/>
            </a:pPr>
            <a:r>
              <a:rPr lang="en-US" dirty="0"/>
              <a:t>Profession-based Learning – real-world, project-based through collaborations with business and community partners.</a:t>
            </a:r>
          </a:p>
          <a:p>
            <a:pPr>
              <a:buAutoNum type="arabicPeriod"/>
            </a:pPr>
            <a:endParaRPr lang="en-US" dirty="0"/>
          </a:p>
          <a:p>
            <a:pPr>
              <a:buAutoNum type="arabicPeriod"/>
            </a:pPr>
            <a:r>
              <a:rPr lang="en-US" dirty="0"/>
              <a:t>Professional Skills Development</a:t>
            </a:r>
          </a:p>
          <a:p>
            <a:pPr>
              <a:buAutoNum type="arabicPeriod"/>
            </a:pPr>
            <a:endParaRPr lang="en-US" dirty="0"/>
          </a:p>
          <a:p>
            <a:pPr>
              <a:buAutoNum type="arabicPeriod"/>
            </a:pPr>
            <a:r>
              <a:rPr lang="en-US" dirty="0"/>
              <a:t>Self-Discovery and Exploration – students learn</a:t>
            </a:r>
          </a:p>
          <a:p>
            <a:pPr marL="0" indent="0">
              <a:buNone/>
            </a:pPr>
            <a:r>
              <a:rPr lang="en-US" dirty="0"/>
              <a:t>	their strengths and passions</a:t>
            </a:r>
          </a:p>
          <a:p>
            <a:pPr>
              <a:buAutoNum type="arabicPeriod"/>
            </a:pPr>
            <a:endParaRPr lang="en-US" dirty="0"/>
          </a:p>
          <a:p>
            <a:pPr>
              <a:buAutoNum type="arabicPeriod"/>
            </a:pPr>
            <a:r>
              <a:rPr lang="en-US" dirty="0"/>
              <a:t>Entrepreneurial Mindset – where creative thinking and problem solving is encouraged. An innovative culture.</a:t>
            </a:r>
          </a:p>
          <a:p>
            <a:pPr>
              <a:buAutoNum type="arabicPeriod"/>
            </a:pPr>
            <a:endParaRPr lang="en-US" dirty="0"/>
          </a:p>
          <a:p>
            <a:pPr>
              <a:buAutoNum type="arabicPeriod"/>
            </a:pPr>
            <a:r>
              <a:rPr lang="en-US" dirty="0"/>
              <a:t>Responsiveness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83972" y="1824376"/>
            <a:ext cx="2895600" cy="192851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4289" y="5904878"/>
            <a:ext cx="1032141" cy="584194"/>
          </a:xfrm>
          <a:prstGeom prst="rect">
            <a:avLst/>
          </a:prstGeom>
        </p:spPr>
      </p:pic>
    </p:spTree>
    <p:extLst>
      <p:ext uri="{BB962C8B-B14F-4D97-AF65-F5344CB8AC3E}">
        <p14:creationId xmlns:p14="http://schemas.microsoft.com/office/powerpoint/2010/main" val="2017801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err="1"/>
              <a:t>WRi</a:t>
            </a:r>
            <a:r>
              <a:rPr lang="en-US" dirty="0"/>
              <a:t> &amp; TPS Partnership Agreement 2016</a:t>
            </a:r>
          </a:p>
          <a:p>
            <a:endParaRPr lang="en-US" dirty="0"/>
          </a:p>
        </p:txBody>
      </p:sp>
      <p:sp>
        <p:nvSpPr>
          <p:cNvPr id="3" name="Text Placeholder 2"/>
          <p:cNvSpPr>
            <a:spLocks noGrp="1"/>
          </p:cNvSpPr>
          <p:nvPr>
            <p:ph type="body" sz="quarter" idx="11"/>
          </p:nvPr>
        </p:nvSpPr>
        <p:spPr>
          <a:xfrm>
            <a:off x="477580" y="424617"/>
            <a:ext cx="7919942" cy="1269999"/>
          </a:xfrm>
        </p:spPr>
        <p:txBody>
          <a:bodyPr/>
          <a:lstStyle/>
          <a:p>
            <a:pPr algn="ctr"/>
            <a:r>
              <a:rPr lang="en-US" sz="2800" dirty="0"/>
              <a:t>Electrify Your Future (EYF)</a:t>
            </a:r>
          </a:p>
        </p:txBody>
      </p:sp>
      <p:pic>
        <p:nvPicPr>
          <p:cNvPr id="7" name="wXmqT-Wt0IQ"/>
          <p:cNvPicPr>
            <a:picLocks noRot="1" noChangeAspect="1"/>
          </p:cNvPicPr>
          <p:nvPr>
            <a:videoFile r:link="rId1"/>
          </p:nvPr>
        </p:nvPicPr>
        <p:blipFill>
          <a:blip r:embed="rId3"/>
          <a:stretch>
            <a:fillRect/>
          </a:stretch>
        </p:blipFill>
        <p:spPr>
          <a:xfrm>
            <a:off x="477580" y="1125888"/>
            <a:ext cx="7818281" cy="439778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4289" y="5904878"/>
            <a:ext cx="1032141" cy="584194"/>
          </a:xfrm>
          <a:prstGeom prst="rect">
            <a:avLst/>
          </a:prstGeom>
        </p:spPr>
      </p:pic>
    </p:spTree>
    <p:extLst>
      <p:ext uri="{BB962C8B-B14F-4D97-AF65-F5344CB8AC3E}">
        <p14:creationId xmlns:p14="http://schemas.microsoft.com/office/powerpoint/2010/main" val="1957579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58310" y="101601"/>
            <a:ext cx="7919942" cy="1269999"/>
          </a:xfrm>
        </p:spPr>
        <p:txBody>
          <a:bodyPr/>
          <a:lstStyle/>
          <a:p>
            <a:pPr algn="ctr"/>
            <a:r>
              <a:rPr lang="en-US" sz="2800" dirty="0"/>
              <a:t>EYF A Case Study in Education / Corporate Partnership</a:t>
            </a:r>
          </a:p>
        </p:txBody>
      </p:sp>
      <p:sp>
        <p:nvSpPr>
          <p:cNvPr id="7" name="TextBox 6"/>
          <p:cNvSpPr txBox="1"/>
          <p:nvPr/>
        </p:nvSpPr>
        <p:spPr>
          <a:xfrm>
            <a:off x="662609" y="1706795"/>
            <a:ext cx="7977808" cy="3539430"/>
          </a:xfrm>
          <a:prstGeom prst="rect">
            <a:avLst/>
          </a:prstGeom>
          <a:noFill/>
        </p:spPr>
        <p:txBody>
          <a:bodyPr wrap="square" rtlCol="0">
            <a:spAutoFit/>
          </a:bodyPr>
          <a:lstStyle/>
          <a:p>
            <a:pPr marL="457200" indent="-457200">
              <a:buFont typeface="Arial" panose="020B0604020202020204" pitchFamily="34" charset="0"/>
              <a:buChar char="•"/>
            </a:pPr>
            <a:r>
              <a:rPr lang="en-US" sz="2800" dirty="0"/>
              <a:t>First hand experience meeting professionals in STEM fields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Face to face interaction with the workplace </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Opportunity to follow up through Job Shadow</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Higher likelihood for internship opportunity</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4289" y="5904878"/>
            <a:ext cx="1032141" cy="584194"/>
          </a:xfrm>
          <a:prstGeom prst="rect">
            <a:avLst/>
          </a:prstGeom>
        </p:spPr>
      </p:pic>
      <p:sp>
        <p:nvSpPr>
          <p:cNvPr id="2" name="TextBox 1"/>
          <p:cNvSpPr txBox="1"/>
          <p:nvPr/>
        </p:nvSpPr>
        <p:spPr>
          <a:xfrm>
            <a:off x="358310" y="6242851"/>
            <a:ext cx="3235282" cy="246221"/>
          </a:xfrm>
          <a:prstGeom prst="rect">
            <a:avLst/>
          </a:prstGeom>
          <a:noFill/>
        </p:spPr>
        <p:txBody>
          <a:bodyPr wrap="square" rtlCol="0">
            <a:spAutoFit/>
          </a:bodyPr>
          <a:lstStyle/>
          <a:p>
            <a:pPr lvl="0">
              <a:spcBef>
                <a:spcPct val="20000"/>
              </a:spcBef>
            </a:pPr>
            <a:r>
              <a:rPr lang="en-US" sz="1000" b="1" cap="all" dirty="0" err="1">
                <a:solidFill>
                  <a:prstClr val="black"/>
                </a:solidFill>
                <a:latin typeface="Arial Narrow"/>
              </a:rPr>
              <a:t>WRi</a:t>
            </a:r>
            <a:r>
              <a:rPr lang="en-US" sz="1000" b="1" cap="all" dirty="0">
                <a:solidFill>
                  <a:prstClr val="black"/>
                </a:solidFill>
                <a:latin typeface="Arial Narrow"/>
              </a:rPr>
              <a:t> &amp; TPS Partnership Agreement 2016</a:t>
            </a:r>
          </a:p>
        </p:txBody>
      </p:sp>
    </p:spTree>
    <p:extLst>
      <p:ext uri="{BB962C8B-B14F-4D97-AF65-F5344CB8AC3E}">
        <p14:creationId xmlns:p14="http://schemas.microsoft.com/office/powerpoint/2010/main" val="3219507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58310" y="512064"/>
            <a:ext cx="7919942" cy="859536"/>
          </a:xfrm>
        </p:spPr>
        <p:txBody>
          <a:bodyPr/>
          <a:lstStyle/>
          <a:p>
            <a:pPr algn="ctr"/>
            <a:r>
              <a:rPr lang="en-US" sz="3600" dirty="0"/>
              <a:t>Results of this partnership?</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4289" y="5904878"/>
            <a:ext cx="1032141" cy="584194"/>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9992" y="2769679"/>
            <a:ext cx="1950720" cy="135026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177" y="1507331"/>
            <a:ext cx="2800350" cy="1190625"/>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4371" y="2769679"/>
            <a:ext cx="5043870" cy="659696"/>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47342" y="3517963"/>
            <a:ext cx="3406033" cy="1944894"/>
          </a:xfrm>
          <a:prstGeom prst="rect">
            <a:avLst/>
          </a:prstGeom>
        </p:spPr>
      </p:pic>
      <p:sp>
        <p:nvSpPr>
          <p:cNvPr id="9" name="TextBox 8"/>
          <p:cNvSpPr txBox="1"/>
          <p:nvPr/>
        </p:nvSpPr>
        <p:spPr>
          <a:xfrm>
            <a:off x="358310" y="6242851"/>
            <a:ext cx="3077217" cy="246221"/>
          </a:xfrm>
          <a:prstGeom prst="rect">
            <a:avLst/>
          </a:prstGeom>
          <a:noFill/>
        </p:spPr>
        <p:txBody>
          <a:bodyPr wrap="square" rtlCol="0">
            <a:spAutoFit/>
          </a:bodyPr>
          <a:lstStyle/>
          <a:p>
            <a:pPr lvl="0">
              <a:spcBef>
                <a:spcPct val="20000"/>
              </a:spcBef>
            </a:pPr>
            <a:r>
              <a:rPr lang="en-US" sz="1000" b="1" cap="all" dirty="0" err="1">
                <a:solidFill>
                  <a:prstClr val="black"/>
                </a:solidFill>
                <a:latin typeface="Arial Narrow"/>
              </a:rPr>
              <a:t>WRi</a:t>
            </a:r>
            <a:r>
              <a:rPr lang="en-US" sz="1000" b="1" cap="all" dirty="0">
                <a:solidFill>
                  <a:prstClr val="black"/>
                </a:solidFill>
                <a:latin typeface="Arial Narrow"/>
              </a:rPr>
              <a:t> &amp; TPS Partnership Agreement 2016</a:t>
            </a:r>
          </a:p>
        </p:txBody>
      </p:sp>
    </p:spTree>
    <p:extLst>
      <p:ext uri="{BB962C8B-B14F-4D97-AF65-F5344CB8AC3E}">
        <p14:creationId xmlns:p14="http://schemas.microsoft.com/office/powerpoint/2010/main" val="2364542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err="1"/>
              <a:t>WRi</a:t>
            </a:r>
            <a:r>
              <a:rPr lang="en-US" dirty="0"/>
              <a:t> &amp; TPS Partnership Agreement 2016</a:t>
            </a:r>
          </a:p>
        </p:txBody>
      </p:sp>
      <p:sp>
        <p:nvSpPr>
          <p:cNvPr id="3" name="Text Placeholder 2"/>
          <p:cNvSpPr>
            <a:spLocks noGrp="1"/>
          </p:cNvSpPr>
          <p:nvPr>
            <p:ph type="body" sz="quarter" idx="11"/>
          </p:nvPr>
        </p:nvSpPr>
        <p:spPr/>
        <p:txBody>
          <a:bodyPr/>
          <a:lstStyle/>
          <a:p>
            <a:r>
              <a:rPr lang="en-US" dirty="0"/>
              <a:t>How we got here…</a:t>
            </a:r>
          </a:p>
        </p:txBody>
      </p:sp>
      <p:sp>
        <p:nvSpPr>
          <p:cNvPr id="4" name="Text Placeholder 3"/>
          <p:cNvSpPr>
            <a:spLocks noGrp="1"/>
          </p:cNvSpPr>
          <p:nvPr>
            <p:ph type="body" sz="quarter" idx="12"/>
          </p:nvPr>
        </p:nvSpPr>
        <p:spPr>
          <a:xfrm>
            <a:off x="900574" y="5219700"/>
            <a:ext cx="7425303" cy="866775"/>
          </a:xfrm>
        </p:spPr>
        <p:txBody>
          <a:bodyPr/>
          <a:lstStyle/>
          <a:p>
            <a:pPr algn="ctr">
              <a:buNone/>
            </a:pPr>
            <a:r>
              <a:rPr lang="en-US" b="1" dirty="0"/>
              <a:t>USD 501, Westar partner on career pathways</a:t>
            </a:r>
            <a:endParaRPr lang="en-US" i="1" dirty="0"/>
          </a:p>
          <a:p>
            <a:pPr algn="ctr">
              <a:buNone/>
            </a:pPr>
            <a:r>
              <a:rPr lang="en-US" i="1" dirty="0"/>
              <a:t>Topeka Capital-Journal – April 5, 2012</a:t>
            </a:r>
          </a:p>
        </p:txBody>
      </p:sp>
      <p:pic>
        <p:nvPicPr>
          <p:cNvPr id="5" name="Picture 4" descr="TPS &amp; WR Curricular Pathway Agreement.2012.jpg"/>
          <p:cNvPicPr>
            <a:picLocks noChangeAspect="1"/>
          </p:cNvPicPr>
          <p:nvPr/>
        </p:nvPicPr>
        <p:blipFill>
          <a:blip r:embed="rId2" cstate="print"/>
          <a:stretch>
            <a:fillRect/>
          </a:stretch>
        </p:blipFill>
        <p:spPr>
          <a:xfrm>
            <a:off x="1657350" y="1252537"/>
            <a:ext cx="5715000" cy="387667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0550" y="5904878"/>
            <a:ext cx="1032141" cy="58419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58310" y="512064"/>
            <a:ext cx="7919942" cy="859536"/>
          </a:xfrm>
        </p:spPr>
        <p:txBody>
          <a:bodyPr/>
          <a:lstStyle/>
          <a:p>
            <a:pPr algn="ctr"/>
            <a:r>
              <a:rPr lang="en-US" sz="3600" dirty="0"/>
              <a:t>Results of this partnership?</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4289" y="5904878"/>
            <a:ext cx="1032141" cy="584194"/>
          </a:xfrm>
          <a:prstGeom prst="rect">
            <a:avLst/>
          </a:prstGeom>
        </p:spPr>
      </p:pic>
      <p:sp>
        <p:nvSpPr>
          <p:cNvPr id="9" name="TextBox 8"/>
          <p:cNvSpPr txBox="1"/>
          <p:nvPr/>
        </p:nvSpPr>
        <p:spPr>
          <a:xfrm>
            <a:off x="358310" y="6242851"/>
            <a:ext cx="3077217" cy="246221"/>
          </a:xfrm>
          <a:prstGeom prst="rect">
            <a:avLst/>
          </a:prstGeom>
          <a:noFill/>
        </p:spPr>
        <p:txBody>
          <a:bodyPr wrap="square" rtlCol="0">
            <a:spAutoFit/>
          </a:bodyPr>
          <a:lstStyle/>
          <a:p>
            <a:pPr lvl="0">
              <a:spcBef>
                <a:spcPct val="20000"/>
              </a:spcBef>
            </a:pPr>
            <a:r>
              <a:rPr lang="en-US" sz="1000" b="1" cap="all" dirty="0" err="1">
                <a:solidFill>
                  <a:prstClr val="black"/>
                </a:solidFill>
                <a:latin typeface="Arial Narrow"/>
              </a:rPr>
              <a:t>WRi</a:t>
            </a:r>
            <a:r>
              <a:rPr lang="en-US" sz="1000" b="1" cap="all" dirty="0">
                <a:solidFill>
                  <a:prstClr val="black"/>
                </a:solidFill>
                <a:latin typeface="Arial Narrow"/>
              </a:rPr>
              <a:t> &amp; TPS Partnership Agreement 2016</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344" y="1266584"/>
            <a:ext cx="8245856" cy="4638294"/>
          </a:xfrm>
          <a:prstGeom prst="rect">
            <a:avLst/>
          </a:prstGeom>
        </p:spPr>
      </p:pic>
    </p:spTree>
    <p:extLst>
      <p:ext uri="{BB962C8B-B14F-4D97-AF65-F5344CB8AC3E}">
        <p14:creationId xmlns:p14="http://schemas.microsoft.com/office/powerpoint/2010/main" val="50309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err="1"/>
              <a:t>WRi</a:t>
            </a:r>
            <a:r>
              <a:rPr lang="en-US" dirty="0"/>
              <a:t> &amp; TPS Partnership Agreement 2016</a:t>
            </a:r>
          </a:p>
          <a:p>
            <a:endParaRPr lang="en-US" dirty="0"/>
          </a:p>
        </p:txBody>
      </p:sp>
      <p:sp>
        <p:nvSpPr>
          <p:cNvPr id="3" name="Text Placeholder 2"/>
          <p:cNvSpPr>
            <a:spLocks noGrp="1"/>
          </p:cNvSpPr>
          <p:nvPr>
            <p:ph type="body" sz="quarter" idx="11"/>
          </p:nvPr>
        </p:nvSpPr>
        <p:spPr/>
        <p:txBody>
          <a:bodyPr/>
          <a:lstStyle/>
          <a:p>
            <a:endParaRPr lang="en-US" dirty="0"/>
          </a:p>
        </p:txBody>
      </p:sp>
      <p:sp>
        <p:nvSpPr>
          <p:cNvPr id="4" name="Text Placeholder 3"/>
          <p:cNvSpPr>
            <a:spLocks noGrp="1"/>
          </p:cNvSpPr>
          <p:nvPr>
            <p:ph type="body" sz="quarter" idx="12"/>
          </p:nvPr>
        </p:nvSpPr>
        <p:spPr>
          <a:xfrm>
            <a:off x="852949" y="1557513"/>
            <a:ext cx="7425303" cy="957087"/>
          </a:xfrm>
        </p:spPr>
        <p:txBody>
          <a:bodyPr/>
          <a:lstStyle/>
          <a:p>
            <a:pPr algn="ctr">
              <a:buNone/>
            </a:pPr>
            <a:r>
              <a:rPr lang="en-US" sz="5400" b="1" i="1" dirty="0"/>
              <a:t>Questions?</a:t>
            </a:r>
          </a:p>
        </p:txBody>
      </p:sp>
      <p:pic>
        <p:nvPicPr>
          <p:cNvPr id="5" name="Picture 4" descr="Ed Station Highway Shot.2014.bmp"/>
          <p:cNvPicPr>
            <a:picLocks noChangeAspect="1"/>
          </p:cNvPicPr>
          <p:nvPr/>
        </p:nvPicPr>
        <p:blipFill>
          <a:blip r:embed="rId3" cstate="print"/>
          <a:stretch>
            <a:fillRect/>
          </a:stretch>
        </p:blipFill>
        <p:spPr>
          <a:xfrm>
            <a:off x="190500" y="2683783"/>
            <a:ext cx="8810625" cy="303302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4289" y="5904878"/>
            <a:ext cx="1032141" cy="58419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err="1"/>
              <a:t>WRi</a:t>
            </a:r>
            <a:r>
              <a:rPr lang="en-US" dirty="0"/>
              <a:t> &amp; TPS Partnership Agreement 2016</a:t>
            </a:r>
          </a:p>
        </p:txBody>
      </p:sp>
      <p:sp>
        <p:nvSpPr>
          <p:cNvPr id="3" name="Text Placeholder 2"/>
          <p:cNvSpPr>
            <a:spLocks noGrp="1"/>
          </p:cNvSpPr>
          <p:nvPr>
            <p:ph type="body" sz="quarter" idx="11"/>
          </p:nvPr>
        </p:nvSpPr>
        <p:spPr/>
        <p:txBody>
          <a:bodyPr/>
          <a:lstStyle/>
          <a:p>
            <a:r>
              <a:rPr lang="en-US" dirty="0"/>
              <a:t>How we got here…</a:t>
            </a:r>
          </a:p>
        </p:txBody>
      </p:sp>
      <p:sp>
        <p:nvSpPr>
          <p:cNvPr id="4" name="Text Placeholder 3"/>
          <p:cNvSpPr>
            <a:spLocks noGrp="1"/>
          </p:cNvSpPr>
          <p:nvPr>
            <p:ph type="body" sz="quarter" idx="12"/>
          </p:nvPr>
        </p:nvSpPr>
        <p:spPr>
          <a:xfrm>
            <a:off x="900574" y="5219700"/>
            <a:ext cx="7425303" cy="866775"/>
          </a:xfrm>
        </p:spPr>
        <p:txBody>
          <a:bodyPr/>
          <a:lstStyle/>
          <a:p>
            <a:pPr algn="ctr">
              <a:buNone/>
            </a:pPr>
            <a:r>
              <a:rPr lang="en-US" b="1" dirty="0"/>
              <a:t>USD 501, Westar Energy Unveil “Education Station”</a:t>
            </a:r>
            <a:endParaRPr lang="en-US" i="1" dirty="0"/>
          </a:p>
          <a:p>
            <a:pPr algn="ctr">
              <a:buNone/>
            </a:pPr>
            <a:r>
              <a:rPr lang="en-US" i="1" dirty="0"/>
              <a:t>Topeka Capital-Journal – April 30, 2014</a:t>
            </a:r>
          </a:p>
        </p:txBody>
      </p:sp>
      <p:pic>
        <p:nvPicPr>
          <p:cNvPr id="5" name="Picture 4" descr="TPS &amp; WR Curricular Pathway Agreement.2012.jpg"/>
          <p:cNvPicPr>
            <a:picLocks noChangeAspect="1"/>
          </p:cNvPicPr>
          <p:nvPr/>
        </p:nvPicPr>
        <p:blipFill>
          <a:blip r:embed="rId2" cstate="print"/>
          <a:stretch>
            <a:fillRect/>
          </a:stretch>
        </p:blipFill>
        <p:spPr>
          <a:xfrm>
            <a:off x="1787541" y="1252537"/>
            <a:ext cx="5454618" cy="387667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4289" y="5904878"/>
            <a:ext cx="1032141" cy="58419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err="1"/>
              <a:t>WRi</a:t>
            </a:r>
            <a:r>
              <a:rPr lang="en-US" dirty="0"/>
              <a:t> &amp; TPS Partnership Agreement 2016</a:t>
            </a:r>
          </a:p>
        </p:txBody>
      </p:sp>
      <p:sp>
        <p:nvSpPr>
          <p:cNvPr id="3" name="Text Placeholder 2"/>
          <p:cNvSpPr>
            <a:spLocks noGrp="1"/>
          </p:cNvSpPr>
          <p:nvPr>
            <p:ph type="body" sz="quarter" idx="11"/>
          </p:nvPr>
        </p:nvSpPr>
        <p:spPr/>
        <p:txBody>
          <a:bodyPr/>
          <a:lstStyle/>
          <a:p>
            <a:r>
              <a:rPr lang="en-US" i="1" dirty="0"/>
              <a:t>Partnership: 4 significant components:</a:t>
            </a:r>
            <a:endParaRPr lang="en-US" dirty="0"/>
          </a:p>
        </p:txBody>
      </p:sp>
      <p:sp>
        <p:nvSpPr>
          <p:cNvPr id="4" name="Text Placeholder 3"/>
          <p:cNvSpPr>
            <a:spLocks noGrp="1"/>
          </p:cNvSpPr>
          <p:nvPr>
            <p:ph type="body" sz="quarter" idx="12"/>
          </p:nvPr>
        </p:nvSpPr>
        <p:spPr>
          <a:xfrm>
            <a:off x="852949" y="1205088"/>
            <a:ext cx="7425303" cy="4728987"/>
          </a:xfrm>
        </p:spPr>
        <p:txBody>
          <a:bodyPr/>
          <a:lstStyle/>
          <a:p>
            <a:pPr lvl="0">
              <a:buNone/>
            </a:pPr>
            <a:endParaRPr lang="en-US" dirty="0"/>
          </a:p>
          <a:p>
            <a:pPr lvl="0"/>
            <a:r>
              <a:rPr lang="en-US" sz="2000" dirty="0"/>
              <a:t>Promotion and enhancement of traditional Science, Technology, Engineering and Mathematics</a:t>
            </a:r>
          </a:p>
          <a:p>
            <a:pPr lvl="0"/>
            <a:endParaRPr lang="en-US" sz="2000" dirty="0"/>
          </a:p>
          <a:p>
            <a:pPr lvl="0"/>
            <a:r>
              <a:rPr lang="en-US" sz="2000" dirty="0"/>
              <a:t>Westar to serve as Industry Partner for STEM at the district’s new Topeka Center for Advanced Learning and Careers</a:t>
            </a:r>
          </a:p>
          <a:p>
            <a:pPr lvl="0"/>
            <a:endParaRPr lang="en-US" sz="2000" dirty="0"/>
          </a:p>
          <a:p>
            <a:pPr lvl="0"/>
            <a:r>
              <a:rPr lang="en-US" sz="2000" dirty="0"/>
              <a:t>Enhanced focus on experiential learning and STEM-related careers (both craft and professional)</a:t>
            </a:r>
          </a:p>
          <a:p>
            <a:pPr lvl="0"/>
            <a:endParaRPr lang="en-US" sz="2000" dirty="0"/>
          </a:p>
          <a:p>
            <a:pPr lvl="0"/>
            <a:r>
              <a:rPr lang="en-US" sz="2000" dirty="0"/>
              <a:t>Continuing Westar’s commitment to community (investment, engagement, volunteerism)</a:t>
            </a:r>
          </a:p>
          <a:p>
            <a:pPr lvl="0"/>
            <a:endParaRPr lang="en-US" dirty="0"/>
          </a:p>
          <a:p>
            <a:pPr lvl="0"/>
            <a:endParaRPr lang="en-US" dirty="0"/>
          </a:p>
          <a:p>
            <a:pPr lvl="0"/>
            <a:endParaRPr lang="en-US" dirty="0"/>
          </a:p>
          <a:p>
            <a:pPr lvl="0"/>
            <a:endParaRPr lang="en-US" dirty="0"/>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0306" y="5904878"/>
            <a:ext cx="1032141" cy="58419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err="1"/>
              <a:t>WRi</a:t>
            </a:r>
            <a:r>
              <a:rPr lang="en-US" dirty="0"/>
              <a:t> &amp; TPS Partnership Agreement 2016</a:t>
            </a:r>
          </a:p>
        </p:txBody>
      </p:sp>
      <p:sp>
        <p:nvSpPr>
          <p:cNvPr id="3" name="Text Placeholder 2"/>
          <p:cNvSpPr>
            <a:spLocks noGrp="1"/>
          </p:cNvSpPr>
          <p:nvPr>
            <p:ph type="body" sz="quarter" idx="11"/>
          </p:nvPr>
        </p:nvSpPr>
        <p:spPr>
          <a:xfrm>
            <a:off x="123825" y="493768"/>
            <a:ext cx="8839200" cy="693942"/>
          </a:xfrm>
        </p:spPr>
        <p:txBody>
          <a:bodyPr/>
          <a:lstStyle/>
          <a:p>
            <a:pPr lvl="0"/>
            <a:r>
              <a:rPr lang="en-US" sz="2800" dirty="0"/>
              <a:t>1. Promotion and enhancement of traditional STEM</a:t>
            </a:r>
          </a:p>
        </p:txBody>
      </p:sp>
      <p:sp>
        <p:nvSpPr>
          <p:cNvPr id="4" name="Text Placeholder 3"/>
          <p:cNvSpPr>
            <a:spLocks noGrp="1"/>
          </p:cNvSpPr>
          <p:nvPr>
            <p:ph type="body" sz="quarter" idx="12"/>
          </p:nvPr>
        </p:nvSpPr>
        <p:spPr>
          <a:xfrm>
            <a:off x="852949" y="1176513"/>
            <a:ext cx="7425303" cy="4833762"/>
          </a:xfrm>
        </p:spPr>
        <p:txBody>
          <a:bodyPr/>
          <a:lstStyle/>
          <a:p>
            <a:r>
              <a:rPr lang="en-US" sz="2000" dirty="0"/>
              <a:t>Westar becomes an industry partner for the STEM disciplines in the district, allowing Westar to be a partner in teaching and learning in the district in two ways: </a:t>
            </a:r>
          </a:p>
          <a:p>
            <a:pPr>
              <a:buNone/>
            </a:pPr>
            <a:endParaRPr lang="en-US" dirty="0"/>
          </a:p>
          <a:p>
            <a:pPr marL="800100" lvl="1" indent="-342900"/>
            <a:r>
              <a:rPr lang="en-US" b="1" dirty="0"/>
              <a:t>The “What” </a:t>
            </a:r>
            <a:r>
              <a:rPr lang="en-US" dirty="0"/>
              <a:t>–Though limited by state requirements for course offerings, the district has created new course offerings (STEM pathway courses, Energy Industry Fundamentals course, Power Plant Tech and Electrical Service/Line courses through post-secondary partnerships, etc.).</a:t>
            </a:r>
          </a:p>
          <a:p>
            <a:endParaRPr lang="en-US" dirty="0"/>
          </a:p>
          <a:p>
            <a:pPr marL="800100" lvl="1" indent="-342900"/>
            <a:r>
              <a:rPr lang="en-US" b="1" dirty="0"/>
              <a:t>The “How” </a:t>
            </a:r>
            <a:r>
              <a:rPr lang="en-US" dirty="0"/>
              <a:t>– By providing support to teachers looking to use new instructional practice that emphasizes practical application (i.e. field trips, interdisciplinary assignments based on real-life/energy industry topics, new options for hands-on learning, Externships for educators, etc.). </a:t>
            </a:r>
          </a:p>
          <a:p>
            <a:pPr lvl="0">
              <a:buNone/>
            </a:pPr>
            <a:endParaRPr lang="en-US" dirty="0"/>
          </a:p>
          <a:p>
            <a:pPr lvl="0"/>
            <a:endParaRPr lang="en-US" dirty="0"/>
          </a:p>
          <a:p>
            <a:pPr lvl="0"/>
            <a:endParaRPr lang="en-US" dirty="0"/>
          </a:p>
          <a:p>
            <a:pPr lvl="0"/>
            <a:endParaRPr lang="en-US" dirty="0"/>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00550" y="5904878"/>
            <a:ext cx="1032141" cy="58419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err="1"/>
              <a:t>WRi</a:t>
            </a:r>
            <a:r>
              <a:rPr lang="en-US" dirty="0"/>
              <a:t> &amp; TPS Partnership Agreement 2016</a:t>
            </a:r>
          </a:p>
        </p:txBody>
      </p:sp>
      <p:sp>
        <p:nvSpPr>
          <p:cNvPr id="3" name="Text Placeholder 2"/>
          <p:cNvSpPr>
            <a:spLocks noGrp="1"/>
          </p:cNvSpPr>
          <p:nvPr>
            <p:ph type="body" sz="quarter" idx="11"/>
          </p:nvPr>
        </p:nvSpPr>
        <p:spPr>
          <a:xfrm>
            <a:off x="171450" y="493768"/>
            <a:ext cx="8858250" cy="693942"/>
          </a:xfrm>
        </p:spPr>
        <p:txBody>
          <a:bodyPr/>
          <a:lstStyle/>
          <a:p>
            <a:pPr lvl="0"/>
            <a:r>
              <a:rPr lang="en-US" sz="2800" dirty="0"/>
              <a:t>1. Promotion and enhancement of traditional STEM</a:t>
            </a:r>
          </a:p>
        </p:txBody>
      </p:sp>
      <p:sp>
        <p:nvSpPr>
          <p:cNvPr id="4" name="Text Placeholder 3"/>
          <p:cNvSpPr>
            <a:spLocks noGrp="1"/>
          </p:cNvSpPr>
          <p:nvPr>
            <p:ph type="body" sz="quarter" idx="12"/>
          </p:nvPr>
        </p:nvSpPr>
        <p:spPr>
          <a:xfrm>
            <a:off x="852949" y="1462263"/>
            <a:ext cx="7425303" cy="4233687"/>
          </a:xfrm>
        </p:spPr>
        <p:txBody>
          <a:bodyPr/>
          <a:lstStyle/>
          <a:p>
            <a:r>
              <a:rPr lang="en-US" sz="2000" dirty="0"/>
              <a:t>As one of the district’s industry partners for STEM, Westar collaborates with the district on everything from teacher professional development, curriculum writing in associated areas, to providing guest speakers for relevant courses, etc.</a:t>
            </a:r>
          </a:p>
          <a:p>
            <a:pPr>
              <a:buNone/>
            </a:pPr>
            <a:endParaRPr lang="en-US" dirty="0"/>
          </a:p>
          <a:p>
            <a:pPr marL="800100" lvl="1" indent="-342900"/>
            <a:r>
              <a:rPr lang="en-US" dirty="0"/>
              <a:t>The district, with no request from Westar, recognized the company’s commitment to the community and its youth by naming a new facility at </a:t>
            </a:r>
            <a:r>
              <a:rPr lang="en-US" dirty="0" err="1"/>
              <a:t>Kanza</a:t>
            </a:r>
            <a:r>
              <a:rPr lang="en-US" dirty="0"/>
              <a:t> Education and Science Park the Westar Energy Education Center.</a:t>
            </a:r>
          </a:p>
          <a:p>
            <a:pPr lvl="0">
              <a:buNone/>
            </a:pPr>
            <a:endParaRPr lang="en-US" dirty="0"/>
          </a:p>
          <a:p>
            <a:pPr lvl="0"/>
            <a:endParaRPr lang="en-US" dirty="0"/>
          </a:p>
          <a:p>
            <a:pPr lvl="0"/>
            <a:endParaRPr lang="en-US" dirty="0"/>
          </a:p>
          <a:p>
            <a:pPr lvl="0"/>
            <a:endParaRPr lang="en-US" dirty="0"/>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4289" y="5904878"/>
            <a:ext cx="1032141" cy="58419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err="1"/>
              <a:t>WRi</a:t>
            </a:r>
            <a:r>
              <a:rPr lang="en-US" dirty="0"/>
              <a:t> &amp; TPS Partnership Agreement 2016</a:t>
            </a:r>
          </a:p>
        </p:txBody>
      </p:sp>
      <p:sp>
        <p:nvSpPr>
          <p:cNvPr id="3" name="Text Placeholder 2"/>
          <p:cNvSpPr>
            <a:spLocks noGrp="1"/>
          </p:cNvSpPr>
          <p:nvPr>
            <p:ph type="body" sz="quarter" idx="11"/>
          </p:nvPr>
        </p:nvSpPr>
        <p:spPr>
          <a:xfrm>
            <a:off x="114300" y="493768"/>
            <a:ext cx="9029700" cy="693942"/>
          </a:xfrm>
        </p:spPr>
        <p:txBody>
          <a:bodyPr/>
          <a:lstStyle/>
          <a:p>
            <a:pPr lvl="0"/>
            <a:r>
              <a:rPr lang="en-US" sz="2700" dirty="0"/>
              <a:t>2. Topeka Center for Advanced Learning and Careers</a:t>
            </a:r>
          </a:p>
          <a:p>
            <a:pPr lvl="0"/>
            <a:endParaRPr lang="en-US" sz="2800" dirty="0"/>
          </a:p>
        </p:txBody>
      </p:sp>
      <p:sp>
        <p:nvSpPr>
          <p:cNvPr id="4" name="Text Placeholder 3"/>
          <p:cNvSpPr>
            <a:spLocks noGrp="1"/>
          </p:cNvSpPr>
          <p:nvPr>
            <p:ph type="body" sz="quarter" idx="12"/>
          </p:nvPr>
        </p:nvSpPr>
        <p:spPr>
          <a:xfrm>
            <a:off x="843424" y="1205088"/>
            <a:ext cx="7425303" cy="4690887"/>
          </a:xfrm>
        </p:spPr>
        <p:txBody>
          <a:bodyPr/>
          <a:lstStyle/>
          <a:p>
            <a:pPr>
              <a:buNone/>
            </a:pPr>
            <a:endParaRPr lang="en-US" dirty="0"/>
          </a:p>
          <a:p>
            <a:pPr lvl="0">
              <a:buNone/>
            </a:pPr>
            <a:r>
              <a:rPr lang="en-US" dirty="0"/>
              <a:t>	</a:t>
            </a:r>
            <a:r>
              <a:rPr lang="en-US" sz="2000" dirty="0"/>
              <a:t>The </a:t>
            </a:r>
            <a:r>
              <a:rPr lang="en-US" sz="2000" b="1" i="1" dirty="0"/>
              <a:t>TCALC</a:t>
            </a:r>
            <a:r>
              <a:rPr lang="en-US" sz="2000" dirty="0"/>
              <a:t> program, a new program that is slated to begin in two academic years, will provide students with unique hands-on opportunities to apply their learning through interaction with business and industry in a new TCALC facility (financed by a bond initiative approved by Topeka voters in 2014).  </a:t>
            </a:r>
          </a:p>
          <a:p>
            <a:pPr lvl="0">
              <a:buNone/>
            </a:pPr>
            <a:endParaRPr lang="en-US" sz="2000" dirty="0"/>
          </a:p>
          <a:p>
            <a:pPr lvl="0">
              <a:buNone/>
            </a:pPr>
            <a:r>
              <a:rPr lang="en-US" sz="2000" dirty="0"/>
              <a:t>	On this campus, students will come to work on projects in consultation with business partners in multiple sectors (energy, health, human services, etc.) and undergo advanced studies in related disciplines.  </a:t>
            </a:r>
          </a:p>
          <a:p>
            <a:pPr lvl="0">
              <a:buNone/>
            </a:pPr>
            <a:endParaRPr lang="en-US" dirty="0"/>
          </a:p>
          <a:p>
            <a:pPr lvl="0">
              <a:buNone/>
            </a:pPr>
            <a:endParaRPr lang="en-US" dirty="0"/>
          </a:p>
          <a:p>
            <a:pPr lvl="0"/>
            <a:endParaRPr lang="en-US" dirty="0"/>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4289" y="5904878"/>
            <a:ext cx="1032141" cy="58419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err="1"/>
              <a:t>WRi</a:t>
            </a:r>
            <a:r>
              <a:rPr lang="en-US" dirty="0"/>
              <a:t> &amp; TPS Partnership Agreement 2016</a:t>
            </a:r>
          </a:p>
        </p:txBody>
      </p:sp>
      <p:sp>
        <p:nvSpPr>
          <p:cNvPr id="3" name="Text Placeholder 2"/>
          <p:cNvSpPr>
            <a:spLocks noGrp="1"/>
          </p:cNvSpPr>
          <p:nvPr>
            <p:ph type="body" sz="quarter" idx="11"/>
          </p:nvPr>
        </p:nvSpPr>
        <p:spPr>
          <a:xfrm>
            <a:off x="114300" y="493768"/>
            <a:ext cx="9029700" cy="693942"/>
          </a:xfrm>
        </p:spPr>
        <p:txBody>
          <a:bodyPr/>
          <a:lstStyle/>
          <a:p>
            <a:pPr lvl="0"/>
            <a:r>
              <a:rPr lang="en-US" sz="2700" dirty="0"/>
              <a:t>2. Topeka Center for Advanced Learning and Careers</a:t>
            </a:r>
          </a:p>
          <a:p>
            <a:pPr lvl="0"/>
            <a:endParaRPr lang="en-US" sz="2800" dirty="0"/>
          </a:p>
        </p:txBody>
      </p:sp>
      <p:sp>
        <p:nvSpPr>
          <p:cNvPr id="4" name="Text Placeholder 3"/>
          <p:cNvSpPr>
            <a:spLocks noGrp="1"/>
          </p:cNvSpPr>
          <p:nvPr>
            <p:ph type="body" sz="quarter" idx="12"/>
          </p:nvPr>
        </p:nvSpPr>
        <p:spPr>
          <a:xfrm>
            <a:off x="843424" y="1205088"/>
            <a:ext cx="7425303" cy="4690887"/>
          </a:xfrm>
        </p:spPr>
        <p:txBody>
          <a:bodyPr/>
          <a:lstStyle/>
          <a:p>
            <a:pPr>
              <a:buNone/>
            </a:pPr>
            <a:endParaRPr lang="en-US" dirty="0"/>
          </a:p>
          <a:p>
            <a:r>
              <a:rPr lang="en-US" dirty="0"/>
              <a:t>Westar will be the industry partner for the district’s Environmental Science, Engineering, and Energy program established in TCALC.</a:t>
            </a:r>
          </a:p>
          <a:p>
            <a:pPr marL="0" indent="0">
              <a:buNone/>
            </a:pPr>
            <a:endParaRPr lang="en-US" dirty="0"/>
          </a:p>
          <a:p>
            <a:r>
              <a:rPr lang="en-US" dirty="0"/>
              <a:t>TPS enhanced its STEM offerings so that they meet the requirements of the KSDE-approved STEM pathway, including courses relevant to the electric utility industry (Energy Industry Fundamentals, Power Plant Technology, etc.).</a:t>
            </a:r>
          </a:p>
          <a:p>
            <a:endParaRPr lang="en-US" dirty="0"/>
          </a:p>
          <a:p>
            <a:r>
              <a:rPr lang="en-US" dirty="0"/>
              <a:t>Westar maintained and later expanded its scholarship program, awarding 12 students pursuing education in 4 year programs as well as 4 pursing skilled craft degrees </a:t>
            </a:r>
            <a:r>
              <a:rPr lang="en-US" b="1" dirty="0"/>
              <a:t>(This is a program open to students statewide).</a:t>
            </a:r>
            <a:endParaRPr lang="en-US" b="1" i="1" dirty="0"/>
          </a:p>
          <a:p>
            <a:pPr lvl="0">
              <a:buNone/>
            </a:pPr>
            <a:endParaRPr lang="en-US" dirty="0"/>
          </a:p>
          <a:p>
            <a:pPr lvl="0">
              <a:buNone/>
            </a:pPr>
            <a:endParaRPr lang="en-US" dirty="0"/>
          </a:p>
          <a:p>
            <a:pPr lvl="0"/>
            <a:endParaRPr lang="en-US" dirty="0"/>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4289" y="5904878"/>
            <a:ext cx="1032141" cy="58419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err="1"/>
              <a:t>WRi</a:t>
            </a:r>
            <a:r>
              <a:rPr lang="en-US" dirty="0"/>
              <a:t> &amp; TPS Partnership Agreement 2016</a:t>
            </a:r>
          </a:p>
        </p:txBody>
      </p:sp>
      <p:sp>
        <p:nvSpPr>
          <p:cNvPr id="3" name="Text Placeholder 2"/>
          <p:cNvSpPr>
            <a:spLocks noGrp="1"/>
          </p:cNvSpPr>
          <p:nvPr>
            <p:ph type="body" sz="quarter" idx="11"/>
          </p:nvPr>
        </p:nvSpPr>
        <p:spPr>
          <a:xfrm>
            <a:off x="114300" y="493768"/>
            <a:ext cx="9029700" cy="693942"/>
          </a:xfrm>
        </p:spPr>
        <p:txBody>
          <a:bodyPr/>
          <a:lstStyle/>
          <a:p>
            <a:pPr lvl="0"/>
            <a:r>
              <a:rPr lang="en-US" sz="2800" dirty="0"/>
              <a:t>3. Experiential Learning and STEM-Based Careers</a:t>
            </a:r>
          </a:p>
          <a:p>
            <a:pPr lvl="0"/>
            <a:endParaRPr lang="en-US" sz="2800" dirty="0"/>
          </a:p>
        </p:txBody>
      </p:sp>
      <p:sp>
        <p:nvSpPr>
          <p:cNvPr id="4" name="Text Placeholder 3"/>
          <p:cNvSpPr>
            <a:spLocks noGrp="1"/>
          </p:cNvSpPr>
          <p:nvPr>
            <p:ph type="body" sz="quarter" idx="12"/>
          </p:nvPr>
        </p:nvSpPr>
        <p:spPr>
          <a:xfrm>
            <a:off x="843424" y="1205088"/>
            <a:ext cx="7425303" cy="4690887"/>
          </a:xfrm>
        </p:spPr>
        <p:txBody>
          <a:bodyPr/>
          <a:lstStyle/>
          <a:p>
            <a:pPr>
              <a:buNone/>
            </a:pPr>
            <a:endParaRPr lang="en-US" dirty="0"/>
          </a:p>
          <a:p>
            <a:r>
              <a:rPr lang="en-US" sz="2000" dirty="0"/>
              <a:t>Westar and TPS work as partners to increase the knowledge of </a:t>
            </a:r>
            <a:r>
              <a:rPr lang="en-US" sz="2000" b="1" u="sng" dirty="0"/>
              <a:t>students</a:t>
            </a:r>
            <a:r>
              <a:rPr lang="en-US" sz="2000" dirty="0"/>
              <a:t> of all ages of STEM-related career opportunities, through programs such as:</a:t>
            </a:r>
          </a:p>
          <a:p>
            <a:endParaRPr lang="en-US" dirty="0"/>
          </a:p>
          <a:p>
            <a:pPr lvl="1"/>
            <a:r>
              <a:rPr lang="en-US" dirty="0"/>
              <a:t>Westar Corporate </a:t>
            </a:r>
            <a:r>
              <a:rPr lang="en-US" dirty="0" err="1"/>
              <a:t>Bigs</a:t>
            </a:r>
            <a:r>
              <a:rPr lang="en-US" dirty="0"/>
              <a:t> Program</a:t>
            </a:r>
          </a:p>
          <a:p>
            <a:pPr lvl="1"/>
            <a:r>
              <a:rPr lang="en-US" dirty="0"/>
              <a:t>EYF</a:t>
            </a:r>
          </a:p>
          <a:p>
            <a:pPr lvl="1"/>
            <a:r>
              <a:rPr lang="en-US" dirty="0"/>
              <a:t>EYF-Corporate</a:t>
            </a:r>
          </a:p>
          <a:p>
            <a:pPr lvl="1"/>
            <a:r>
              <a:rPr lang="en-US" dirty="0"/>
              <a:t>Youth Entrepreneurs Partnership</a:t>
            </a:r>
          </a:p>
          <a:p>
            <a:pPr lvl="1"/>
            <a:r>
              <a:rPr lang="en-US" dirty="0"/>
              <a:t>Westar Energy Job Shadow Program</a:t>
            </a:r>
          </a:p>
          <a:p>
            <a:pPr lvl="1"/>
            <a:r>
              <a:rPr lang="en-US" dirty="0"/>
              <a:t>Fleet Services Internship Program </a:t>
            </a:r>
            <a:r>
              <a:rPr lang="en-US" b="1" i="1" dirty="0"/>
              <a:t>(in partnership with Washburn Tech Auto/Diesel program)</a:t>
            </a:r>
          </a:p>
          <a:p>
            <a:pPr lvl="1"/>
            <a:endParaRPr lang="en-US" dirty="0"/>
          </a:p>
          <a:p>
            <a:pPr lvl="0">
              <a:buNone/>
            </a:pPr>
            <a:endParaRPr lang="en-US" dirty="0"/>
          </a:p>
          <a:p>
            <a:pPr lvl="0">
              <a:buNone/>
            </a:pPr>
            <a:endParaRPr lang="en-US" dirty="0"/>
          </a:p>
          <a:p>
            <a:pPr lvl="0"/>
            <a:endParaRPr lang="en-US" dirty="0"/>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4289" y="5904878"/>
            <a:ext cx="1032141" cy="584194"/>
          </a:xfrm>
          <a:prstGeom prst="rect">
            <a:avLst/>
          </a:prstGeom>
        </p:spPr>
      </p:pic>
    </p:spTree>
  </p:cSld>
  <p:clrMapOvr>
    <a:masterClrMapping/>
  </p:clrMapOvr>
</p:sld>
</file>

<file path=ppt/theme/theme1.xml><?xml version="1.0" encoding="utf-8"?>
<a:theme xmlns:a="http://schemas.openxmlformats.org/drawingml/2006/main" name="Approved 2013 Westar Powerpoint Template_slide numbe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Approved 2013 Westar Powerpoint Template_slide numbers</Template>
  <TotalTime>16687</TotalTime>
  <Words>1291</Words>
  <Application>Microsoft Office PowerPoint</Application>
  <PresentationFormat>On-screen Show (4:3)</PresentationFormat>
  <Paragraphs>178</Paragraphs>
  <Slides>21</Slides>
  <Notes>7</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Myriad Pro</vt:lpstr>
      <vt:lpstr>Calibri</vt:lpstr>
      <vt:lpstr>Arial</vt:lpstr>
      <vt:lpstr>Arial Narrow</vt:lpstr>
      <vt:lpstr>Approved 2013 Westar Powerpoint Template_slide numbers</vt:lpstr>
      <vt:lpstr>Westar Energy and Topeka Public Schools STEM Education Partnership   C. Patrick Woods  Director of Talent Management &amp; Diversity Westar Energy  Eileen Caspers General Director of School and Career Programs Topeka Public Schools, USD 501  Michelle De La Isla Diversity and Inclusion Representative Westar Energy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Westar Energy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Electrify Your Future</dc:title>
  <dc:creator>SL79270</dc:creator>
  <cp:lastModifiedBy>Caspers, Eileen</cp:lastModifiedBy>
  <cp:revision>131</cp:revision>
  <cp:lastPrinted>2016-07-27T21:08:44Z</cp:lastPrinted>
  <dcterms:created xsi:type="dcterms:W3CDTF">2013-09-10T21:03:47Z</dcterms:created>
  <dcterms:modified xsi:type="dcterms:W3CDTF">2017-02-09T18:11:57Z</dcterms:modified>
</cp:coreProperties>
</file>