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29" r:id="rId2"/>
    <p:sldId id="331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cy L. Smith" initials="SLS" lastIdx="1" clrIdx="0">
    <p:extLst>
      <p:ext uri="{19B8F6BF-5375-455C-9EA6-DF929625EA0E}">
        <p15:presenceInfo xmlns:p15="http://schemas.microsoft.com/office/powerpoint/2012/main" userId="S-1-5-21-3991781186-3178972888-1074896750-120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EF9"/>
    <a:srgbClr val="FFFFFF"/>
    <a:srgbClr val="D5EDF7"/>
    <a:srgbClr val="16284C"/>
    <a:srgbClr val="C0A254"/>
    <a:srgbClr val="15254B"/>
    <a:srgbClr val="DBB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01843E-5E91-4545-98A3-C1E15AE4151D}" v="1" dt="2017-10-10T21:10:27.3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203C4-1F3B-42D7-80D4-EDC2C03E2245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A0264-379B-4770-B2B8-E6142A64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6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82" y="320040"/>
            <a:ext cx="3804301" cy="621792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0978604" y="6477015"/>
            <a:ext cx="1010213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33" i="1" baseline="0">
                <a:solidFill>
                  <a:schemeClr val="bg1">
                    <a:lumMod val="75000"/>
                  </a:schemeClr>
                </a:solidFill>
              </a:rPr>
              <a:t>www.ksde.org</a:t>
            </a:r>
            <a:endParaRPr lang="en-US" sz="933" i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9200" y="4343400"/>
            <a:ext cx="8229616" cy="965200"/>
          </a:xfrm>
          <a:prstGeom prst="rect">
            <a:avLst/>
          </a:prstGeom>
        </p:spPr>
        <p:txBody>
          <a:bodyPr lIns="91440" tIns="91440" rIns="91440" bIns="91440" anchor="t" anchorCtr="0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01" y="1315720"/>
            <a:ext cx="3173671" cy="48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9201" y="1905000"/>
            <a:ext cx="8229599" cy="2336800"/>
          </a:xfrm>
        </p:spPr>
        <p:txBody>
          <a:bodyPr wrap="square" lIns="182880" rIns="182880" bIns="182880" anchor="t" anchorCtr="0">
            <a:noAutofit/>
          </a:bodyPr>
          <a:lstStyle>
            <a:lvl1pPr algn="l">
              <a:defRPr sz="4800" b="0" cap="none" spc="0">
                <a:ln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731491" y="5664201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339439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0" y="1193800"/>
            <a:ext cx="10464800" cy="4830763"/>
          </a:xfrm>
          <a:prstGeom prst="rect">
            <a:avLst/>
          </a:prstGeom>
          <a:noFill/>
        </p:spPr>
        <p:txBody>
          <a:bodyPr/>
          <a:lstStyle>
            <a:lvl1pPr marL="457189" indent="-457189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1051534" indent="-457189">
              <a:buClr>
                <a:schemeClr val="bg2"/>
              </a:buClr>
              <a:buSzPct val="95000"/>
              <a:buFont typeface="Arial" panose="020B0604020202020204" pitchFamily="34" charset="0"/>
              <a:buChar char="•"/>
              <a:defRPr/>
            </a:lvl2pPr>
            <a:lvl3pPr marL="1676358" indent="-457189">
              <a:buClr>
                <a:schemeClr val="bg2"/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bg2"/>
              </a:buClr>
              <a:buSzPct val="80000"/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7801"/>
            <a:ext cx="10464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0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2151064"/>
            <a:ext cx="8229611" cy="1887536"/>
          </a:xfrm>
          <a:solidFill>
            <a:schemeClr val="bg1"/>
          </a:solidFill>
        </p:spPr>
        <p:txBody>
          <a:bodyPr wrap="square" lIns="182880" rIns="182880" anchor="ctr" anchorCtr="0">
            <a:normAutofit/>
          </a:bodyPr>
          <a:lstStyle>
            <a:lvl1pPr algn="l">
              <a:defRPr sz="5333" b="0" cap="none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1" y="4140200"/>
            <a:ext cx="8229600" cy="914400"/>
          </a:xfrm>
          <a:prstGeom prst="rect">
            <a:avLst/>
          </a:prstGeom>
          <a:noFill/>
        </p:spPr>
        <p:txBody>
          <a:bodyPr lIns="182880" tIns="182880" rIns="182880" bIns="182880" anchor="t"/>
          <a:lstStyle>
            <a:lvl1pPr marL="0" indent="0">
              <a:buNone/>
              <a:defRPr sz="2667" spc="400">
                <a:solidFill>
                  <a:schemeClr val="tx2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29" y="1040740"/>
            <a:ext cx="3151375" cy="560832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103687" y="6485580"/>
            <a:ext cx="3661580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>
                <a:solidFill>
                  <a:schemeClr val="tx2"/>
                </a:solidFill>
              </a:rPr>
              <a:t>KANSAS</a:t>
            </a:r>
            <a:r>
              <a:rPr lang="en-US" sz="933" baseline="0">
                <a:solidFill>
                  <a:schemeClr val="tx2"/>
                </a:solidFill>
              </a:rPr>
              <a:t> STATE DEPARTMENT OF EDUCATION </a:t>
            </a:r>
            <a:r>
              <a:rPr lang="en-US" sz="933" i="1" baseline="0">
                <a:solidFill>
                  <a:schemeClr val="tx2"/>
                </a:solidFill>
              </a:rPr>
              <a:t>| www.ksde.org</a:t>
            </a:r>
            <a:endParaRPr lang="en-US" sz="933" i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06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800"/>
            <a:ext cx="1148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1" y="1193800"/>
            <a:ext cx="5534436" cy="711200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4801" y="1905000"/>
            <a:ext cx="5536553" cy="4256088"/>
          </a:xfrm>
          <a:prstGeom prst="rect">
            <a:avLst/>
          </a:prstGeom>
          <a:noFill/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568" y="1193800"/>
            <a:ext cx="5389033" cy="711200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568" y="1905000"/>
            <a:ext cx="5389033" cy="4256088"/>
          </a:xfrm>
          <a:prstGeom prst="rect">
            <a:avLst/>
          </a:prstGeom>
          <a:noFill/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280485" y="6545902"/>
            <a:ext cx="5815515" cy="2358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933">
                <a:solidFill>
                  <a:schemeClr val="tx2"/>
                </a:solidFill>
              </a:rPr>
              <a:t>KANSAS</a:t>
            </a:r>
            <a:r>
              <a:rPr lang="en-US" sz="933" baseline="0">
                <a:solidFill>
                  <a:schemeClr val="tx2"/>
                </a:solidFill>
              </a:rPr>
              <a:t> STATE DEPARTMENT OF EDUCATION </a:t>
            </a:r>
            <a:r>
              <a:rPr lang="en-US" sz="933" i="1" baseline="0">
                <a:solidFill>
                  <a:schemeClr val="tx2"/>
                </a:solidFill>
              </a:rPr>
              <a:t>| www.ksde.org</a:t>
            </a:r>
            <a:endParaRPr lang="en-US" sz="933" i="1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477" y="5461000"/>
            <a:ext cx="2060924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5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0880" y="1823721"/>
            <a:ext cx="9144000" cy="2540001"/>
          </a:xfrm>
        </p:spPr>
        <p:txBody>
          <a:bodyPr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280485" y="6545902"/>
            <a:ext cx="3661580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>
                <a:solidFill>
                  <a:schemeClr val="tx2"/>
                </a:solidFill>
              </a:rPr>
              <a:t>KANSAS</a:t>
            </a:r>
            <a:r>
              <a:rPr lang="en-US" sz="933" baseline="0">
                <a:solidFill>
                  <a:schemeClr val="tx2"/>
                </a:solidFill>
              </a:rPr>
              <a:t> STATE DEPARTMENT OF EDUCATION </a:t>
            </a:r>
            <a:r>
              <a:rPr lang="en-US" sz="933" i="1" baseline="0">
                <a:solidFill>
                  <a:schemeClr val="tx2"/>
                </a:solidFill>
              </a:rPr>
              <a:t>| www.ksde.org</a:t>
            </a:r>
            <a:endParaRPr lang="en-US" sz="933" i="1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477" y="5461000"/>
            <a:ext cx="2060924" cy="1219200"/>
          </a:xfrm>
          <a:prstGeom prst="rect">
            <a:avLst/>
          </a:prstGeom>
        </p:spPr>
      </p:pic>
      <p:sp>
        <p:nvSpPr>
          <p:cNvPr id="12" name="Left Bracket 11"/>
          <p:cNvSpPr/>
          <p:nvPr userDrawn="1"/>
        </p:nvSpPr>
        <p:spPr>
          <a:xfrm>
            <a:off x="1524000" y="1803400"/>
            <a:ext cx="436880" cy="2560321"/>
          </a:xfrm>
          <a:prstGeom prst="leftBracke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1136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80485" y="6545902"/>
            <a:ext cx="6323515" cy="2358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933">
                <a:solidFill>
                  <a:schemeClr val="tx2"/>
                </a:solidFill>
              </a:rPr>
              <a:t>KANSAS</a:t>
            </a:r>
            <a:r>
              <a:rPr lang="en-US" sz="933" baseline="0">
                <a:solidFill>
                  <a:schemeClr val="tx2"/>
                </a:solidFill>
              </a:rPr>
              <a:t> STATE DEPARTMENT OF EDUCATION </a:t>
            </a:r>
            <a:r>
              <a:rPr lang="en-US" sz="933" i="1" baseline="0">
                <a:solidFill>
                  <a:schemeClr val="tx2"/>
                </a:solidFill>
              </a:rPr>
              <a:t>| www.ksde.org</a:t>
            </a:r>
            <a:endParaRPr lang="en-US" sz="933" i="1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477" y="5461000"/>
            <a:ext cx="2060924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7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280485" y="6545902"/>
            <a:ext cx="3661580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>
                <a:solidFill>
                  <a:schemeClr val="tx2"/>
                </a:solidFill>
              </a:rPr>
              <a:t>KANSAS</a:t>
            </a:r>
            <a:r>
              <a:rPr lang="en-US" sz="933" baseline="0">
                <a:solidFill>
                  <a:schemeClr val="tx2"/>
                </a:solidFill>
              </a:rPr>
              <a:t> STATE DEPARTMENT OF EDUCATION </a:t>
            </a:r>
            <a:r>
              <a:rPr lang="en-US" sz="933" i="1" baseline="0">
                <a:solidFill>
                  <a:schemeClr val="tx2"/>
                </a:solidFill>
              </a:rPr>
              <a:t>| www.ksde.org</a:t>
            </a:r>
            <a:endParaRPr lang="en-US" sz="933" i="1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952" y="5765800"/>
            <a:ext cx="1442649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9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99" y="990601"/>
            <a:ext cx="8127999" cy="5135564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733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01602"/>
            <a:ext cx="11379201" cy="787399"/>
          </a:xfrm>
          <a:noFill/>
        </p:spPr>
        <p:txBody>
          <a:bodyPr lIns="182880" tIns="91440" rIns="91440" bIns="91440"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7600" y="990601"/>
            <a:ext cx="3048000" cy="5135564"/>
          </a:xfrm>
          <a:prstGeom prst="rect">
            <a:avLst/>
          </a:prstGeom>
          <a:noFill/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667">
                <a:solidFill>
                  <a:schemeClr val="tx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80485" y="6545902"/>
            <a:ext cx="3661580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>
                <a:solidFill>
                  <a:schemeClr val="tx2"/>
                </a:solidFill>
              </a:rPr>
              <a:t>KANSAS</a:t>
            </a:r>
            <a:r>
              <a:rPr lang="en-US" sz="933" baseline="0">
                <a:solidFill>
                  <a:schemeClr val="tx2"/>
                </a:solidFill>
              </a:rPr>
              <a:t> STATE DEPARTMENT OF EDUCATION </a:t>
            </a:r>
            <a:r>
              <a:rPr lang="en-US" sz="933" i="1" baseline="0">
                <a:solidFill>
                  <a:schemeClr val="tx2"/>
                </a:solidFill>
              </a:rPr>
              <a:t>| www.ksde.org</a:t>
            </a:r>
            <a:endParaRPr lang="en-US" sz="933" i="1">
              <a:solidFill>
                <a:schemeClr val="tx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477" y="5461000"/>
            <a:ext cx="2060924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0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4" y="4800600"/>
            <a:ext cx="10363213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4" y="5367353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tx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80485" y="6545902"/>
            <a:ext cx="3661580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>
                <a:solidFill>
                  <a:schemeClr val="tx2"/>
                </a:solidFill>
              </a:rPr>
              <a:t>KANSAS</a:t>
            </a:r>
            <a:r>
              <a:rPr lang="en-US" sz="933" baseline="0">
                <a:solidFill>
                  <a:schemeClr val="tx2"/>
                </a:solidFill>
              </a:rPr>
              <a:t> STATE DEPARTMENT OF EDUCATION </a:t>
            </a:r>
            <a:r>
              <a:rPr lang="en-US" sz="933" i="1" baseline="0">
                <a:solidFill>
                  <a:schemeClr val="tx2"/>
                </a:solidFill>
              </a:rPr>
              <a:t>| www.ksde.org</a:t>
            </a:r>
            <a:endParaRPr lang="en-US" sz="933" i="1">
              <a:solidFill>
                <a:schemeClr val="tx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477" y="5461000"/>
            <a:ext cx="2060924" cy="121920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 noChangeAspect="1"/>
          </p:cNvSpPr>
          <p:nvPr>
            <p:ph type="pic" sz="quarter" idx="13"/>
          </p:nvPr>
        </p:nvSpPr>
        <p:spPr>
          <a:xfrm>
            <a:off x="914400" y="76201"/>
            <a:ext cx="10363200" cy="47243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29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1524000" y="1193800"/>
            <a:ext cx="10464811" cy="5080000"/>
          </a:xfrm>
          <a:prstGeom prst="rect">
            <a:avLst/>
          </a:prstGeom>
          <a:noFill/>
        </p:spPr>
        <p:txBody>
          <a:bodyPr vert="horz" lIns="182880" tIns="182880" rIns="182880" bIns="18288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50800" y="0"/>
            <a:ext cx="12293600" cy="1193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87680" rIns="0" bIns="0" rtlCol="0" anchor="ctr">
            <a:normAutofit/>
          </a:bodyPr>
          <a:lstStyle/>
          <a:p>
            <a:pPr algn="ctr"/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0485" y="6545902"/>
            <a:ext cx="5815515" cy="2358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933">
                <a:solidFill>
                  <a:schemeClr val="tx2"/>
                </a:solidFill>
              </a:rPr>
              <a:t>KANSAS</a:t>
            </a:r>
            <a:r>
              <a:rPr lang="en-US" sz="933" baseline="0">
                <a:solidFill>
                  <a:schemeClr val="tx2"/>
                </a:solidFill>
              </a:rPr>
              <a:t> STATE DEPARTMENT OF EDUCATION </a:t>
            </a:r>
            <a:r>
              <a:rPr lang="en-US" sz="933" i="1" baseline="0">
                <a:solidFill>
                  <a:schemeClr val="tx2"/>
                </a:solidFill>
              </a:rPr>
              <a:t>| www.ksde.org</a:t>
            </a:r>
            <a:endParaRPr lang="en-US" sz="933" i="1">
              <a:solidFill>
                <a:schemeClr val="tx2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3999" y="1"/>
            <a:ext cx="10464803" cy="1198561"/>
          </a:xfrm>
          <a:prstGeom prst="rect">
            <a:avLst/>
          </a:prstGeom>
        </p:spPr>
        <p:txBody>
          <a:bodyPr vert="horz" wrap="square" lIns="182880" tIns="182880" rIns="18288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477" y="5461000"/>
            <a:ext cx="2060924" cy="1219200"/>
          </a:xfrm>
          <a:prstGeom prst="rect">
            <a:avLst/>
          </a:prstGeom>
        </p:spPr>
      </p:pic>
      <p:sp>
        <p:nvSpPr>
          <p:cNvPr id="12" name="Left Bracket 11"/>
          <p:cNvSpPr/>
          <p:nvPr userDrawn="1"/>
        </p:nvSpPr>
        <p:spPr>
          <a:xfrm>
            <a:off x="1051560" y="1193800"/>
            <a:ext cx="472440" cy="3556000"/>
          </a:xfrm>
          <a:prstGeom prst="leftBracke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500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1219170" rtl="0" eaLnBrk="1" latinLnBrk="0" hangingPunct="1">
        <a:spcBef>
          <a:spcPct val="0"/>
        </a:spcBef>
        <a:buNone/>
        <a:defRPr sz="4267" kern="1200">
          <a:solidFill>
            <a:schemeClr val="tx2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43834" indent="-243834" algn="l" defTabSz="1219170" rtl="0" eaLnBrk="1" latinLnBrk="0" hangingPunct="1">
        <a:spcBef>
          <a:spcPct val="20000"/>
        </a:spcBef>
        <a:spcAft>
          <a:spcPts val="800"/>
        </a:spcAft>
        <a:buClr>
          <a:schemeClr val="bg2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975336" indent="-380990" algn="l" defTabSz="1219170" rtl="0" eaLnBrk="1" latinLnBrk="0" hangingPunct="1">
        <a:spcBef>
          <a:spcPct val="20000"/>
        </a:spcBef>
        <a:spcAft>
          <a:spcPts val="800"/>
        </a:spcAft>
        <a:buClr>
          <a:schemeClr val="bg2"/>
        </a:buClr>
        <a:buSzPct val="95000"/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600160" indent="-380990" algn="l" defTabSz="1219170" rtl="0" eaLnBrk="1" latinLnBrk="0" hangingPunct="1">
        <a:spcBef>
          <a:spcPct val="20000"/>
        </a:spcBef>
        <a:spcAft>
          <a:spcPts val="800"/>
        </a:spcAft>
        <a:buClr>
          <a:schemeClr val="bg2"/>
        </a:buClr>
        <a:buSzPct val="9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spcAft>
          <a:spcPts val="800"/>
        </a:spcAft>
        <a:buClr>
          <a:schemeClr val="bg2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spcAft>
          <a:spcPts val="800"/>
        </a:spcAft>
        <a:buClr>
          <a:schemeClr val="bg2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Information Technology Pathway Updates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Stephen </a:t>
            </a:r>
            <a:r>
              <a:rPr lang="en-US" dirty="0" smtClean="0"/>
              <a:t>King</a:t>
            </a:r>
          </a:p>
          <a:p>
            <a:r>
              <a:rPr lang="en-US" dirty="0" smtClean="0"/>
              <a:t>sking@ksde.org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71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217441"/>
              </p:ext>
            </p:extLst>
          </p:nvPr>
        </p:nvGraphicFramePr>
        <p:xfrm>
          <a:off x="1524000" y="0"/>
          <a:ext cx="5297124" cy="6856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Acrobat Document" r:id="rId3" imgW="5829252" imgH="7543510" progId="AcroExch.Document.DC">
                  <p:embed/>
                </p:oleObj>
              </mc:Choice>
              <mc:Fallback>
                <p:oleObj name="Acrobat Document" r:id="rId3" imgW="5829252" imgH="75435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0"/>
                        <a:ext cx="5297124" cy="6856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879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Changes in effect for 2018-2019</a:t>
            </a:r>
          </a:p>
          <a:p>
            <a:r>
              <a:rPr lang="en-US" dirty="0" smtClean="0"/>
              <a:t>Computer Science Engineering pathway goes away</a:t>
            </a:r>
          </a:p>
          <a:p>
            <a:r>
              <a:rPr lang="en-US" dirty="0" smtClean="0"/>
              <a:t>Most Application/Technology/Vendor specific terminology removed</a:t>
            </a:r>
          </a:p>
          <a:p>
            <a:r>
              <a:rPr lang="en-US" dirty="0" smtClean="0"/>
              <a:t>Programming &amp; Software Development pathway gains courses</a:t>
            </a:r>
          </a:p>
          <a:p>
            <a:r>
              <a:rPr lang="en-US" dirty="0" smtClean="0"/>
              <a:t>Project Management (21205) replaced by pathway-specific, pared-down project courses</a:t>
            </a:r>
          </a:p>
          <a:p>
            <a:r>
              <a:rPr lang="en-US" dirty="0" smtClean="0"/>
              <a:t>Some changes to mapping will be required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Completed 2016-17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96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Info</a:t>
            </a:r>
            <a:r>
              <a:rPr lang="en-US" dirty="0"/>
              <a:t>. Support Services – Other (10299) and Particular Topics in Info. Support (10256) are </a:t>
            </a:r>
            <a:r>
              <a:rPr lang="en-US" dirty="0">
                <a:solidFill>
                  <a:srgbClr val="FF0000"/>
                </a:solidFill>
              </a:rPr>
              <a:t>deleted</a:t>
            </a:r>
            <a:r>
              <a:rPr lang="en-US" dirty="0"/>
              <a:t> from the pathway. </a:t>
            </a:r>
          </a:p>
          <a:p>
            <a:r>
              <a:rPr lang="en-US" dirty="0" smtClean="0"/>
              <a:t>Info. Support &amp; Services – Workplace Exp. (10298), Management Info. Systems – Workplace Experience (10098), Management Information System – Other (10099), and Project Management &amp; Resource Scheduling (21205) are </a:t>
            </a:r>
            <a:r>
              <a:rPr lang="en-US" dirty="0" smtClean="0">
                <a:solidFill>
                  <a:srgbClr val="FF0000"/>
                </a:solidFill>
              </a:rPr>
              <a:t>deleted</a:t>
            </a:r>
            <a:r>
              <a:rPr lang="en-US" dirty="0" smtClean="0"/>
              <a:t> from the pathway</a:t>
            </a:r>
          </a:p>
          <a:p>
            <a:r>
              <a:rPr lang="en-US" dirty="0" smtClean="0"/>
              <a:t>Course </a:t>
            </a:r>
            <a:r>
              <a:rPr lang="en-US" dirty="0"/>
              <a:t>10055 </a:t>
            </a:r>
            <a:r>
              <a:rPr lang="en-US" dirty="0">
                <a:solidFill>
                  <a:srgbClr val="FF0000"/>
                </a:solidFill>
              </a:rPr>
              <a:t>changes title </a:t>
            </a:r>
            <a:r>
              <a:rPr lang="en-US" dirty="0"/>
              <a:t>from “Particular Topics in Mgmt. Info. Systems” to Particular Topics in Info. Support and Services. </a:t>
            </a:r>
          </a:p>
          <a:p>
            <a:r>
              <a:rPr lang="en-US" dirty="0" smtClean="0"/>
              <a:t>Course </a:t>
            </a:r>
            <a:r>
              <a:rPr lang="en-US" dirty="0"/>
              <a:t>31097 – Information Support Project </a:t>
            </a:r>
            <a:r>
              <a:rPr lang="en-US" dirty="0" err="1"/>
              <a:t>Mgmnt</a:t>
            </a:r>
            <a:r>
              <a:rPr lang="en-US" dirty="0"/>
              <a:t>. &amp; Resource Scheduling is </a:t>
            </a:r>
            <a:r>
              <a:rPr lang="en-US" dirty="0">
                <a:solidFill>
                  <a:srgbClr val="FF0000"/>
                </a:solidFill>
              </a:rPr>
              <a:t>added</a:t>
            </a:r>
            <a:r>
              <a:rPr lang="en-US" dirty="0"/>
              <a:t> at the Application Level.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Support &amp;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1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664375"/>
              </p:ext>
            </p:extLst>
          </p:nvPr>
        </p:nvGraphicFramePr>
        <p:xfrm>
          <a:off x="1743456" y="0"/>
          <a:ext cx="5287980" cy="6844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Acrobat Document" r:id="rId3" imgW="5829252" imgH="7543510" progId="AcroExch.Document.DC">
                  <p:embed/>
                </p:oleObj>
              </mc:Choice>
              <mc:Fallback>
                <p:oleObj name="Acrobat Document" r:id="rId3" imgW="5829252" imgH="75435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3456" y="0"/>
                        <a:ext cx="5287980" cy="6844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53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NetWare Routing (10105) </a:t>
            </a:r>
            <a:r>
              <a:rPr lang="en-US" dirty="0">
                <a:solidFill>
                  <a:srgbClr val="FF0000"/>
                </a:solidFill>
              </a:rPr>
              <a:t>changes title </a:t>
            </a:r>
            <a:r>
              <a:rPr lang="en-US" dirty="0"/>
              <a:t>to Networking Infrastructure &amp; Routing. </a:t>
            </a:r>
          </a:p>
          <a:p>
            <a:r>
              <a:rPr lang="en-US" dirty="0" smtClean="0"/>
              <a:t>Wide </a:t>
            </a:r>
            <a:r>
              <a:rPr lang="en-US" dirty="0"/>
              <a:t>Area Telecommunications &amp; Networking (10106) </a:t>
            </a:r>
            <a:r>
              <a:rPr lang="en-US" dirty="0">
                <a:solidFill>
                  <a:srgbClr val="FF0000"/>
                </a:solidFill>
              </a:rPr>
              <a:t>changes title </a:t>
            </a:r>
            <a:r>
              <a:rPr lang="en-US" dirty="0"/>
              <a:t>to Telecommunications in Networking. </a:t>
            </a:r>
          </a:p>
          <a:p>
            <a:r>
              <a:rPr lang="en-US" dirty="0" smtClean="0"/>
              <a:t>“</a:t>
            </a:r>
            <a:r>
              <a:rPr lang="en-US" dirty="0"/>
              <a:t>Telecommunications” (10006), “Router Basics” (10104), and “CISCO- Network Infrastructure Essentials” (10255) are </a:t>
            </a:r>
            <a:r>
              <a:rPr lang="en-US" dirty="0">
                <a:solidFill>
                  <a:srgbClr val="FF0000"/>
                </a:solidFill>
              </a:rPr>
              <a:t>deleted</a:t>
            </a:r>
            <a:r>
              <a:rPr lang="en-US" dirty="0"/>
              <a:t> from the pathway. </a:t>
            </a:r>
          </a:p>
          <a:p>
            <a:r>
              <a:rPr lang="en-US" dirty="0" smtClean="0"/>
              <a:t>All </a:t>
            </a:r>
            <a:r>
              <a:rPr lang="en-US" dirty="0"/>
              <a:t>previous Application Level courses are </a:t>
            </a:r>
            <a:r>
              <a:rPr lang="en-US" dirty="0">
                <a:solidFill>
                  <a:srgbClr val="FF0000"/>
                </a:solidFill>
              </a:rPr>
              <a:t>deleted</a:t>
            </a:r>
            <a:r>
              <a:rPr lang="en-US" dirty="0"/>
              <a:t> from the pathway. </a:t>
            </a:r>
          </a:p>
          <a:p>
            <a:r>
              <a:rPr lang="en-US" dirty="0" smtClean="0"/>
              <a:t>Applied </a:t>
            </a:r>
            <a:r>
              <a:rPr lang="en-US" dirty="0"/>
              <a:t>Concepts </a:t>
            </a:r>
            <a:r>
              <a:rPr lang="en-US" dirty="0" smtClean="0"/>
              <a:t>of </a:t>
            </a:r>
            <a:r>
              <a:rPr lang="en-US" dirty="0"/>
              <a:t>Networking (31095) and Network Systems Project Management &amp; Resource Scheduling (31099) are </a:t>
            </a:r>
            <a:r>
              <a:rPr lang="en-US" dirty="0">
                <a:solidFill>
                  <a:srgbClr val="FF0000"/>
                </a:solidFill>
              </a:rPr>
              <a:t>added</a:t>
            </a:r>
            <a:r>
              <a:rPr lang="en-US" dirty="0"/>
              <a:t> at the Application Level.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Systems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59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7358139"/>
              </p:ext>
            </p:extLst>
          </p:nvPr>
        </p:nvGraphicFramePr>
        <p:xfrm>
          <a:off x="1719072" y="5263"/>
          <a:ext cx="5294376" cy="685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Acrobat Document" r:id="rId3" imgW="5829252" imgH="7543510" progId="AcroExch.Document.DC">
                  <p:embed/>
                </p:oleObj>
              </mc:Choice>
              <mc:Fallback>
                <p:oleObj name="Acrobat Document" r:id="rId3" imgW="5829252" imgH="75435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9072" y="5263"/>
                        <a:ext cx="5294376" cy="6852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635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“Intro. To Computer Coding” (31001) and “Intro to Physical Computing” (31002) have been </a:t>
            </a:r>
            <a:r>
              <a:rPr lang="en-US" dirty="0">
                <a:solidFill>
                  <a:srgbClr val="FF0000"/>
                </a:solidFill>
              </a:rPr>
              <a:t>added</a:t>
            </a:r>
            <a:r>
              <a:rPr lang="en-US" dirty="0"/>
              <a:t> at the Introductory Level. </a:t>
            </a:r>
          </a:p>
          <a:p>
            <a:r>
              <a:rPr lang="en-US" dirty="0" smtClean="0"/>
              <a:t>“</a:t>
            </a:r>
            <a:r>
              <a:rPr lang="en-US" dirty="0"/>
              <a:t>Technical Intro. To Computer Science” (41010) and “AP Computer Science Principles” (31094) have been </a:t>
            </a:r>
            <a:r>
              <a:rPr lang="en-US" dirty="0">
                <a:solidFill>
                  <a:srgbClr val="FF0000"/>
                </a:solidFill>
              </a:rPr>
              <a:t>added</a:t>
            </a:r>
            <a:r>
              <a:rPr lang="en-US" dirty="0"/>
              <a:t> at the Technical Level. </a:t>
            </a:r>
          </a:p>
          <a:p>
            <a:r>
              <a:rPr lang="en-US" dirty="0" smtClean="0"/>
              <a:t>“</a:t>
            </a:r>
            <a:r>
              <a:rPr lang="en-US" dirty="0"/>
              <a:t>Cyber Security” (41036) and “Programming and Software Development Project Management” (31098) have been </a:t>
            </a:r>
            <a:r>
              <a:rPr lang="en-US" dirty="0">
                <a:solidFill>
                  <a:srgbClr val="FF0000"/>
                </a:solidFill>
              </a:rPr>
              <a:t>added</a:t>
            </a:r>
            <a:r>
              <a:rPr lang="en-US" dirty="0"/>
              <a:t> at the Application Level. </a:t>
            </a:r>
          </a:p>
          <a:p>
            <a:r>
              <a:rPr lang="en-US" dirty="0" smtClean="0"/>
              <a:t>Business Programming (10151), Visual Basic Programming (10153), C++ Programming (10154), and Java Programming (10155) have been </a:t>
            </a:r>
            <a:r>
              <a:rPr lang="en-US" dirty="0" smtClean="0">
                <a:solidFill>
                  <a:srgbClr val="FF0000"/>
                </a:solidFill>
              </a:rPr>
              <a:t>deleted</a:t>
            </a:r>
            <a:r>
              <a:rPr lang="en-US" dirty="0" smtClean="0"/>
              <a:t> from the pathway. </a:t>
            </a:r>
          </a:p>
          <a:p>
            <a:r>
              <a:rPr lang="en-US" dirty="0" smtClean="0"/>
              <a:t>Computer </a:t>
            </a:r>
            <a:r>
              <a:rPr lang="en-US" dirty="0"/>
              <a:t>Programming – Workplace Experience (10198), Game Design &amp; Authoring for the Web (10165), Computer Programming – Other (10199), and Project Management &amp; Resource Scheduling (21205) have been </a:t>
            </a:r>
            <a:r>
              <a:rPr lang="en-US" dirty="0">
                <a:solidFill>
                  <a:srgbClr val="FF0000"/>
                </a:solidFill>
              </a:rPr>
              <a:t>deleted</a:t>
            </a:r>
            <a:r>
              <a:rPr lang="en-US" dirty="0"/>
              <a:t> from the pathway.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and Software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83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 </a:t>
            </a:r>
            <a:r>
              <a:rPr lang="en-US" dirty="0" err="1" smtClean="0"/>
              <a:t>Sci</a:t>
            </a:r>
            <a:r>
              <a:rPr lang="en-US" dirty="0" smtClean="0"/>
              <a:t> </a:t>
            </a:r>
            <a:r>
              <a:rPr lang="en-US" dirty="0" err="1" smtClean="0"/>
              <a:t>Ess</a:t>
            </a:r>
            <a:r>
              <a:rPr lang="en-US" dirty="0" smtClean="0"/>
              <a:t>: 41010</a:t>
            </a:r>
          </a:p>
          <a:p>
            <a:r>
              <a:rPr lang="en-US" dirty="0" smtClean="0"/>
              <a:t>Comp </a:t>
            </a:r>
            <a:r>
              <a:rPr lang="en-US" dirty="0" err="1" smtClean="0"/>
              <a:t>Sci</a:t>
            </a:r>
            <a:r>
              <a:rPr lang="en-US" dirty="0" smtClean="0"/>
              <a:t> </a:t>
            </a:r>
            <a:r>
              <a:rPr lang="en-US" dirty="0" err="1" smtClean="0"/>
              <a:t>Princ</a:t>
            </a:r>
            <a:r>
              <a:rPr lang="en-US" dirty="0" smtClean="0"/>
              <a:t>: 31094</a:t>
            </a:r>
          </a:p>
          <a:p>
            <a:r>
              <a:rPr lang="en-US" dirty="0" smtClean="0"/>
              <a:t>Comp </a:t>
            </a:r>
            <a:r>
              <a:rPr lang="en-US" dirty="0" err="1" smtClean="0"/>
              <a:t>Sci</a:t>
            </a:r>
            <a:r>
              <a:rPr lang="en-US" dirty="0" smtClean="0"/>
              <a:t> A: 10157</a:t>
            </a:r>
          </a:p>
          <a:p>
            <a:r>
              <a:rPr lang="en-US" dirty="0" smtClean="0"/>
              <a:t>Cybersecurity: 41036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PLTW Mapping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427043"/>
              </p:ext>
            </p:extLst>
          </p:nvPr>
        </p:nvGraphicFramePr>
        <p:xfrm>
          <a:off x="6391656" y="0"/>
          <a:ext cx="5266944" cy="6816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Acrobat Document" r:id="rId3" imgW="5829252" imgH="7543510" progId="AcroExch.Document.DC">
                  <p:embed/>
                </p:oleObj>
              </mc:Choice>
              <mc:Fallback>
                <p:oleObj name="Acrobat Document" r:id="rId3" imgW="5829252" imgH="75435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91656" y="0"/>
                        <a:ext cx="5266944" cy="6816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400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and Digital Communications Project Management (31096) has been </a:t>
            </a:r>
            <a:r>
              <a:rPr lang="en-US" dirty="0">
                <a:solidFill>
                  <a:srgbClr val="FF0000"/>
                </a:solidFill>
              </a:rPr>
              <a:t>added</a:t>
            </a:r>
            <a:r>
              <a:rPr lang="en-US" dirty="0"/>
              <a:t> to the pathway. </a:t>
            </a:r>
          </a:p>
          <a:p>
            <a:r>
              <a:rPr lang="en-US" dirty="0" smtClean="0"/>
              <a:t>Media </a:t>
            </a:r>
            <a:r>
              <a:rPr lang="en-US" dirty="0"/>
              <a:t>Tech. – Workplace Experience (10248), Media Technology – Other (10249), and Project Management &amp; Resource Scheduling (21205) have been </a:t>
            </a:r>
            <a:r>
              <a:rPr lang="en-US" dirty="0">
                <a:solidFill>
                  <a:srgbClr val="FF0000"/>
                </a:solidFill>
              </a:rPr>
              <a:t>deleted</a:t>
            </a:r>
            <a:r>
              <a:rPr lang="en-US" dirty="0"/>
              <a:t> from the pathway.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and Digital Communications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2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495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Century Gothic</vt:lpstr>
      <vt:lpstr>1_Office Theme</vt:lpstr>
      <vt:lpstr>Acrobat Document</vt:lpstr>
      <vt:lpstr>Information Technology Pathway Updates </vt:lpstr>
      <vt:lpstr>Review Completed 2016-17</vt:lpstr>
      <vt:lpstr>Information Support &amp; Services</vt:lpstr>
      <vt:lpstr>PowerPoint Presentation</vt:lpstr>
      <vt:lpstr>Network Systems Services</vt:lpstr>
      <vt:lpstr>PowerPoint Presentation</vt:lpstr>
      <vt:lpstr>Programming and Software Development</vt:lpstr>
      <vt:lpstr>PLTW Mapping</vt:lpstr>
      <vt:lpstr>Web and Digital Communications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CTE Coordinators Update KSDE  October 11, 2017</dc:title>
  <dc:creator>Stacy L. Smith</dc:creator>
  <cp:lastModifiedBy>Stephen H. King</cp:lastModifiedBy>
  <cp:revision>27</cp:revision>
  <dcterms:modified xsi:type="dcterms:W3CDTF">2018-02-06T21:24:23Z</dcterms:modified>
</cp:coreProperties>
</file>