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73" r:id="rId3"/>
    <p:sldId id="257" r:id="rId4"/>
    <p:sldId id="260" r:id="rId5"/>
    <p:sldId id="261" r:id="rId6"/>
    <p:sldId id="262" r:id="rId7"/>
    <p:sldId id="263" r:id="rId8"/>
    <p:sldId id="266" r:id="rId9"/>
    <p:sldId id="274" r:id="rId10"/>
    <p:sldId id="275" r:id="rId11"/>
    <p:sldId id="276" r:id="rId12"/>
    <p:sldId id="277" r:id="rId13"/>
    <p:sldId id="278" r:id="rId14"/>
    <p:sldId id="269" r:id="rId15"/>
    <p:sldId id="258" r:id="rId16"/>
    <p:sldId id="259" r:id="rId17"/>
    <p:sldId id="264" r:id="rId18"/>
    <p:sldId id="265" r:id="rId19"/>
    <p:sldId id="272" r:id="rId20"/>
    <p:sldId id="268" r:id="rId21"/>
    <p:sldId id="270" r:id="rId22"/>
    <p:sldId id="27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68402" autoAdjust="0"/>
  </p:normalViewPr>
  <p:slideViewPr>
    <p:cSldViewPr snapToGrid="0">
      <p:cViewPr varScale="1">
        <p:scale>
          <a:sx n="76" d="100"/>
          <a:sy n="76" d="100"/>
        </p:scale>
        <p:origin x="1098"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C03CB-5C3B-49B2-8EA6-561095B0E68F}" type="datetimeFigureOut">
              <a:rPr lang="en-US" smtClean="0"/>
              <a:t>1/29/2018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79A95-7575-4CF0-AA33-47B73811C096}" type="slidenum">
              <a:rPr lang="en-US" smtClean="0"/>
              <a:t>‹#›</a:t>
            </a:fld>
            <a:endParaRPr lang="en-US"/>
          </a:p>
        </p:txBody>
      </p:sp>
    </p:spTree>
    <p:extLst>
      <p:ext uri="{BB962C8B-B14F-4D97-AF65-F5344CB8AC3E}">
        <p14:creationId xmlns:p14="http://schemas.microsoft.com/office/powerpoint/2010/main" val="3771841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Here is the</a:t>
            </a:r>
            <a:r>
              <a:rPr lang="en-US" baseline="0" dirty="0" smtClean="0"/>
              <a:t> Kansas Career Cluster model</a:t>
            </a:r>
          </a:p>
          <a:p>
            <a:pPr marL="171450" indent="-171450">
              <a:buFont typeface="Arial" panose="020B0604020202020204" pitchFamily="34" charset="0"/>
              <a:buChar char="•"/>
            </a:pPr>
            <a:r>
              <a:rPr lang="en-US" baseline="0" dirty="0" smtClean="0"/>
              <a:t>Currently </a:t>
            </a:r>
            <a:r>
              <a:rPr lang="en-US" baseline="0" dirty="0" err="1" smtClean="0"/>
              <a:t>cPass</a:t>
            </a:r>
            <a:r>
              <a:rPr lang="en-US" baseline="0" dirty="0" smtClean="0"/>
              <a:t> has end of pathway assessments under </a:t>
            </a:r>
          </a:p>
          <a:p>
            <a:pPr marL="628650" lvl="1" indent="-171450">
              <a:buFont typeface="Arial" panose="020B0604020202020204" pitchFamily="34" charset="0"/>
              <a:buChar char="•"/>
            </a:pPr>
            <a:r>
              <a:rPr lang="en-US" baseline="0" dirty="0" smtClean="0"/>
              <a:t>Environmental and Agricultural Systems (3 assessments, 2 optional modules, 11 performance based assessments)</a:t>
            </a:r>
          </a:p>
          <a:p>
            <a:pPr marL="628650" lvl="1" indent="-171450">
              <a:buFont typeface="Arial" panose="020B0604020202020204" pitchFamily="34" charset="0"/>
              <a:buChar char="•"/>
            </a:pPr>
            <a:r>
              <a:rPr lang="en-US" baseline="0" dirty="0" smtClean="0"/>
              <a:t>Industrial, Manufacturing, and Engineering Systems (2 assessments)</a:t>
            </a:r>
          </a:p>
          <a:p>
            <a:pPr marL="628650" lvl="1" indent="-171450">
              <a:buFont typeface="Arial" panose="020B0604020202020204" pitchFamily="34" charset="0"/>
              <a:buChar char="•"/>
            </a:pPr>
            <a:r>
              <a:rPr lang="en-US" baseline="0" dirty="0" smtClean="0"/>
              <a:t>Foundational Knowledge and Skills (1 assessment, 3 performance based assessments)</a:t>
            </a:r>
          </a:p>
          <a:p>
            <a:pPr marL="171450" lvl="0" indent="-171450">
              <a:buFont typeface="Arial" panose="020B0604020202020204" pitchFamily="34" charset="0"/>
              <a:buChar char="•"/>
            </a:pPr>
            <a:r>
              <a:rPr lang="en-US" baseline="0" dirty="0" err="1" smtClean="0"/>
              <a:t>cPass</a:t>
            </a:r>
            <a:r>
              <a:rPr lang="en-US" baseline="0" dirty="0" smtClean="0"/>
              <a:t> added 2 new assessments for the 2017-2018 school year for the Business, Marketing, and Management field</a:t>
            </a:r>
          </a:p>
          <a:p>
            <a:pPr marL="628650" lvl="1" indent="-171450">
              <a:buFont typeface="Arial" panose="020B0604020202020204" pitchFamily="34" charset="0"/>
              <a:buChar char="•"/>
            </a:pPr>
            <a:r>
              <a:rPr lang="en-US" baseline="0" dirty="0" smtClean="0"/>
              <a:t>Comprehensive Business</a:t>
            </a:r>
          </a:p>
          <a:p>
            <a:pPr marL="628650" lvl="1" indent="-171450">
              <a:buFont typeface="Arial" panose="020B0604020202020204" pitchFamily="34" charset="0"/>
              <a:buChar char="•"/>
            </a:pPr>
            <a:r>
              <a:rPr lang="en-US" baseline="0" dirty="0" smtClean="0"/>
              <a:t>Finance</a:t>
            </a:r>
          </a:p>
          <a:p>
            <a:pPr marL="1085850" lvl="2" indent="-171450">
              <a:buFont typeface="Arial" panose="020B0604020202020204" pitchFamily="34" charset="0"/>
              <a:buChar char="•"/>
            </a:pPr>
            <a:r>
              <a:rPr lang="en-US" baseline="0" dirty="0" smtClean="0"/>
              <a:t>Optional Accounting module</a:t>
            </a:r>
          </a:p>
          <a:p>
            <a:pPr marL="1085850" lvl="2"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DB79A95-7575-4CF0-AA33-47B73811C096}" type="slidenum">
              <a:rPr lang="en-US" smtClean="0"/>
              <a:t>2</a:t>
            </a:fld>
            <a:endParaRPr lang="en-US"/>
          </a:p>
        </p:txBody>
      </p:sp>
    </p:spTree>
    <p:extLst>
      <p:ext uri="{BB962C8B-B14F-4D97-AF65-F5344CB8AC3E}">
        <p14:creationId xmlns:p14="http://schemas.microsoft.com/office/powerpoint/2010/main" val="4213524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Here is an example of a technology enhanced</a:t>
            </a:r>
            <a:r>
              <a:rPr lang="en-US" baseline="0" dirty="0" smtClean="0"/>
              <a:t> item that asks students to sort the available options into the correct classification categories</a:t>
            </a:r>
          </a:p>
          <a:p>
            <a:pPr marL="171450" indent="-171450">
              <a:buFont typeface="Arial" panose="020B0604020202020204" pitchFamily="34" charset="0"/>
              <a:buChar char="•"/>
            </a:pPr>
            <a:r>
              <a:rPr lang="en-US" baseline="0" dirty="0" smtClean="0"/>
              <a:t>Students can drag and drop each available option on the left into the classifications on the right.</a:t>
            </a:r>
            <a:endParaRPr lang="en-US" dirty="0"/>
          </a:p>
        </p:txBody>
      </p:sp>
      <p:sp>
        <p:nvSpPr>
          <p:cNvPr id="4" name="Slide Number Placeholder 3"/>
          <p:cNvSpPr>
            <a:spLocks noGrp="1"/>
          </p:cNvSpPr>
          <p:nvPr>
            <p:ph type="sldNum" sz="quarter" idx="10"/>
          </p:nvPr>
        </p:nvSpPr>
        <p:spPr/>
        <p:txBody>
          <a:bodyPr/>
          <a:lstStyle/>
          <a:p>
            <a:fld id="{ADB79A95-7575-4CF0-AA33-47B73811C096}" type="slidenum">
              <a:rPr lang="en-US" smtClean="0"/>
              <a:t>11</a:t>
            </a:fld>
            <a:endParaRPr lang="en-US"/>
          </a:p>
        </p:txBody>
      </p:sp>
    </p:spTree>
    <p:extLst>
      <p:ext uri="{BB962C8B-B14F-4D97-AF65-F5344CB8AC3E}">
        <p14:creationId xmlns:p14="http://schemas.microsoft.com/office/powerpoint/2010/main" val="1416781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Here is an example of a technology enabled</a:t>
            </a:r>
            <a:r>
              <a:rPr lang="en-US" baseline="0" dirty="0" smtClean="0"/>
              <a:t> item that asks students to fill in the blank with the appropriate answer</a:t>
            </a:r>
          </a:p>
          <a:p>
            <a:pPr marL="171450" indent="-171450">
              <a:buFont typeface="Arial" panose="020B0604020202020204" pitchFamily="34" charset="0"/>
              <a:buChar char="•"/>
            </a:pPr>
            <a:r>
              <a:rPr lang="en-US" baseline="0" dirty="0" smtClean="0"/>
              <a:t>Students can enter any number into the blank space to respond</a:t>
            </a:r>
          </a:p>
        </p:txBody>
      </p:sp>
      <p:sp>
        <p:nvSpPr>
          <p:cNvPr id="4" name="Slide Number Placeholder 3"/>
          <p:cNvSpPr>
            <a:spLocks noGrp="1"/>
          </p:cNvSpPr>
          <p:nvPr>
            <p:ph type="sldNum" sz="quarter" idx="10"/>
          </p:nvPr>
        </p:nvSpPr>
        <p:spPr/>
        <p:txBody>
          <a:bodyPr/>
          <a:lstStyle/>
          <a:p>
            <a:fld id="{ADB79A95-7575-4CF0-AA33-47B73811C096}" type="slidenum">
              <a:rPr lang="en-US" smtClean="0"/>
              <a:t>12</a:t>
            </a:fld>
            <a:endParaRPr lang="en-US"/>
          </a:p>
        </p:txBody>
      </p:sp>
    </p:spTree>
    <p:extLst>
      <p:ext uri="{BB962C8B-B14F-4D97-AF65-F5344CB8AC3E}">
        <p14:creationId xmlns:p14="http://schemas.microsoft.com/office/powerpoint/2010/main" val="4189097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Here is a slightly more complex version of the previous item that has multiple blanks for the</a:t>
            </a:r>
            <a:r>
              <a:rPr lang="en-US" baseline="0" dirty="0" smtClean="0"/>
              <a:t> student to complete</a:t>
            </a:r>
          </a:p>
          <a:p>
            <a:pPr marL="171450" indent="-171450">
              <a:buFont typeface="Arial" panose="020B0604020202020204" pitchFamily="34" charset="0"/>
              <a:buChar char="•"/>
            </a:pPr>
            <a:r>
              <a:rPr lang="en-US" baseline="0" dirty="0" smtClean="0"/>
              <a:t>The student may enter any number into any of the blanks provided to respond</a:t>
            </a:r>
            <a:endParaRPr lang="en-US" dirty="0"/>
          </a:p>
        </p:txBody>
      </p:sp>
      <p:sp>
        <p:nvSpPr>
          <p:cNvPr id="4" name="Slide Number Placeholder 3"/>
          <p:cNvSpPr>
            <a:spLocks noGrp="1"/>
          </p:cNvSpPr>
          <p:nvPr>
            <p:ph type="sldNum" sz="quarter" idx="10"/>
          </p:nvPr>
        </p:nvSpPr>
        <p:spPr/>
        <p:txBody>
          <a:bodyPr/>
          <a:lstStyle/>
          <a:p>
            <a:fld id="{ADB79A95-7575-4CF0-AA33-47B73811C096}" type="slidenum">
              <a:rPr lang="en-US" smtClean="0"/>
              <a:t>13</a:t>
            </a:fld>
            <a:endParaRPr lang="en-US"/>
          </a:p>
        </p:txBody>
      </p:sp>
    </p:spTree>
    <p:extLst>
      <p:ext uri="{BB962C8B-B14F-4D97-AF65-F5344CB8AC3E}">
        <p14:creationId xmlns:p14="http://schemas.microsoft.com/office/powerpoint/2010/main" val="128928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dirty="0" err="1" smtClean="0"/>
              <a:t>cPass</a:t>
            </a:r>
            <a:r>
              <a:rPr lang="en-US" sz="1800" dirty="0" smtClean="0"/>
              <a:t> assessments</a:t>
            </a:r>
            <a:r>
              <a:rPr lang="en-US" sz="1800" baseline="0" dirty="0" smtClean="0"/>
              <a:t> go through a lengthy process to produce reliable assessments that foster valid results</a:t>
            </a:r>
            <a:endParaRPr lang="en-US" sz="1800" dirty="0" smtClean="0"/>
          </a:p>
          <a:p>
            <a:pPr marL="285750" indent="-285750">
              <a:buFont typeface="Arial" panose="020B0604020202020204" pitchFamily="34" charset="0"/>
              <a:buChar char="•"/>
            </a:pPr>
            <a:endParaRPr lang="en-US" sz="1800" dirty="0" smtClean="0"/>
          </a:p>
          <a:p>
            <a:pPr marL="285750" indent="-285750">
              <a:buFont typeface="Arial" panose="020B0604020202020204" pitchFamily="34" charset="0"/>
              <a:buChar char="•"/>
            </a:pPr>
            <a:r>
              <a:rPr lang="en-US" sz="1800" dirty="0" smtClean="0"/>
              <a:t>Starting with a Task Analysis</a:t>
            </a:r>
          </a:p>
          <a:p>
            <a:pPr marL="742950" lvl="1" indent="-285750">
              <a:buFont typeface="Arial" panose="020B0604020202020204" pitchFamily="34" charset="0"/>
              <a:buChar char="•"/>
            </a:pPr>
            <a:r>
              <a:rPr lang="en-US" sz="1800" dirty="0" smtClean="0"/>
              <a:t>Subject matter experts define what students in the Cluster/Pathway need to demonstrate in order to achieve post-secondary success</a:t>
            </a:r>
          </a:p>
          <a:p>
            <a:pPr marL="1200150" lvl="2" indent="-285750">
              <a:buFont typeface="Arial" panose="020B0604020202020204" pitchFamily="34" charset="0"/>
              <a:buChar char="•"/>
            </a:pPr>
            <a:r>
              <a:rPr lang="en-US" sz="1800" dirty="0" smtClean="0"/>
              <a:t>Secondary educators, Post-Secondary educators, Professionals in the field.</a:t>
            </a:r>
          </a:p>
          <a:p>
            <a:pPr marL="1200150" lvl="2" indent="-285750">
              <a:buFont typeface="Arial" panose="020B0604020202020204" pitchFamily="34" charset="0"/>
              <a:buChar char="•"/>
            </a:pPr>
            <a:endParaRPr lang="en-US" sz="1800" dirty="0" smtClean="0"/>
          </a:p>
          <a:p>
            <a:pPr marL="285750" indent="-285750">
              <a:buFont typeface="Arial" panose="020B0604020202020204" pitchFamily="34" charset="0"/>
              <a:buChar char="•"/>
            </a:pPr>
            <a:r>
              <a:rPr lang="en-US" sz="1800" dirty="0" smtClean="0"/>
              <a:t>Then Item Writing and Review</a:t>
            </a:r>
          </a:p>
          <a:p>
            <a:pPr marL="742950" lvl="1" indent="-285750">
              <a:buFont typeface="Arial" panose="020B0604020202020204" pitchFamily="34" charset="0"/>
              <a:buChar char="•"/>
            </a:pPr>
            <a:r>
              <a:rPr lang="en-US" sz="1800" dirty="0" smtClean="0"/>
              <a:t>Subject matter experts are trained to write items for the assessment to reflect the validated content from the task analysis</a:t>
            </a:r>
          </a:p>
          <a:p>
            <a:pPr marL="742950" lvl="1" indent="-285750">
              <a:buFont typeface="Arial" panose="020B0604020202020204" pitchFamily="34" charset="0"/>
              <a:buChar char="•"/>
            </a:pPr>
            <a:r>
              <a:rPr lang="en-US" sz="1800" dirty="0" smtClean="0"/>
              <a:t>Subject matter experts review, revise, and approve every item on the operational form</a:t>
            </a:r>
          </a:p>
          <a:p>
            <a:pPr marL="457200" lvl="1" indent="0">
              <a:buFont typeface="Arial" panose="020B0604020202020204" pitchFamily="34" charset="0"/>
              <a:buNone/>
            </a:pPr>
            <a:endParaRPr lang="en-US" sz="1800" dirty="0" smtClean="0"/>
          </a:p>
          <a:p>
            <a:pPr marL="285750" indent="-285750">
              <a:buFont typeface="Arial" panose="020B0604020202020204" pitchFamily="34" charset="0"/>
              <a:buChar char="•"/>
            </a:pPr>
            <a:r>
              <a:rPr lang="en-US" sz="1800" dirty="0" smtClean="0"/>
              <a:t>Finally Standard Setting</a:t>
            </a:r>
          </a:p>
          <a:p>
            <a:pPr marL="742950" lvl="1" indent="-285750">
              <a:buFont typeface="Arial" panose="020B0604020202020204" pitchFamily="34" charset="0"/>
              <a:buChar char="•"/>
            </a:pPr>
            <a:r>
              <a:rPr lang="en-US" sz="1800" dirty="0" smtClean="0"/>
              <a:t>Student performance data is gathered to get a baseline estimate of student performance and assessment difficulty</a:t>
            </a:r>
          </a:p>
          <a:p>
            <a:pPr marL="742950" lvl="1" indent="-285750">
              <a:buFont typeface="Arial" panose="020B0604020202020204" pitchFamily="34" charset="0"/>
              <a:buChar char="•"/>
            </a:pPr>
            <a:r>
              <a:rPr lang="en-US" sz="1800" dirty="0" smtClean="0"/>
              <a:t>Subject matter experts are again consulted to determine valid and fair cut scores for the assessments</a:t>
            </a:r>
          </a:p>
          <a:p>
            <a:pPr marL="742950" lvl="1" indent="-285750">
              <a:buFont typeface="Arial" panose="020B0604020202020204" pitchFamily="34" charset="0"/>
              <a:buChar char="•"/>
            </a:pPr>
            <a:endParaRPr lang="en-US" sz="1800" dirty="0" smtClean="0"/>
          </a:p>
          <a:p>
            <a:pPr marL="285750" lvl="0" indent="-285750">
              <a:buFont typeface="Arial" panose="020B0604020202020204" pitchFamily="34" charset="0"/>
              <a:buChar char="•"/>
            </a:pPr>
            <a:r>
              <a:rPr lang="en-US" sz="1800" dirty="0" smtClean="0"/>
              <a:t>(ANIMATION) We are currently undergoing computer-based</a:t>
            </a:r>
            <a:r>
              <a:rPr lang="en-US" sz="1800" baseline="0" dirty="0" smtClean="0"/>
              <a:t> testing in an operational field test</a:t>
            </a:r>
          </a:p>
          <a:p>
            <a:pPr marL="742950" lvl="1" indent="-285750">
              <a:buFont typeface="Arial" panose="020B0604020202020204" pitchFamily="34" charset="0"/>
              <a:buChar char="•"/>
            </a:pPr>
            <a:r>
              <a:rPr lang="en-US" sz="1800" baseline="0" dirty="0" smtClean="0"/>
              <a:t>This allows us to gather needed student performance data that will be used during the standard setting studies to inform judgments on assessment difficulty and set cut scores for each achievement level on the assessments</a:t>
            </a:r>
          </a:p>
          <a:p>
            <a:pPr marL="742950" lvl="1" indent="-285750">
              <a:buFont typeface="Arial" panose="020B0604020202020204" pitchFamily="34" charset="0"/>
              <a:buChar char="•"/>
            </a:pPr>
            <a:r>
              <a:rPr lang="en-US" sz="1800" baseline="0" dirty="0" smtClean="0"/>
              <a:t>Once standards are set, </a:t>
            </a:r>
            <a:r>
              <a:rPr lang="en-US" sz="1800" baseline="0" dirty="0" err="1" smtClean="0"/>
              <a:t>cPass</a:t>
            </a:r>
            <a:r>
              <a:rPr lang="en-US" sz="1800" baseline="0" dirty="0" smtClean="0"/>
              <a:t> staff can deliver student results</a:t>
            </a:r>
            <a:endParaRPr lang="en-US" sz="1800" dirty="0" smtClean="0"/>
          </a:p>
          <a:p>
            <a:endParaRPr lang="en-US" dirty="0"/>
          </a:p>
        </p:txBody>
      </p:sp>
      <p:sp>
        <p:nvSpPr>
          <p:cNvPr id="4" name="Slide Number Placeholder 3"/>
          <p:cNvSpPr>
            <a:spLocks noGrp="1"/>
          </p:cNvSpPr>
          <p:nvPr>
            <p:ph type="sldNum" sz="quarter" idx="10"/>
          </p:nvPr>
        </p:nvSpPr>
        <p:spPr/>
        <p:txBody>
          <a:bodyPr/>
          <a:lstStyle/>
          <a:p>
            <a:fld id="{ADB79A95-7575-4CF0-AA33-47B73811C096}" type="slidenum">
              <a:rPr lang="en-US" smtClean="0"/>
              <a:t>14</a:t>
            </a:fld>
            <a:endParaRPr lang="en-US"/>
          </a:p>
        </p:txBody>
      </p:sp>
    </p:spTree>
    <p:extLst>
      <p:ext uri="{BB962C8B-B14F-4D97-AF65-F5344CB8AC3E}">
        <p14:creationId xmlns:p14="http://schemas.microsoft.com/office/powerpoint/2010/main" val="1498434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Since the Comprehensive</a:t>
            </a:r>
            <a:r>
              <a:rPr lang="en-US" baseline="0" dirty="0" smtClean="0"/>
              <a:t> Business assessment, Finance assessment, and Accounting module have not yet undergone standard setting we have not yet determined what individual student score “mean”</a:t>
            </a:r>
          </a:p>
          <a:p>
            <a:pPr marL="628650" lvl="1" indent="-171450">
              <a:buFont typeface="Arial" panose="020B0604020202020204" pitchFamily="34" charset="0"/>
              <a:buChar char="•"/>
            </a:pPr>
            <a:r>
              <a:rPr lang="en-US" baseline="0" dirty="0" smtClean="0"/>
              <a:t>In other words, we have yet to determine how to classify student scores into achievement levels and by extension where to draw the lines between acceptable performance and performance that does not meet expectations</a:t>
            </a:r>
          </a:p>
          <a:p>
            <a:pPr marL="628650" lvl="1"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However, it was important to KSDE to allow the assessments for these pathways to move forward into operational status and be made available to the field</a:t>
            </a:r>
          </a:p>
          <a:p>
            <a:pPr marL="171450" lvl="0"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Operational field testing strikes a balance between allowing access to the operational assessment to the field, while simultaneously gathering the student performance data needed t conduct a valid standard setting study</a:t>
            </a:r>
          </a:p>
          <a:p>
            <a:pPr marL="628650" lvl="1" indent="-171450">
              <a:buFont typeface="Arial" panose="020B0604020202020204" pitchFamily="34" charset="0"/>
              <a:buChar char="•"/>
            </a:pPr>
            <a:r>
              <a:rPr lang="en-US" baseline="0" dirty="0" smtClean="0"/>
              <a:t>The draw back to this method is that student performance results get delayed until after the standard setting study can be completed, which generally requires as much student performance data as possible to inform the decisions made I that process</a:t>
            </a:r>
          </a:p>
          <a:p>
            <a:pPr marL="628650" lvl="1" indent="-171450">
              <a:buFont typeface="Arial" panose="020B0604020202020204" pitchFamily="34" charset="0"/>
              <a:buChar char="•"/>
            </a:pPr>
            <a:r>
              <a:rPr lang="en-US" baseline="0" dirty="0" smtClean="0"/>
              <a:t>However, once those decisions are made, scoring and reporting are fairly immediate (1-2 weeks)</a:t>
            </a:r>
            <a:endParaRPr lang="en-US" dirty="0"/>
          </a:p>
        </p:txBody>
      </p:sp>
      <p:sp>
        <p:nvSpPr>
          <p:cNvPr id="4" name="Slide Number Placeholder 3"/>
          <p:cNvSpPr>
            <a:spLocks noGrp="1"/>
          </p:cNvSpPr>
          <p:nvPr>
            <p:ph type="sldNum" sz="quarter" idx="10"/>
          </p:nvPr>
        </p:nvSpPr>
        <p:spPr/>
        <p:txBody>
          <a:bodyPr/>
          <a:lstStyle/>
          <a:p>
            <a:fld id="{ADB79A95-7575-4CF0-AA33-47B73811C096}" type="slidenum">
              <a:rPr lang="en-US" smtClean="0"/>
              <a:t>15</a:t>
            </a:fld>
            <a:endParaRPr lang="en-US"/>
          </a:p>
        </p:txBody>
      </p:sp>
    </p:spTree>
    <p:extLst>
      <p:ext uri="{BB962C8B-B14F-4D97-AF65-F5344CB8AC3E}">
        <p14:creationId xmlns:p14="http://schemas.microsoft.com/office/powerpoint/2010/main" val="4137935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Standard setting for the Comprehensive Business</a:t>
            </a:r>
            <a:r>
              <a:rPr lang="en-US" baseline="0" dirty="0" smtClean="0"/>
              <a:t> assessment, Finance assessment, and Accounting module is scheduled to begin Spring 2018</a:t>
            </a:r>
          </a:p>
          <a:p>
            <a:pPr marL="628650" lvl="1" indent="-171450">
              <a:buFont typeface="Arial" panose="020B0604020202020204" pitchFamily="34" charset="0"/>
              <a:buChar char="•"/>
            </a:pPr>
            <a:r>
              <a:rPr lang="en-US" baseline="0" dirty="0" smtClean="0"/>
              <a:t>With sufficient participation from subject matter experts in the field (i.e., teachers, industry professionals) the study can be completed in parallel with the Spring operational testing window</a:t>
            </a:r>
          </a:p>
          <a:p>
            <a:pPr marL="628650" lvl="1" indent="-171450">
              <a:buFont typeface="Arial" panose="020B0604020202020204" pitchFamily="34" charset="0"/>
              <a:buChar char="•"/>
            </a:pPr>
            <a:r>
              <a:rPr lang="en-US" baseline="0" dirty="0" smtClean="0"/>
              <a:t>Results can then be applied to student 2017-2018 scores and delivered with, or shortly after, the results provided with other CETE assessments (e.g., KAP)</a:t>
            </a:r>
          </a:p>
          <a:p>
            <a:pPr marL="628650" lvl="1" indent="-171450">
              <a:buFont typeface="Arial" panose="020B0604020202020204" pitchFamily="34" charset="0"/>
              <a:buChar char="•"/>
            </a:pPr>
            <a:r>
              <a:rPr lang="en-US" baseline="0" dirty="0" smtClean="0"/>
              <a:t>After standards are established, results will be provided after each </a:t>
            </a:r>
            <a:r>
              <a:rPr lang="en-US" baseline="0" dirty="0" err="1" smtClean="0"/>
              <a:t>cPass</a:t>
            </a:r>
            <a:r>
              <a:rPr lang="en-US" baseline="0" dirty="0" smtClean="0"/>
              <a:t> operational testing window (i.e., Fall and Spring)</a:t>
            </a:r>
          </a:p>
          <a:p>
            <a:pPr marL="628650" lvl="1"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A Catch 22: Students need to participate to provide sufficient data to set valid standards, even as their scores will not be immediately available</a:t>
            </a:r>
          </a:p>
          <a:p>
            <a:pPr marL="628650" lvl="1" indent="-171450">
              <a:buFont typeface="Arial" panose="020B0604020202020204" pitchFamily="34" charset="0"/>
              <a:buChar char="•"/>
            </a:pPr>
            <a:r>
              <a:rPr lang="en-US" baseline="0" dirty="0" smtClean="0"/>
              <a:t>Don’t hold back waiting for standards to be established this year in favor of getting more immediate results in the fall</a:t>
            </a:r>
          </a:p>
          <a:p>
            <a:pPr marL="1085850" lvl="2" indent="-171450">
              <a:buFont typeface="Arial" panose="020B0604020202020204" pitchFamily="34" charset="0"/>
              <a:buChar char="•"/>
            </a:pPr>
            <a:r>
              <a:rPr lang="en-US" baseline="0" dirty="0" smtClean="0"/>
              <a:t>Insufficient participation will land us back in the same situation as we are I now next year</a:t>
            </a:r>
          </a:p>
          <a:p>
            <a:pPr marL="1085850" lvl="2"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Additionally, we need sufficient participation from educators and professionals in business and finance to sit on the standard setting committees </a:t>
            </a:r>
          </a:p>
          <a:p>
            <a:pPr marL="628650" lvl="1" indent="-171450">
              <a:buFont typeface="Arial" panose="020B0604020202020204" pitchFamily="34" charset="0"/>
              <a:buChar char="•"/>
            </a:pPr>
            <a:r>
              <a:rPr lang="en-US" baseline="0" dirty="0" smtClean="0"/>
              <a:t>These individuals will review each item on the assessment(s) they have expertise on, and provide individual ratings of item difficulty for each performance standard</a:t>
            </a:r>
          </a:p>
          <a:p>
            <a:pPr marL="628650" lvl="1" indent="-171450">
              <a:buFont typeface="Arial" panose="020B0604020202020204" pitchFamily="34" charset="0"/>
              <a:buChar char="•"/>
            </a:pPr>
            <a:r>
              <a:rPr lang="en-US" baseline="0" dirty="0" smtClean="0"/>
              <a:t>They will then be given the opportunity as a group to discuss individual ratings, and come to a consensus to recommend the cut scores on the assessments to establish performance standards</a:t>
            </a:r>
          </a:p>
          <a:p>
            <a:pPr marL="1085850" lvl="2" indent="-171450">
              <a:buFont typeface="Arial" panose="020B0604020202020204" pitchFamily="34" charset="0"/>
              <a:buChar char="•"/>
            </a:pPr>
            <a:r>
              <a:rPr lang="en-US" baseline="0" dirty="0" smtClean="0"/>
              <a:t>As in the picture, how high does the bar need to be on the assessments for a student to just barely achieve the performance level</a:t>
            </a:r>
          </a:p>
          <a:p>
            <a:pPr marL="1085850" lvl="2"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dirty="0" smtClean="0"/>
              <a:t>If you’re interested in participating, please let Natalie Clark know</a:t>
            </a:r>
          </a:p>
          <a:p>
            <a:pPr marL="628650" lvl="1" indent="-171450">
              <a:buFont typeface="Arial" panose="020B0604020202020204" pitchFamily="34" charset="0"/>
              <a:buChar char="•"/>
            </a:pPr>
            <a:r>
              <a:rPr lang="en-US" dirty="0" smtClean="0"/>
              <a:t>We</a:t>
            </a:r>
            <a:r>
              <a:rPr lang="en-US" baseline="0" dirty="0" smtClean="0"/>
              <a:t> will start scheduling training calls for the committees in March soon</a:t>
            </a:r>
            <a:endParaRPr lang="en-US" dirty="0"/>
          </a:p>
        </p:txBody>
      </p:sp>
      <p:sp>
        <p:nvSpPr>
          <p:cNvPr id="4" name="Slide Number Placeholder 3"/>
          <p:cNvSpPr>
            <a:spLocks noGrp="1"/>
          </p:cNvSpPr>
          <p:nvPr>
            <p:ph type="sldNum" sz="quarter" idx="10"/>
          </p:nvPr>
        </p:nvSpPr>
        <p:spPr/>
        <p:txBody>
          <a:bodyPr/>
          <a:lstStyle/>
          <a:p>
            <a:fld id="{ADB79A95-7575-4CF0-AA33-47B73811C096}" type="slidenum">
              <a:rPr lang="en-US" smtClean="0"/>
              <a:t>16</a:t>
            </a:fld>
            <a:endParaRPr lang="en-US"/>
          </a:p>
        </p:txBody>
      </p:sp>
    </p:spTree>
    <p:extLst>
      <p:ext uri="{BB962C8B-B14F-4D97-AF65-F5344CB8AC3E}">
        <p14:creationId xmlns:p14="http://schemas.microsoft.com/office/powerpoint/2010/main" val="1540367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While considering</a:t>
            </a:r>
            <a:r>
              <a:rPr lang="en-US" baseline="0" dirty="0" smtClean="0"/>
              <a:t> the new pathway specific assessments for Business and Finance, please also consider the General CTE assessment</a:t>
            </a:r>
          </a:p>
          <a:p>
            <a:pPr marL="171450" indent="-171450">
              <a:buFont typeface="Arial" panose="020B0604020202020204" pitchFamily="34" charset="0"/>
              <a:buChar char="•"/>
            </a:pPr>
            <a:r>
              <a:rPr lang="en-US" baseline="0" dirty="0" smtClean="0"/>
              <a:t>The General CTE covers topics that are not covered in other pathway specific assessments from </a:t>
            </a:r>
            <a:r>
              <a:rPr lang="en-US" baseline="0" dirty="0" err="1" smtClean="0"/>
              <a:t>cPass</a:t>
            </a:r>
            <a:endParaRPr lang="en-US" baseline="0" dirty="0" smtClean="0"/>
          </a:p>
          <a:p>
            <a:pPr marL="628650" lvl="1" indent="-171450">
              <a:buFont typeface="Arial" panose="020B0604020202020204" pitchFamily="34" charset="0"/>
              <a:buChar char="•"/>
            </a:pPr>
            <a:r>
              <a:rPr lang="en-US" baseline="0" dirty="0" smtClean="0"/>
              <a:t>Instead, as reflected in the Kansas Career Fields and Clusters model earlier, the General CTE focuses on those foundational knowledge and skills that are central to all career fields</a:t>
            </a:r>
          </a:p>
          <a:p>
            <a:pPr marL="1085850" lvl="2" indent="-171450">
              <a:buFont typeface="Arial" panose="020B0604020202020204" pitchFamily="34" charset="0"/>
              <a:buChar char="•"/>
            </a:pPr>
            <a:r>
              <a:rPr lang="en-US" baseline="0" dirty="0" smtClean="0"/>
              <a:t>As the main topic areas for the 100 item computer-based assessment show</a:t>
            </a:r>
          </a:p>
          <a:p>
            <a:pPr marL="1085850" lvl="2"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These are areas that are equally important to validate as technical skills in order to see if students are fully college and career ready</a:t>
            </a:r>
          </a:p>
          <a:p>
            <a:pPr marL="171450" lvl="0" indent="-171450">
              <a:buFont typeface="Arial" panose="020B0604020202020204" pitchFamily="34" charset="0"/>
              <a:buChar char="•"/>
            </a:pPr>
            <a:r>
              <a:rPr lang="en-US" baseline="0" dirty="0" smtClean="0"/>
              <a:t>The general CTE is geared toward Junior level students, and no specific amount of CTE coursework is recommended</a:t>
            </a:r>
          </a:p>
          <a:p>
            <a:pPr marL="628650" lvl="1" indent="-171450">
              <a:buFont typeface="Arial" panose="020B0604020202020204" pitchFamily="34" charset="0"/>
              <a:buChar char="•"/>
            </a:pPr>
            <a:r>
              <a:rPr lang="en-US" baseline="0" dirty="0" smtClean="0"/>
              <a:t>Could be appropriate for students of any grade level that have had exposure to the topics above</a:t>
            </a:r>
          </a:p>
          <a:p>
            <a:pPr marL="1085850" lvl="2" indent="-171450">
              <a:buFont typeface="Arial" panose="020B0604020202020204" pitchFamily="34" charset="0"/>
              <a:buChar char="•"/>
            </a:pPr>
            <a:r>
              <a:rPr lang="en-US" baseline="0" dirty="0" smtClean="0"/>
              <a:t>All about student comfort/readiness</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DB79A95-7575-4CF0-AA33-47B73811C096}" type="slidenum">
              <a:rPr lang="en-US" smtClean="0"/>
              <a:t>17</a:t>
            </a:fld>
            <a:endParaRPr lang="en-US"/>
          </a:p>
        </p:txBody>
      </p:sp>
    </p:spTree>
    <p:extLst>
      <p:ext uri="{BB962C8B-B14F-4D97-AF65-F5344CB8AC3E}">
        <p14:creationId xmlns:p14="http://schemas.microsoft.com/office/powerpoint/2010/main" val="3847034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Additionally, the</a:t>
            </a:r>
            <a:r>
              <a:rPr lang="en-US" baseline="0" dirty="0" smtClean="0"/>
              <a:t> General CTE has 3 performance based assessments called CCQs</a:t>
            </a:r>
          </a:p>
          <a:p>
            <a:pPr marL="628650" lvl="1" indent="-171450">
              <a:buFont typeface="Arial" panose="020B0604020202020204" pitchFamily="34" charset="0"/>
              <a:buChar char="•"/>
            </a:pPr>
            <a:r>
              <a:rPr lang="en-US" baseline="0" dirty="0" smtClean="0"/>
              <a:t>These are scored through direct observation by trained raters of student performance</a:t>
            </a:r>
          </a:p>
          <a:p>
            <a:pPr marL="1543050" lvl="3"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r>
              <a:rPr lang="en-US" baseline="0" dirty="0" smtClean="0"/>
              <a:t>Students can choose or be assigned any of the 3 General CTE CCQs</a:t>
            </a:r>
          </a:p>
          <a:p>
            <a:pPr marL="1085850" lvl="2" indent="-171450">
              <a:buFont typeface="Arial" panose="020B0604020202020204" pitchFamily="34" charset="0"/>
              <a:buChar char="•"/>
            </a:pPr>
            <a:r>
              <a:rPr lang="en-US" baseline="0" dirty="0" smtClean="0"/>
              <a:t>Can every much apply to Business and Finance employment settings</a:t>
            </a:r>
            <a:endParaRPr lang="en-US" dirty="0"/>
          </a:p>
        </p:txBody>
      </p:sp>
      <p:sp>
        <p:nvSpPr>
          <p:cNvPr id="4" name="Slide Number Placeholder 3"/>
          <p:cNvSpPr>
            <a:spLocks noGrp="1"/>
          </p:cNvSpPr>
          <p:nvPr>
            <p:ph type="sldNum" sz="quarter" idx="10"/>
          </p:nvPr>
        </p:nvSpPr>
        <p:spPr/>
        <p:txBody>
          <a:bodyPr/>
          <a:lstStyle/>
          <a:p>
            <a:fld id="{ADB79A95-7575-4CF0-AA33-47B73811C096}" type="slidenum">
              <a:rPr lang="en-US" smtClean="0"/>
              <a:t>18</a:t>
            </a:fld>
            <a:endParaRPr lang="en-US"/>
          </a:p>
        </p:txBody>
      </p:sp>
    </p:spTree>
    <p:extLst>
      <p:ext uri="{BB962C8B-B14F-4D97-AF65-F5344CB8AC3E}">
        <p14:creationId xmlns:p14="http://schemas.microsoft.com/office/powerpoint/2010/main" val="1115021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baseline="0" dirty="0" smtClean="0"/>
              <a:t>All training and materials are available by request on the </a:t>
            </a:r>
            <a:r>
              <a:rPr lang="en-US" baseline="0" dirty="0" err="1" smtClean="0"/>
              <a:t>cPass</a:t>
            </a:r>
            <a:r>
              <a:rPr lang="en-US" baseline="0" dirty="0" smtClean="0"/>
              <a:t> website</a:t>
            </a:r>
          </a:p>
          <a:p>
            <a:pPr marL="628650" lvl="1" indent="-171450">
              <a:buFont typeface="Arial" panose="020B0604020202020204" pitchFamily="34" charset="0"/>
              <a:buChar char="•"/>
            </a:pPr>
            <a:r>
              <a:rPr lang="en-US" baseline="0" dirty="0" smtClean="0"/>
              <a:t>Free to any KS educator to use</a:t>
            </a:r>
          </a:p>
          <a:p>
            <a:pPr marL="628650" lvl="1" indent="-171450">
              <a:buFont typeface="Arial" panose="020B0604020202020204" pitchFamily="34" charset="0"/>
              <a:buChar char="•"/>
            </a:pPr>
            <a:r>
              <a:rPr lang="en-US" baseline="0" dirty="0" smtClean="0"/>
              <a:t>Can be used as formative assessments, no current plans to set standards on CCQs for summative testing purposes</a:t>
            </a:r>
          </a:p>
          <a:p>
            <a:pPr marL="1085850" lvl="2" indent="-171450">
              <a:buFont typeface="Arial" panose="020B0604020202020204" pitchFamily="34" charset="0"/>
              <a:buChar char="•"/>
            </a:pPr>
            <a:r>
              <a:rPr lang="en-US" baseline="0" dirty="0" smtClean="0"/>
              <a:t>Provide immediate feedback on student strengths and weaknesses for the assigned tasks</a:t>
            </a:r>
          </a:p>
          <a:p>
            <a:endParaRPr lang="en-US" dirty="0"/>
          </a:p>
        </p:txBody>
      </p:sp>
      <p:sp>
        <p:nvSpPr>
          <p:cNvPr id="4" name="Slide Number Placeholder 3"/>
          <p:cNvSpPr>
            <a:spLocks noGrp="1"/>
          </p:cNvSpPr>
          <p:nvPr>
            <p:ph type="sldNum" sz="quarter" idx="10"/>
          </p:nvPr>
        </p:nvSpPr>
        <p:spPr/>
        <p:txBody>
          <a:bodyPr/>
          <a:lstStyle/>
          <a:p>
            <a:fld id="{ADB79A95-7575-4CF0-AA33-47B73811C096}" type="slidenum">
              <a:rPr lang="en-US" smtClean="0"/>
              <a:t>19</a:t>
            </a:fld>
            <a:endParaRPr lang="en-US"/>
          </a:p>
        </p:txBody>
      </p:sp>
    </p:spTree>
    <p:extLst>
      <p:ext uri="{BB962C8B-B14F-4D97-AF65-F5344CB8AC3E}">
        <p14:creationId xmlns:p14="http://schemas.microsoft.com/office/powerpoint/2010/main" val="2552517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If your students have the available testing time throughout</a:t>
            </a:r>
            <a:r>
              <a:rPr lang="en-US" baseline="0" dirty="0" smtClean="0"/>
              <a:t> their CTE coursework</a:t>
            </a:r>
            <a:r>
              <a:rPr lang="en-US" dirty="0" smtClean="0"/>
              <a:t>, taking </a:t>
            </a:r>
            <a:r>
              <a:rPr lang="en-US" baseline="0" dirty="0" smtClean="0"/>
              <a:t>the General CTE computer-based assessment, their pathway specific computer-based assessment, and supplementing with General CTE CCQs can provide a more clear picture of the students’ overall college and career readiness and a single assessment alone can provide</a:t>
            </a:r>
            <a:endParaRPr lang="en-US" dirty="0"/>
          </a:p>
        </p:txBody>
      </p:sp>
      <p:sp>
        <p:nvSpPr>
          <p:cNvPr id="4" name="Slide Number Placeholder 3"/>
          <p:cNvSpPr>
            <a:spLocks noGrp="1"/>
          </p:cNvSpPr>
          <p:nvPr>
            <p:ph type="sldNum" sz="quarter" idx="10"/>
          </p:nvPr>
        </p:nvSpPr>
        <p:spPr/>
        <p:txBody>
          <a:bodyPr/>
          <a:lstStyle/>
          <a:p>
            <a:fld id="{ADB79A95-7575-4CF0-AA33-47B73811C096}" type="slidenum">
              <a:rPr lang="en-US" smtClean="0"/>
              <a:t>20</a:t>
            </a:fld>
            <a:endParaRPr lang="en-US"/>
          </a:p>
        </p:txBody>
      </p:sp>
    </p:spTree>
    <p:extLst>
      <p:ext uri="{BB962C8B-B14F-4D97-AF65-F5344CB8AC3E}">
        <p14:creationId xmlns:p14="http://schemas.microsoft.com/office/powerpoint/2010/main" val="3064490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Comprehensive</a:t>
            </a:r>
            <a:r>
              <a:rPr lang="en-US" baseline="0" dirty="0" smtClean="0"/>
              <a:t> Business assessment is intended to cover a wide breadth of content within the Business Management &amp; Administration career cluster</a:t>
            </a:r>
          </a:p>
          <a:p>
            <a:pPr marL="628650" lvl="1" indent="-171450">
              <a:buFont typeface="Arial" panose="020B0604020202020204" pitchFamily="34" charset="0"/>
              <a:buChar char="•"/>
            </a:pPr>
            <a:r>
              <a:rPr lang="en-US" baseline="0" dirty="0" smtClean="0"/>
              <a:t>Additionally, it has a small amount of overlap with the Finance assessment</a:t>
            </a:r>
          </a:p>
          <a:p>
            <a:pPr marL="628650" lvl="1" indent="-171450">
              <a:buFont typeface="Arial" panose="020B0604020202020204" pitchFamily="34" charset="0"/>
              <a:buChar char="•"/>
            </a:pPr>
            <a:r>
              <a:rPr lang="en-US" baseline="0" dirty="0" smtClean="0"/>
              <a:t>Validates some understanding of finance, but not as in depth as the finance assessment</a:t>
            </a:r>
          </a:p>
          <a:p>
            <a:pPr marL="628650" lvl="1"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The Finance assessment covers content within the Business Finance Career Cluster</a:t>
            </a:r>
          </a:p>
          <a:p>
            <a:pPr marL="628650" lvl="1" indent="-171450">
              <a:buFont typeface="Arial" panose="020B0604020202020204" pitchFamily="34" charset="0"/>
              <a:buChar char="•"/>
            </a:pPr>
            <a:r>
              <a:rPr lang="en-US" baseline="0" dirty="0" smtClean="0"/>
              <a:t>More narrowly focused on solely business finance</a:t>
            </a:r>
          </a:p>
          <a:p>
            <a:pPr marL="628650" lvl="1" indent="-171450">
              <a:buFont typeface="Arial" panose="020B0604020202020204" pitchFamily="34" charset="0"/>
              <a:buChar char="•"/>
            </a:pPr>
            <a:r>
              <a:rPr lang="en-US" baseline="0" dirty="0" smtClean="0"/>
              <a:t>In addition to the 100 item Finance assessment, an additional 25 item module can be added to student testing to validate Accounting knowledge in greater detail</a:t>
            </a:r>
          </a:p>
          <a:p>
            <a:pPr marL="1085850" lvl="2" indent="-171450">
              <a:buFont typeface="Arial" panose="020B0604020202020204" pitchFamily="34" charset="0"/>
              <a:buChar char="•"/>
            </a:pPr>
            <a:r>
              <a:rPr lang="en-US" baseline="0" dirty="0" smtClean="0"/>
              <a:t>Also computer based</a:t>
            </a:r>
          </a:p>
          <a:p>
            <a:pPr marL="1085850" lvl="2"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No performance based assessments are planned for either of these pathways</a:t>
            </a:r>
          </a:p>
          <a:p>
            <a:pPr marL="628650" lvl="1" indent="-171450">
              <a:buFont typeface="Arial" panose="020B0604020202020204" pitchFamily="34" charset="0"/>
              <a:buChar char="•"/>
            </a:pPr>
            <a:r>
              <a:rPr lang="en-US" baseline="0" dirty="0" smtClean="0"/>
              <a:t>Can utilize other </a:t>
            </a:r>
            <a:r>
              <a:rPr lang="en-US" baseline="0" dirty="0" err="1" smtClean="0"/>
              <a:t>cPass</a:t>
            </a:r>
            <a:r>
              <a:rPr lang="en-US" baseline="0" dirty="0" smtClean="0"/>
              <a:t> performance based assessments</a:t>
            </a:r>
          </a:p>
          <a:p>
            <a:pPr marL="628650" lvl="1" indent="-171450">
              <a:buFont typeface="Arial" panose="020B0604020202020204" pitchFamily="34" charset="0"/>
              <a:buChar char="•"/>
            </a:pPr>
            <a:r>
              <a:rPr lang="en-US" baseline="0" dirty="0" smtClean="0"/>
              <a:t>More on that later</a:t>
            </a:r>
            <a:endParaRPr lang="en-US" dirty="0"/>
          </a:p>
        </p:txBody>
      </p:sp>
      <p:sp>
        <p:nvSpPr>
          <p:cNvPr id="4" name="Slide Number Placeholder 3"/>
          <p:cNvSpPr>
            <a:spLocks noGrp="1"/>
          </p:cNvSpPr>
          <p:nvPr>
            <p:ph type="sldNum" sz="quarter" idx="10"/>
          </p:nvPr>
        </p:nvSpPr>
        <p:spPr/>
        <p:txBody>
          <a:bodyPr/>
          <a:lstStyle/>
          <a:p>
            <a:fld id="{ADB79A95-7575-4CF0-AA33-47B73811C096}" type="slidenum">
              <a:rPr lang="en-US" smtClean="0"/>
              <a:t>3</a:t>
            </a:fld>
            <a:endParaRPr lang="en-US"/>
          </a:p>
        </p:txBody>
      </p:sp>
    </p:spTree>
    <p:extLst>
      <p:ext uri="{BB962C8B-B14F-4D97-AF65-F5344CB8AC3E}">
        <p14:creationId xmlns:p14="http://schemas.microsoft.com/office/powerpoint/2010/main" val="4208330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Contact information for </a:t>
            </a:r>
            <a:r>
              <a:rPr lang="en-US" dirty="0" err="1" smtClean="0"/>
              <a:t>cPass</a:t>
            </a:r>
            <a:r>
              <a:rPr lang="en-US" dirty="0" smtClean="0"/>
              <a:t>, or technology partners in case of</a:t>
            </a:r>
            <a:r>
              <a:rPr lang="en-US" baseline="0" dirty="0" smtClean="0"/>
              <a:t> issues with KITE access, and the KSDE KIDS contact information.</a:t>
            </a:r>
            <a:endParaRPr lang="en-US" dirty="0"/>
          </a:p>
        </p:txBody>
      </p:sp>
      <p:sp>
        <p:nvSpPr>
          <p:cNvPr id="4" name="Slide Number Placeholder 3"/>
          <p:cNvSpPr>
            <a:spLocks noGrp="1"/>
          </p:cNvSpPr>
          <p:nvPr>
            <p:ph type="sldNum" sz="quarter" idx="10"/>
          </p:nvPr>
        </p:nvSpPr>
        <p:spPr/>
        <p:txBody>
          <a:bodyPr/>
          <a:lstStyle/>
          <a:p>
            <a:fld id="{ADB79A95-7575-4CF0-AA33-47B73811C096}" type="slidenum">
              <a:rPr lang="en-US" smtClean="0"/>
              <a:t>21</a:t>
            </a:fld>
            <a:endParaRPr lang="en-US"/>
          </a:p>
        </p:txBody>
      </p:sp>
    </p:spTree>
    <p:extLst>
      <p:ext uri="{BB962C8B-B14F-4D97-AF65-F5344CB8AC3E}">
        <p14:creationId xmlns:p14="http://schemas.microsoft.com/office/powerpoint/2010/main" val="837841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Here is the Comprehensive Business assessment in a little more detail</a:t>
            </a:r>
          </a:p>
          <a:p>
            <a:pPr marL="171450" indent="-171450">
              <a:buFont typeface="Arial" panose="020B0604020202020204" pitchFamily="34" charset="0"/>
              <a:buChar char="•"/>
            </a:pPr>
            <a:r>
              <a:rPr lang="en-US" dirty="0" smtClean="0"/>
              <a:t>As noted,</a:t>
            </a:r>
            <a:r>
              <a:rPr lang="en-US" baseline="0" dirty="0" smtClean="0"/>
              <a:t> it covers a wide breadth of content within the career cluster, and also covers some finance and economics briefly.</a:t>
            </a:r>
          </a:p>
          <a:p>
            <a:pPr marL="171450" indent="-171450">
              <a:buFont typeface="Arial" panose="020B0604020202020204" pitchFamily="34" charset="0"/>
              <a:buChar char="•"/>
            </a:pPr>
            <a:r>
              <a:rPr lang="en-US" baseline="0" dirty="0" smtClean="0"/>
              <a:t>Students taking this assessment should be at or near completion of their Business Management and Administration coursework in order to ensure knowledge of the most content on the assessment</a:t>
            </a:r>
          </a:p>
          <a:p>
            <a:pPr marL="628650" lvl="1" indent="-171450">
              <a:buFont typeface="Arial" panose="020B0604020202020204" pitchFamily="34" charset="0"/>
              <a:buChar char="•"/>
            </a:pPr>
            <a:r>
              <a:rPr lang="en-US" baseline="0" dirty="0" smtClean="0"/>
              <a:t>These are likely Juniors or Seniors, though anyone who has completed the coursework and/or feels comfortable is allowed to sit for any </a:t>
            </a:r>
            <a:r>
              <a:rPr lang="en-US" baseline="0" dirty="0" err="1" smtClean="0"/>
              <a:t>cPass</a:t>
            </a:r>
            <a:r>
              <a:rPr lang="en-US" baseline="0" dirty="0" smtClean="0"/>
              <a:t> assessment at the instructors’ discretion</a:t>
            </a:r>
          </a:p>
        </p:txBody>
      </p:sp>
      <p:sp>
        <p:nvSpPr>
          <p:cNvPr id="4" name="Slide Number Placeholder 3"/>
          <p:cNvSpPr>
            <a:spLocks noGrp="1"/>
          </p:cNvSpPr>
          <p:nvPr>
            <p:ph type="sldNum" sz="quarter" idx="10"/>
          </p:nvPr>
        </p:nvSpPr>
        <p:spPr/>
        <p:txBody>
          <a:bodyPr/>
          <a:lstStyle/>
          <a:p>
            <a:fld id="{ADB79A95-7575-4CF0-AA33-47B73811C096}" type="slidenum">
              <a:rPr lang="en-US" smtClean="0"/>
              <a:t>4</a:t>
            </a:fld>
            <a:endParaRPr lang="en-US"/>
          </a:p>
        </p:txBody>
      </p:sp>
    </p:spTree>
    <p:extLst>
      <p:ext uri="{BB962C8B-B14F-4D97-AF65-F5344CB8AC3E}">
        <p14:creationId xmlns:p14="http://schemas.microsoft.com/office/powerpoint/2010/main" val="2236600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As previously mentioned,</a:t>
            </a:r>
            <a:r>
              <a:rPr lang="en-US" baseline="0" dirty="0" smtClean="0"/>
              <a:t> all </a:t>
            </a:r>
            <a:r>
              <a:rPr lang="en-US" baseline="0" dirty="0" err="1" smtClean="0"/>
              <a:t>cPass</a:t>
            </a:r>
            <a:r>
              <a:rPr lang="en-US" baseline="0" dirty="0" smtClean="0"/>
              <a:t> assessments are designed as summative end of pathway assessments, so</a:t>
            </a:r>
          </a:p>
          <a:p>
            <a:pPr marL="628650" lvl="1" indent="-171450">
              <a:buFont typeface="Arial" panose="020B0604020202020204" pitchFamily="34" charset="0"/>
              <a:buChar char="•"/>
            </a:pPr>
            <a:r>
              <a:rPr lang="en-US" baseline="0" dirty="0" smtClean="0"/>
              <a:t>It is recommended that students take the assessment only once, when the student has completed all relevant coursework and feels prepared</a:t>
            </a:r>
          </a:p>
          <a:p>
            <a:pPr marL="1085850" lvl="2" indent="-171450">
              <a:buFont typeface="Arial" panose="020B0604020202020204" pitchFamily="34" charset="0"/>
              <a:buChar char="•"/>
            </a:pPr>
            <a:r>
              <a:rPr lang="en-US" dirty="0" smtClean="0"/>
              <a:t>Students</a:t>
            </a:r>
            <a:r>
              <a:rPr lang="en-US" baseline="0" dirty="0" smtClean="0"/>
              <a:t> can at the discretion of their instructor take the assessment more than once in a year, once during each operational window</a:t>
            </a:r>
          </a:p>
          <a:p>
            <a:pPr marL="1085850" lvl="2" indent="-171450">
              <a:buFont typeface="Arial" panose="020B0604020202020204" pitchFamily="34" charset="0"/>
              <a:buChar char="•"/>
            </a:pPr>
            <a:r>
              <a:rPr lang="en-US" baseline="0" dirty="0" smtClean="0"/>
              <a:t>HOWEVER, administering the assessment to the same students multiple times in a single year provides less clear information on student performance</a:t>
            </a:r>
          </a:p>
          <a:p>
            <a:pPr marL="1543050" lvl="3" indent="-171450">
              <a:buFont typeface="Arial" panose="020B0604020202020204" pitchFamily="34" charset="0"/>
              <a:buChar char="•"/>
            </a:pPr>
            <a:r>
              <a:rPr lang="en-US" baseline="0" dirty="0" smtClean="0"/>
              <a:t>In other words, it would be impossible to determine if the student performed better the second time to attribute that increase to learning the content, vs. learning the assessment</a:t>
            </a:r>
          </a:p>
          <a:p>
            <a:pPr marL="1543050" lvl="3"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r>
              <a:rPr lang="en-US" baseline="0" dirty="0" smtClean="0"/>
              <a:t>I do not recommend allowing multiple administrations of any </a:t>
            </a:r>
            <a:r>
              <a:rPr lang="en-US" baseline="0" dirty="0" err="1" smtClean="0"/>
              <a:t>cPass</a:t>
            </a:r>
            <a:r>
              <a:rPr lang="en-US" baseline="0" dirty="0" smtClean="0"/>
              <a:t> assessment to maintain validity of the results</a:t>
            </a:r>
          </a:p>
          <a:p>
            <a:pPr marL="628650" lvl="1"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To administer the Comprehensive Business assessment</a:t>
            </a:r>
          </a:p>
          <a:p>
            <a:pPr marL="628650" lvl="1" indent="-171450">
              <a:buFont typeface="Arial" panose="020B0604020202020204" pitchFamily="34" charset="0"/>
              <a:buChar char="•"/>
            </a:pPr>
            <a:r>
              <a:rPr lang="en-US" baseline="0" dirty="0" smtClean="0"/>
              <a:t>Submit a TEST record to KSDE via KIDS</a:t>
            </a:r>
          </a:p>
          <a:p>
            <a:pPr marL="1085850" lvl="2" indent="-171450">
              <a:buFont typeface="Arial" panose="020B0604020202020204" pitchFamily="34" charset="0"/>
              <a:buChar char="•"/>
            </a:pPr>
            <a:r>
              <a:rPr lang="en-US" baseline="0" dirty="0" smtClean="0"/>
              <a:t>Enter the appropriate code for the assessment</a:t>
            </a:r>
          </a:p>
          <a:p>
            <a:pPr marL="1085850" lvl="2" indent="-171450">
              <a:buFont typeface="Arial" panose="020B0604020202020204" pitchFamily="34" charset="0"/>
              <a:buChar char="•"/>
            </a:pPr>
            <a:r>
              <a:rPr lang="en-US" baseline="0" dirty="0" smtClean="0"/>
              <a:t>Codes for the Comprehensive Business assessment are currently on pg. 30 of the 2017-2018 KIDS Manual</a:t>
            </a:r>
          </a:p>
        </p:txBody>
      </p:sp>
      <p:sp>
        <p:nvSpPr>
          <p:cNvPr id="4" name="Slide Number Placeholder 3"/>
          <p:cNvSpPr>
            <a:spLocks noGrp="1"/>
          </p:cNvSpPr>
          <p:nvPr>
            <p:ph type="sldNum" sz="quarter" idx="10"/>
          </p:nvPr>
        </p:nvSpPr>
        <p:spPr/>
        <p:txBody>
          <a:bodyPr/>
          <a:lstStyle/>
          <a:p>
            <a:fld id="{ADB79A95-7575-4CF0-AA33-47B73811C096}" type="slidenum">
              <a:rPr lang="en-US" smtClean="0"/>
              <a:t>5</a:t>
            </a:fld>
            <a:endParaRPr lang="en-US"/>
          </a:p>
        </p:txBody>
      </p:sp>
    </p:spTree>
    <p:extLst>
      <p:ext uri="{BB962C8B-B14F-4D97-AF65-F5344CB8AC3E}">
        <p14:creationId xmlns:p14="http://schemas.microsoft.com/office/powerpoint/2010/main" val="2744799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Here is the</a:t>
            </a:r>
            <a:r>
              <a:rPr lang="en-US" baseline="0" dirty="0" smtClean="0"/>
              <a:t> Finance assessment in more detail</a:t>
            </a:r>
          </a:p>
          <a:p>
            <a:pPr marL="628650" lvl="1" indent="-171450">
              <a:buFont typeface="Arial" panose="020B0604020202020204" pitchFamily="34" charset="0"/>
              <a:buChar char="•"/>
            </a:pPr>
            <a:r>
              <a:rPr lang="en-US" baseline="0" dirty="0" smtClean="0"/>
              <a:t>As previously noted, it is more narrowly focused on just business finance and economics content</a:t>
            </a:r>
          </a:p>
          <a:p>
            <a:pPr marL="1085850" lvl="2" indent="-171450">
              <a:buFont typeface="Arial" panose="020B0604020202020204" pitchFamily="34" charset="0"/>
              <a:buChar char="•"/>
            </a:pPr>
            <a:r>
              <a:rPr lang="en-US" baseline="0" dirty="0" smtClean="0"/>
              <a:t>3 content areas covering 100 items</a:t>
            </a:r>
          </a:p>
          <a:p>
            <a:pPr marL="628650" lvl="1" indent="-171450">
              <a:buFont typeface="Arial" panose="020B0604020202020204" pitchFamily="34" charset="0"/>
              <a:buChar char="•"/>
            </a:pPr>
            <a:r>
              <a:rPr lang="en-US" baseline="0" dirty="0" smtClean="0"/>
              <a:t>Additionally, students or instructors may choose to add the optional 25 item accounting module to the administration</a:t>
            </a:r>
          </a:p>
          <a:p>
            <a:pPr marL="1085850" lvl="2" indent="-171450">
              <a:buFont typeface="Arial" panose="020B0604020202020204" pitchFamily="34" charset="0"/>
              <a:buChar char="•"/>
            </a:pPr>
            <a:r>
              <a:rPr lang="en-US" baseline="0" dirty="0" smtClean="0"/>
              <a:t>Solely focused on accounting principles and practices</a:t>
            </a:r>
          </a:p>
          <a:p>
            <a:pPr marL="1085850" lvl="2" indent="-171450">
              <a:buFont typeface="Arial" panose="020B0604020202020204" pitchFamily="34" charset="0"/>
              <a:buChar char="•"/>
            </a:pPr>
            <a:r>
              <a:rPr lang="en-US" baseline="0" dirty="0" smtClean="0"/>
              <a:t>Has a separate single cut score</a:t>
            </a:r>
          </a:p>
          <a:p>
            <a:pPr marL="1543050" lvl="3" indent="-171450">
              <a:buFont typeface="Arial" panose="020B0604020202020204" pitchFamily="34" charset="0"/>
              <a:buChar char="•"/>
            </a:pPr>
            <a:r>
              <a:rPr lang="en-US" baseline="0" dirty="0" smtClean="0"/>
              <a:t>Could also be used to supplement the Comp Business assessment</a:t>
            </a:r>
          </a:p>
          <a:p>
            <a:pPr marL="1085850" lvl="2"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aseline="0" dirty="0" smtClean="0"/>
              <a:t>Again, students taking this assessment should be at or near completion of their Business Finance coursework in order to ensure knowledge of the most content on the assessment</a:t>
            </a:r>
          </a:p>
          <a:p>
            <a:pPr marL="628650" lvl="1" indent="-171450">
              <a:buFont typeface="Arial" panose="020B0604020202020204" pitchFamily="34" charset="0"/>
              <a:buChar char="•"/>
            </a:pPr>
            <a:r>
              <a:rPr lang="en-US" baseline="0" dirty="0" smtClean="0"/>
              <a:t>These are likely Juniors or Seniors, though anyone who has completed the coursework and/or feels comfortable is allowed to sit for any </a:t>
            </a:r>
            <a:r>
              <a:rPr lang="en-US" baseline="0" dirty="0" err="1" smtClean="0"/>
              <a:t>cPass</a:t>
            </a:r>
            <a:r>
              <a:rPr lang="en-US" baseline="0" dirty="0" smtClean="0"/>
              <a:t> assessment at the instructors’ discretion</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DB79A95-7575-4CF0-AA33-47B73811C096}" type="slidenum">
              <a:rPr lang="en-US" smtClean="0"/>
              <a:t>6</a:t>
            </a:fld>
            <a:endParaRPr lang="en-US"/>
          </a:p>
        </p:txBody>
      </p:sp>
    </p:spTree>
    <p:extLst>
      <p:ext uri="{BB962C8B-B14F-4D97-AF65-F5344CB8AC3E}">
        <p14:creationId xmlns:p14="http://schemas.microsoft.com/office/powerpoint/2010/main" val="3405674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As previously mentioned,</a:t>
            </a:r>
            <a:r>
              <a:rPr lang="en-US" baseline="0" dirty="0" smtClean="0"/>
              <a:t> all </a:t>
            </a:r>
            <a:r>
              <a:rPr lang="en-US" baseline="0" dirty="0" err="1" smtClean="0"/>
              <a:t>cPass</a:t>
            </a:r>
            <a:r>
              <a:rPr lang="en-US" baseline="0" dirty="0" smtClean="0"/>
              <a:t> assessments are designed as summative end of pathway assessments, so</a:t>
            </a:r>
          </a:p>
          <a:p>
            <a:pPr marL="628650" lvl="1" indent="-171450">
              <a:buFont typeface="Arial" panose="020B0604020202020204" pitchFamily="34" charset="0"/>
              <a:buChar char="•"/>
            </a:pPr>
            <a:r>
              <a:rPr lang="en-US" baseline="0" dirty="0" smtClean="0"/>
              <a:t>It is recommended that students take the assessment only once, when the student has completed all relevant coursework and feels prepared</a:t>
            </a:r>
          </a:p>
          <a:p>
            <a:pPr marL="1085850" lvl="2" indent="-171450">
              <a:buFont typeface="Arial" panose="020B0604020202020204" pitchFamily="34" charset="0"/>
              <a:buChar char="•"/>
            </a:pPr>
            <a:r>
              <a:rPr lang="en-US" dirty="0" smtClean="0"/>
              <a:t>Students</a:t>
            </a:r>
            <a:r>
              <a:rPr lang="en-US" baseline="0" dirty="0" smtClean="0"/>
              <a:t> can at the discretion of their instructor take the assessment more than once in a year, once during each operational window</a:t>
            </a:r>
          </a:p>
          <a:p>
            <a:pPr marL="1085850" lvl="2" indent="-171450">
              <a:buFont typeface="Arial" panose="020B0604020202020204" pitchFamily="34" charset="0"/>
              <a:buChar char="•"/>
            </a:pPr>
            <a:r>
              <a:rPr lang="en-US" baseline="0" dirty="0" smtClean="0"/>
              <a:t>HOWEVER, administering the assessment to the same students multiple times in a single year provides less clear information on student performance</a:t>
            </a:r>
          </a:p>
          <a:p>
            <a:pPr marL="1543050" lvl="3" indent="-171450">
              <a:buFont typeface="Arial" panose="020B0604020202020204" pitchFamily="34" charset="0"/>
              <a:buChar char="•"/>
            </a:pPr>
            <a:r>
              <a:rPr lang="en-US" baseline="0" dirty="0" smtClean="0"/>
              <a:t>In other words, it would be impossible to determine if the student performed better the second time to attribute that increase to learning the content, vs. learning the assessment</a:t>
            </a:r>
          </a:p>
          <a:p>
            <a:pPr marL="1543050" lvl="3"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r>
              <a:rPr lang="en-US" baseline="0" dirty="0" smtClean="0"/>
              <a:t>I do not recommend allowing multiple administrations of any </a:t>
            </a:r>
            <a:r>
              <a:rPr lang="en-US" baseline="0" dirty="0" err="1" smtClean="0"/>
              <a:t>cPass</a:t>
            </a:r>
            <a:r>
              <a:rPr lang="en-US" baseline="0" dirty="0" smtClean="0"/>
              <a:t> assessment to maintain validity of the results</a:t>
            </a:r>
          </a:p>
          <a:p>
            <a:pPr marL="628650" lvl="1"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To administer the Finance assessment and/or Accounting Module</a:t>
            </a:r>
          </a:p>
          <a:p>
            <a:pPr marL="628650" lvl="1" indent="-171450">
              <a:buFont typeface="Arial" panose="020B0604020202020204" pitchFamily="34" charset="0"/>
              <a:buChar char="•"/>
            </a:pPr>
            <a:r>
              <a:rPr lang="en-US" baseline="0" dirty="0" smtClean="0"/>
              <a:t>Submit a TEST record to KSDE via KIDS</a:t>
            </a:r>
          </a:p>
          <a:p>
            <a:pPr marL="1085850" lvl="2" indent="-171450">
              <a:buFont typeface="Arial" panose="020B0604020202020204" pitchFamily="34" charset="0"/>
              <a:buChar char="•"/>
            </a:pPr>
            <a:r>
              <a:rPr lang="en-US" baseline="0" dirty="0" smtClean="0"/>
              <a:t>Enter the appropriate code for the assessment</a:t>
            </a:r>
          </a:p>
          <a:p>
            <a:pPr marL="1085850" lvl="2" indent="-171450">
              <a:buFont typeface="Arial" panose="020B0604020202020204" pitchFamily="34" charset="0"/>
              <a:buChar char="•"/>
            </a:pPr>
            <a:r>
              <a:rPr lang="en-US" baseline="0" dirty="0" smtClean="0"/>
              <a:t>Codes for the Finance assessment and Accounting Module are currently on pg. 29 of the 2017-2018 KIDS Manual</a:t>
            </a:r>
          </a:p>
          <a:p>
            <a:pPr marL="1543050" lvl="3" indent="-171450">
              <a:buFont typeface="Arial" panose="020B0604020202020204" pitchFamily="34" charset="0"/>
              <a:buChar char="•"/>
            </a:pPr>
            <a:r>
              <a:rPr lang="en-US" baseline="0" dirty="0" smtClean="0"/>
              <a:t>Note that the codes for the Finance Assessment include codes fro the Finance Assessment alone, the Accounting Module alone, or the Finance assessment and Accounting Module together</a:t>
            </a:r>
          </a:p>
          <a:p>
            <a:endParaRPr lang="en-US" dirty="0"/>
          </a:p>
        </p:txBody>
      </p:sp>
      <p:sp>
        <p:nvSpPr>
          <p:cNvPr id="4" name="Slide Number Placeholder 3"/>
          <p:cNvSpPr>
            <a:spLocks noGrp="1"/>
          </p:cNvSpPr>
          <p:nvPr>
            <p:ph type="sldNum" sz="quarter" idx="10"/>
          </p:nvPr>
        </p:nvSpPr>
        <p:spPr/>
        <p:txBody>
          <a:bodyPr/>
          <a:lstStyle/>
          <a:p>
            <a:fld id="{ADB79A95-7575-4CF0-AA33-47B73811C096}" type="slidenum">
              <a:rPr lang="en-US" smtClean="0"/>
              <a:t>7</a:t>
            </a:fld>
            <a:endParaRPr lang="en-US"/>
          </a:p>
        </p:txBody>
      </p:sp>
    </p:spTree>
    <p:extLst>
      <p:ext uri="{BB962C8B-B14F-4D97-AF65-F5344CB8AC3E}">
        <p14:creationId xmlns:p14="http://schemas.microsoft.com/office/powerpoint/2010/main" val="1284880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 quick sidebar about</a:t>
            </a:r>
            <a:r>
              <a:rPr lang="en-US" baseline="0" dirty="0" smtClean="0"/>
              <a:t> </a:t>
            </a:r>
            <a:r>
              <a:rPr lang="en-US" baseline="0" dirty="0" err="1" smtClean="0"/>
              <a:t>cPass</a:t>
            </a:r>
            <a:r>
              <a:rPr lang="en-US" baseline="0" dirty="0" smtClean="0"/>
              <a:t> computer based assessments</a:t>
            </a:r>
          </a:p>
          <a:p>
            <a:pPr marL="628650" lvl="1" indent="-171450">
              <a:buFont typeface="Arial" panose="020B0604020202020204" pitchFamily="34" charset="0"/>
              <a:buChar char="•"/>
            </a:pPr>
            <a:r>
              <a:rPr lang="en-US" baseline="0" dirty="0" smtClean="0"/>
              <a:t>Though they are computer-based, we still used a variety of items that are machine scorable beyond the traditional 4-option multiple choice</a:t>
            </a:r>
          </a:p>
          <a:p>
            <a:pPr marL="1085850" lvl="2" indent="-171450">
              <a:buFont typeface="Arial" panose="020B0604020202020204" pitchFamily="34" charset="0"/>
              <a:buChar char="•"/>
            </a:pPr>
            <a:r>
              <a:rPr lang="en-US" baseline="0" dirty="0" smtClean="0"/>
              <a:t>Multiple choice, multiple select items – choose all that apply</a:t>
            </a:r>
          </a:p>
          <a:p>
            <a:pPr marL="1085850" lvl="2" indent="-171450">
              <a:buFont typeface="Arial" panose="020B0604020202020204" pitchFamily="34" charset="0"/>
              <a:buChar char="•"/>
            </a:pPr>
            <a:r>
              <a:rPr lang="en-US" baseline="0" dirty="0" smtClean="0"/>
              <a:t>Constructed response items – fill in the blank</a:t>
            </a:r>
          </a:p>
          <a:p>
            <a:pPr marL="1085850" lvl="2" indent="-171450">
              <a:buFont typeface="Arial" panose="020B0604020202020204" pitchFamily="34" charset="0"/>
              <a:buChar char="•"/>
            </a:pPr>
            <a:r>
              <a:rPr lang="en-US" baseline="0" dirty="0" smtClean="0"/>
              <a:t>Other innovative item types</a:t>
            </a:r>
          </a:p>
          <a:p>
            <a:pPr marL="1543050" lvl="3" indent="-171450">
              <a:buFont typeface="Arial" panose="020B0604020202020204" pitchFamily="34" charset="0"/>
              <a:buChar char="•"/>
            </a:pPr>
            <a:r>
              <a:rPr lang="en-US" dirty="0" smtClean="0"/>
              <a:t>Sorting, Matching,</a:t>
            </a:r>
            <a:r>
              <a:rPr lang="en-US" baseline="0" dirty="0" smtClean="0"/>
              <a:t> Classifying, Editing</a:t>
            </a:r>
          </a:p>
          <a:p>
            <a:pPr marL="1543050" lvl="3" indent="-171450">
              <a:buFont typeface="Arial" panose="020B0604020202020204" pitchFamily="34" charset="0"/>
              <a:buChar char="•"/>
            </a:pPr>
            <a:r>
              <a:rPr lang="en-US" baseline="0" dirty="0" smtClean="0"/>
              <a:t>Finance and Accounting in particular have simulated financial spreadsheets</a:t>
            </a:r>
            <a:endParaRPr lang="en-US" dirty="0"/>
          </a:p>
        </p:txBody>
      </p:sp>
      <p:sp>
        <p:nvSpPr>
          <p:cNvPr id="4" name="Slide Number Placeholder 3"/>
          <p:cNvSpPr>
            <a:spLocks noGrp="1"/>
          </p:cNvSpPr>
          <p:nvPr>
            <p:ph type="sldNum" sz="quarter" idx="10"/>
          </p:nvPr>
        </p:nvSpPr>
        <p:spPr/>
        <p:txBody>
          <a:bodyPr/>
          <a:lstStyle/>
          <a:p>
            <a:fld id="{ADB79A95-7575-4CF0-AA33-47B73811C096}" type="slidenum">
              <a:rPr lang="en-US" smtClean="0"/>
              <a:t>8</a:t>
            </a:fld>
            <a:endParaRPr lang="en-US"/>
          </a:p>
        </p:txBody>
      </p:sp>
    </p:spTree>
    <p:extLst>
      <p:ext uri="{BB962C8B-B14F-4D97-AF65-F5344CB8AC3E}">
        <p14:creationId xmlns:p14="http://schemas.microsoft.com/office/powerpoint/2010/main" val="822544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Here is an example of a technology enhanced item where students are asked to sort the available</a:t>
            </a:r>
            <a:r>
              <a:rPr lang="en-US" baseline="0" dirty="0" smtClean="0"/>
              <a:t> options into the correct order</a:t>
            </a:r>
          </a:p>
          <a:p>
            <a:pPr marL="171450" indent="-171450">
              <a:buFont typeface="Arial" panose="020B0604020202020204" pitchFamily="34" charset="0"/>
              <a:buChar char="•"/>
            </a:pPr>
            <a:r>
              <a:rPr lang="en-US" baseline="0" dirty="0" smtClean="0"/>
              <a:t>Students are able to drag the options to change their positions, or leave them in place to come up with the correct answer</a:t>
            </a:r>
            <a:endParaRPr lang="en-US" dirty="0"/>
          </a:p>
        </p:txBody>
      </p:sp>
      <p:sp>
        <p:nvSpPr>
          <p:cNvPr id="4" name="Slide Number Placeholder 3"/>
          <p:cNvSpPr>
            <a:spLocks noGrp="1"/>
          </p:cNvSpPr>
          <p:nvPr>
            <p:ph type="sldNum" sz="quarter" idx="10"/>
          </p:nvPr>
        </p:nvSpPr>
        <p:spPr/>
        <p:txBody>
          <a:bodyPr/>
          <a:lstStyle/>
          <a:p>
            <a:fld id="{ADB79A95-7575-4CF0-AA33-47B73811C096}" type="slidenum">
              <a:rPr lang="en-US" smtClean="0"/>
              <a:t>9</a:t>
            </a:fld>
            <a:endParaRPr lang="en-US"/>
          </a:p>
        </p:txBody>
      </p:sp>
    </p:spTree>
    <p:extLst>
      <p:ext uri="{BB962C8B-B14F-4D97-AF65-F5344CB8AC3E}">
        <p14:creationId xmlns:p14="http://schemas.microsoft.com/office/powerpoint/2010/main" val="422111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a:t>
            </a:r>
            <a:r>
              <a:rPr lang="en-US" baseline="0" dirty="0" smtClean="0"/>
              <a:t> is an example of a technology enhanced item that allows students to drag multiple labels from the provided bank to place on a form</a:t>
            </a:r>
          </a:p>
          <a:p>
            <a:pPr marL="171450" indent="-171450">
              <a:buFont typeface="Arial" panose="020B0604020202020204" pitchFamily="34" charset="0"/>
              <a:buChar char="•"/>
            </a:pPr>
            <a:r>
              <a:rPr lang="en-US" baseline="0" dirty="0" smtClean="0"/>
              <a:t>Students may place any of the on any of the open drop zones to correctly respond</a:t>
            </a:r>
            <a:endParaRPr lang="en-US" dirty="0"/>
          </a:p>
        </p:txBody>
      </p:sp>
      <p:sp>
        <p:nvSpPr>
          <p:cNvPr id="4" name="Slide Number Placeholder 3"/>
          <p:cNvSpPr>
            <a:spLocks noGrp="1"/>
          </p:cNvSpPr>
          <p:nvPr>
            <p:ph type="sldNum" sz="quarter" idx="10"/>
          </p:nvPr>
        </p:nvSpPr>
        <p:spPr/>
        <p:txBody>
          <a:bodyPr/>
          <a:lstStyle/>
          <a:p>
            <a:fld id="{ADB79A95-7575-4CF0-AA33-47B73811C096}" type="slidenum">
              <a:rPr lang="en-US" smtClean="0"/>
              <a:t>10</a:t>
            </a:fld>
            <a:endParaRPr lang="en-US"/>
          </a:p>
        </p:txBody>
      </p:sp>
    </p:spTree>
    <p:extLst>
      <p:ext uri="{BB962C8B-B14F-4D97-AF65-F5344CB8AC3E}">
        <p14:creationId xmlns:p14="http://schemas.microsoft.com/office/powerpoint/2010/main" val="25696446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101" y="5293518"/>
            <a:ext cx="12192124"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lnSpc>
                <a:spcPct val="100000"/>
              </a:lnSpc>
            </a:pPr>
            <a:endParaRPr lang="en-US" sz="1350" b="1" kern="1200">
              <a:solidFill>
                <a:schemeClr val="lt1"/>
              </a:solidFill>
              <a:latin typeface="+mn-lt"/>
              <a:ea typeface="+mn-ea"/>
              <a:cs typeface="+mn-cs"/>
            </a:endParaRPr>
          </a:p>
        </p:txBody>
      </p:sp>
      <p:sp>
        <p:nvSpPr>
          <p:cNvPr id="8" name="Freeform 7"/>
          <p:cNvSpPr/>
          <p:nvPr/>
        </p:nvSpPr>
        <p:spPr>
          <a:xfrm>
            <a:off x="-101" y="5293518"/>
            <a:ext cx="12192124"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lnSpc>
                <a:spcPct val="100000"/>
              </a:lnSpc>
            </a:pPr>
            <a:endParaRPr lang="en-US" sz="1350" b="1" kern="1200">
              <a:solidFill>
                <a:schemeClr val="lt1"/>
              </a:solidFill>
              <a:latin typeface="+mn-lt"/>
              <a:ea typeface="+mn-ea"/>
              <a:cs typeface="+mn-cs"/>
            </a:endParaRPr>
          </a:p>
        </p:txBody>
      </p:sp>
      <p:sp>
        <p:nvSpPr>
          <p:cNvPr id="9" name="Freeform 8"/>
          <p:cNvSpPr/>
          <p:nvPr/>
        </p:nvSpPr>
        <p:spPr>
          <a:xfrm>
            <a:off x="2" y="5545935"/>
            <a:ext cx="12195177"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1350" b="1"/>
          </a:p>
        </p:txBody>
      </p:sp>
      <p:sp>
        <p:nvSpPr>
          <p:cNvPr id="2" name="Title 1"/>
          <p:cNvSpPr>
            <a:spLocks noGrp="1"/>
          </p:cNvSpPr>
          <p:nvPr>
            <p:ph type="ctrTitle"/>
          </p:nvPr>
        </p:nvSpPr>
        <p:spPr>
          <a:xfrm>
            <a:off x="6096000" y="1676400"/>
            <a:ext cx="5181600" cy="1524000"/>
          </a:xfrm>
        </p:spPr>
        <p:txBody>
          <a:bodyPr anchor="b" anchorCtr="0"/>
          <a:lstStyle>
            <a:lvl1pPr algn="l">
              <a:defRPr/>
            </a:lvl1pPr>
          </a:lstStyle>
          <a:p>
            <a:r>
              <a:rPr lang="en-US" smtClean="0"/>
              <a:t>Click to edit Master title style</a:t>
            </a:r>
            <a:endParaRPr lang="en-US"/>
          </a:p>
        </p:txBody>
      </p:sp>
      <p:sp>
        <p:nvSpPr>
          <p:cNvPr id="3" name="Subtitle 2"/>
          <p:cNvSpPr>
            <a:spLocks noGrp="1"/>
          </p:cNvSpPr>
          <p:nvPr>
            <p:ph type="subTitle" idx="1"/>
          </p:nvPr>
        </p:nvSpPr>
        <p:spPr>
          <a:xfrm>
            <a:off x="6096000" y="3203574"/>
            <a:ext cx="5181600" cy="1825625"/>
          </a:xfrm>
        </p:spPr>
        <p:txBody>
          <a:bodyPr>
            <a:normAutofit/>
          </a:bodyPr>
          <a:lstStyle>
            <a:lvl1pPr marL="0" indent="0" algn="l">
              <a:buNone/>
              <a:defRPr sz="1500">
                <a:solidFill>
                  <a:schemeClr val="tx2"/>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10" name="Rectangle 9"/>
          <p:cNvSpPr/>
          <p:nvPr/>
        </p:nvSpPr>
        <p:spPr>
          <a:xfrm>
            <a:off x="0" y="5262468"/>
            <a:ext cx="12192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p:cNvSpPr/>
          <p:nvPr/>
        </p:nvSpPr>
        <p:spPr>
          <a:xfrm>
            <a:off x="173" y="5502670"/>
            <a:ext cx="12192088"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p:cNvSpPr>
            <a:spLocks noGrp="1"/>
          </p:cNvSpPr>
          <p:nvPr>
            <p:ph type="dt" sz="half" idx="10"/>
          </p:nvPr>
        </p:nvSpPr>
        <p:spPr/>
        <p:txBody>
          <a:bodyPr/>
          <a:lstStyle/>
          <a:p>
            <a:fld id="{61CBC88F-3761-422E-BBC3-1977AFBC70FA}"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336323BF-0CF2-4C99-883E-C4C0515A7213}" type="slidenum">
              <a:rPr lang="en-US" smtClean="0"/>
              <a:t>‹#›</a:t>
            </a:fld>
            <a:endParaRPr lang="en-US"/>
          </a:p>
        </p:txBody>
      </p:sp>
      <p:pic>
        <p:nvPicPr>
          <p:cNvPr id="14" name="Picture 13" descr="CPC_LOGO_final_color.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3" y="4514150"/>
            <a:ext cx="3755136" cy="822960"/>
          </a:xfrm>
          <a:prstGeom prst="rect">
            <a:avLst/>
          </a:prstGeom>
        </p:spPr>
      </p:pic>
    </p:spTree>
    <p:extLst>
      <p:ext uri="{BB962C8B-B14F-4D97-AF65-F5344CB8AC3E}">
        <p14:creationId xmlns:p14="http://schemas.microsoft.com/office/powerpoint/2010/main" val="497990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8"/>
            <a:ext cx="9652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Freeform 7"/>
          <p:cNvSpPr/>
          <p:nvPr/>
        </p:nvSpPr>
        <p:spPr>
          <a:xfrm>
            <a:off x="2409854"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reeform 8"/>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reeform 9"/>
          <p:cNvSpPr/>
          <p:nvPr/>
        </p:nvSpPr>
        <p:spPr>
          <a:xfrm>
            <a:off x="2240967" y="6116510"/>
            <a:ext cx="9954208"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BC88F-3761-422E-BBC3-1977AFBC70FA}"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6323BF-0CF2-4C99-883E-C4C0515A7213}" type="slidenum">
              <a:rPr lang="en-US" smtClean="0"/>
              <a:t>‹#›</a:t>
            </a:fld>
            <a:endParaRPr lang="en-US"/>
          </a:p>
        </p:txBody>
      </p:sp>
      <p:sp>
        <p:nvSpPr>
          <p:cNvPr id="11" name="Freeform 10"/>
          <p:cNvSpPr/>
          <p:nvPr/>
        </p:nvSpPr>
        <p:spPr>
          <a:xfrm>
            <a:off x="0" y="5457828"/>
            <a:ext cx="9652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p:cNvSpPr/>
          <p:nvPr/>
        </p:nvSpPr>
        <p:spPr>
          <a:xfrm>
            <a:off x="2409854"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Freeform 12"/>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reeform 13"/>
          <p:cNvSpPr/>
          <p:nvPr/>
        </p:nvSpPr>
        <p:spPr>
          <a:xfrm>
            <a:off x="2240967" y="6116510"/>
            <a:ext cx="9954208"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412675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8"/>
            <a:ext cx="9652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Freeform 7"/>
          <p:cNvSpPr/>
          <p:nvPr/>
        </p:nvSpPr>
        <p:spPr>
          <a:xfrm>
            <a:off x="2409854"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reeform 8"/>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reeform 9"/>
          <p:cNvSpPr/>
          <p:nvPr/>
        </p:nvSpPr>
        <p:spPr>
          <a:xfrm>
            <a:off x="2240967" y="6116510"/>
            <a:ext cx="9954208"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BC88F-3761-422E-BBC3-1977AFBC70FA}"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6323BF-0CF2-4C99-883E-C4C0515A7213}" type="slidenum">
              <a:rPr lang="en-US" smtClean="0"/>
              <a:t>‹#›</a:t>
            </a:fld>
            <a:endParaRPr lang="en-US"/>
          </a:p>
        </p:txBody>
      </p:sp>
      <p:sp>
        <p:nvSpPr>
          <p:cNvPr id="11" name="Freeform 10"/>
          <p:cNvSpPr/>
          <p:nvPr/>
        </p:nvSpPr>
        <p:spPr>
          <a:xfrm>
            <a:off x="0" y="5457828"/>
            <a:ext cx="9652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p:cNvSpPr/>
          <p:nvPr/>
        </p:nvSpPr>
        <p:spPr>
          <a:xfrm>
            <a:off x="2409854"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Freeform 12"/>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reeform 13"/>
          <p:cNvSpPr/>
          <p:nvPr/>
        </p:nvSpPr>
        <p:spPr>
          <a:xfrm>
            <a:off x="2240967" y="6116510"/>
            <a:ext cx="9954208"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9040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8"/>
            <a:ext cx="9652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Freeform 7"/>
          <p:cNvSpPr/>
          <p:nvPr/>
        </p:nvSpPr>
        <p:spPr>
          <a:xfrm>
            <a:off x="2409854"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914400" y="1600201"/>
            <a:ext cx="103632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reeform 9"/>
          <p:cNvSpPr/>
          <p:nvPr/>
        </p:nvSpPr>
        <p:spPr>
          <a:xfrm>
            <a:off x="2240967" y="6116510"/>
            <a:ext cx="9954208"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p:cNvSpPr>
            <a:spLocks noGrp="1"/>
          </p:cNvSpPr>
          <p:nvPr>
            <p:ph type="dt" sz="half" idx="10"/>
          </p:nvPr>
        </p:nvSpPr>
        <p:spPr/>
        <p:txBody>
          <a:bodyPr/>
          <a:lstStyle/>
          <a:p>
            <a:fld id="{61CBC88F-3761-422E-BBC3-1977AFBC70FA}"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6323BF-0CF2-4C99-883E-C4C0515A7213}" type="slidenum">
              <a:rPr lang="en-US" smtClean="0"/>
              <a:t>‹#›</a:t>
            </a:fld>
            <a:endParaRPr lang="en-US"/>
          </a:p>
        </p:txBody>
      </p:sp>
      <p:pic>
        <p:nvPicPr>
          <p:cNvPr id="11" name="Picture 10" descr="CPC_LOGO_final_color.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337064" y="5343549"/>
            <a:ext cx="3755136" cy="822960"/>
          </a:xfrm>
          <a:prstGeom prst="rect">
            <a:avLst/>
          </a:prstGeom>
        </p:spPr>
      </p:pic>
    </p:spTree>
    <p:extLst>
      <p:ext uri="{BB962C8B-B14F-4D97-AF65-F5344CB8AC3E}">
        <p14:creationId xmlns:p14="http://schemas.microsoft.com/office/powerpoint/2010/main" val="4106030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2" y="5545935"/>
            <a:ext cx="12195177"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lnSpc>
                <a:spcPct val="100000"/>
              </a:lnSpc>
            </a:pPr>
            <a:endParaRPr lang="en-US" sz="1350" kern="1200">
              <a:solidFill>
                <a:schemeClr val="lt1"/>
              </a:solidFill>
              <a:latin typeface="+mn-lt"/>
              <a:ea typeface="+mn-ea"/>
              <a:cs typeface="+mn-cs"/>
            </a:endParaRPr>
          </a:p>
        </p:txBody>
      </p:sp>
      <p:sp>
        <p:nvSpPr>
          <p:cNvPr id="8" name="Freeform 7"/>
          <p:cNvSpPr/>
          <p:nvPr/>
        </p:nvSpPr>
        <p:spPr>
          <a:xfrm>
            <a:off x="-101" y="5293518"/>
            <a:ext cx="12192124"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lnSpc>
                <a:spcPct val="100000"/>
              </a:lnSpc>
            </a:pPr>
            <a:endParaRPr lang="en-US" sz="1350" kern="1200">
              <a:solidFill>
                <a:schemeClr val="lt1"/>
              </a:solidFill>
              <a:latin typeface="+mn-lt"/>
              <a:ea typeface="+mn-ea"/>
              <a:cs typeface="+mn-cs"/>
            </a:endParaRPr>
          </a:p>
        </p:txBody>
      </p:sp>
      <p:sp>
        <p:nvSpPr>
          <p:cNvPr id="9" name="Freeform 8"/>
          <p:cNvSpPr/>
          <p:nvPr/>
        </p:nvSpPr>
        <p:spPr>
          <a:xfrm>
            <a:off x="-101" y="5293518"/>
            <a:ext cx="12192124"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lnSpc>
                <a:spcPct val="100000"/>
              </a:lnSpc>
            </a:pPr>
            <a:endParaRPr lang="en-US" sz="1350" kern="1200">
              <a:solidFill>
                <a:schemeClr val="lt1"/>
              </a:solidFill>
              <a:latin typeface="+mn-lt"/>
              <a:ea typeface="+mn-ea"/>
              <a:cs typeface="+mn-cs"/>
            </a:endParaRPr>
          </a:p>
        </p:txBody>
      </p:sp>
      <p:sp>
        <p:nvSpPr>
          <p:cNvPr id="2" name="Title 1"/>
          <p:cNvSpPr>
            <a:spLocks noGrp="1"/>
          </p:cNvSpPr>
          <p:nvPr>
            <p:ph type="title"/>
          </p:nvPr>
        </p:nvSpPr>
        <p:spPr>
          <a:xfrm>
            <a:off x="963084" y="3633790"/>
            <a:ext cx="10363200" cy="1362075"/>
          </a:xfrm>
        </p:spPr>
        <p:txBody>
          <a:bodyPr anchor="t"/>
          <a:lstStyle>
            <a:lvl1pPr algn="l">
              <a:defRPr sz="3000" b="0" i="0" cap="all" baseline="0"/>
            </a:lvl1pPr>
          </a:lstStyle>
          <a:p>
            <a:r>
              <a:rPr lang="en-US" smtClean="0"/>
              <a:t>Click to edit Master title style</a:t>
            </a:r>
            <a:endParaRPr lang="en-US"/>
          </a:p>
        </p:txBody>
      </p:sp>
      <p:sp>
        <p:nvSpPr>
          <p:cNvPr id="3" name="Text Placeholder 2"/>
          <p:cNvSpPr>
            <a:spLocks noGrp="1"/>
          </p:cNvSpPr>
          <p:nvPr>
            <p:ph type="body" idx="1"/>
          </p:nvPr>
        </p:nvSpPr>
        <p:spPr>
          <a:xfrm>
            <a:off x="963084" y="2133603"/>
            <a:ext cx="10363200" cy="1500187"/>
          </a:xfrm>
        </p:spPr>
        <p:txBody>
          <a:bodyPr anchor="b"/>
          <a:lstStyle>
            <a:lvl1pPr marL="0" indent="0">
              <a:buNone/>
              <a:defRPr sz="150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8"/>
            <a:ext cx="12192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p:cNvSpPr/>
          <p:nvPr/>
        </p:nvSpPr>
        <p:spPr>
          <a:xfrm>
            <a:off x="173" y="5502670"/>
            <a:ext cx="12192088"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p:cNvSpPr>
            <a:spLocks noGrp="1"/>
          </p:cNvSpPr>
          <p:nvPr>
            <p:ph type="dt" sz="half" idx="10"/>
          </p:nvPr>
        </p:nvSpPr>
        <p:spPr/>
        <p:txBody>
          <a:bodyPr/>
          <a:lstStyle/>
          <a:p>
            <a:fld id="{61CBC88F-3761-422E-BBC3-1977AFBC70FA}"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6323BF-0CF2-4C99-883E-C4C0515A7213}" type="slidenum">
              <a:rPr lang="en-US" smtClean="0"/>
              <a:t>‹#›</a:t>
            </a:fld>
            <a:endParaRPr lang="en-US"/>
          </a:p>
        </p:txBody>
      </p:sp>
    </p:spTree>
    <p:extLst>
      <p:ext uri="{BB962C8B-B14F-4D97-AF65-F5344CB8AC3E}">
        <p14:creationId xmlns:p14="http://schemas.microsoft.com/office/powerpoint/2010/main" val="908292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Freeform 7"/>
          <p:cNvSpPr/>
          <p:nvPr/>
        </p:nvSpPr>
        <p:spPr>
          <a:xfrm>
            <a:off x="2409854"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reeform 8"/>
          <p:cNvSpPr/>
          <p:nvPr/>
        </p:nvSpPr>
        <p:spPr>
          <a:xfrm>
            <a:off x="0" y="5457828"/>
            <a:ext cx="9652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en-US" sz="135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p:cNvSpPr/>
          <p:nvPr/>
        </p:nvSpPr>
        <p:spPr>
          <a:xfrm>
            <a:off x="2240967" y="6116510"/>
            <a:ext cx="9954208"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Date Placeholder 4"/>
          <p:cNvSpPr>
            <a:spLocks noGrp="1"/>
          </p:cNvSpPr>
          <p:nvPr>
            <p:ph type="dt" sz="half" idx="10"/>
          </p:nvPr>
        </p:nvSpPr>
        <p:spPr/>
        <p:txBody>
          <a:bodyPr/>
          <a:lstStyle/>
          <a:p>
            <a:fld id="{61CBC88F-3761-422E-BBC3-1977AFBC70FA}" type="datetimeFigureOut">
              <a:rPr lang="en-US" smtClean="0"/>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6323BF-0CF2-4C99-883E-C4C0515A7213}" type="slidenum">
              <a:rPr lang="en-US" smtClean="0"/>
              <a:t>‹#›</a:t>
            </a:fld>
            <a:endParaRPr lang="en-US"/>
          </a:p>
        </p:txBody>
      </p:sp>
      <p:sp>
        <p:nvSpPr>
          <p:cNvPr id="13" name="Content Placeholder 12"/>
          <p:cNvSpPr>
            <a:spLocks noGrp="1"/>
          </p:cNvSpPr>
          <p:nvPr>
            <p:ph sz="quarter" idx="13"/>
          </p:nvPr>
        </p:nvSpPr>
        <p:spPr>
          <a:xfrm>
            <a:off x="914400" y="1536192"/>
            <a:ext cx="48768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Content Placeholder 14"/>
          <p:cNvSpPr>
            <a:spLocks noGrp="1"/>
          </p:cNvSpPr>
          <p:nvPr>
            <p:ph sz="quarter" idx="14"/>
          </p:nvPr>
        </p:nvSpPr>
        <p:spPr>
          <a:xfrm>
            <a:off x="6400800" y="1536192"/>
            <a:ext cx="48768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878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Freeform 9"/>
          <p:cNvSpPr/>
          <p:nvPr/>
        </p:nvSpPr>
        <p:spPr>
          <a:xfrm>
            <a:off x="2409854"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en-US" sz="1350" kern="1200">
              <a:solidFill>
                <a:schemeClr val="lt1"/>
              </a:solidFill>
              <a:latin typeface="+mn-lt"/>
              <a:ea typeface="+mn-ea"/>
              <a:cs typeface="+mn-cs"/>
            </a:endParaRPr>
          </a:p>
        </p:txBody>
      </p:sp>
      <p:sp>
        <p:nvSpPr>
          <p:cNvPr id="11" name="Freeform 10"/>
          <p:cNvSpPr/>
          <p:nvPr/>
        </p:nvSpPr>
        <p:spPr>
          <a:xfrm>
            <a:off x="0" y="5457828"/>
            <a:ext cx="9652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en-US" sz="135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535113"/>
            <a:ext cx="4876800" cy="639762"/>
          </a:xfrm>
        </p:spPr>
        <p:txBody>
          <a:bodyPr anchor="b">
            <a:normAutofit/>
          </a:bodyPr>
          <a:lstStyle>
            <a:lvl1pPr marL="0" indent="0">
              <a:buNone/>
              <a:defRPr sz="1500" b="0" baseline="0">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5" name="Text Placeholder 4"/>
          <p:cNvSpPr>
            <a:spLocks noGrp="1"/>
          </p:cNvSpPr>
          <p:nvPr>
            <p:ph type="body" sz="quarter" idx="3"/>
          </p:nvPr>
        </p:nvSpPr>
        <p:spPr>
          <a:xfrm>
            <a:off x="6400800" y="1535113"/>
            <a:ext cx="4876800" cy="639762"/>
          </a:xfrm>
        </p:spPr>
        <p:txBody>
          <a:bodyPr anchor="b">
            <a:normAutofit/>
          </a:bodyPr>
          <a:lstStyle>
            <a:lvl1pPr marL="0" indent="0">
              <a:buNone/>
              <a:defRPr sz="1500" b="0">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2" name="Freeform 11"/>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Freeform 12"/>
          <p:cNvSpPr/>
          <p:nvPr/>
        </p:nvSpPr>
        <p:spPr>
          <a:xfrm>
            <a:off x="2240967" y="6116510"/>
            <a:ext cx="9954208"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Date Placeholder 6"/>
          <p:cNvSpPr>
            <a:spLocks noGrp="1"/>
          </p:cNvSpPr>
          <p:nvPr>
            <p:ph type="dt" sz="half" idx="10"/>
          </p:nvPr>
        </p:nvSpPr>
        <p:spPr/>
        <p:txBody>
          <a:bodyPr/>
          <a:lstStyle/>
          <a:p>
            <a:fld id="{61CBC88F-3761-422E-BBC3-1977AFBC70FA}" type="datetimeFigureOut">
              <a:rPr lang="en-US" smtClean="0"/>
              <a:t>1/29/2018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6323BF-0CF2-4C99-883E-C4C0515A7213}" type="slidenum">
              <a:rPr lang="en-US" smtClean="0"/>
              <a:t>‹#›</a:t>
            </a:fld>
            <a:endParaRPr lang="en-US"/>
          </a:p>
        </p:txBody>
      </p:sp>
      <p:sp>
        <p:nvSpPr>
          <p:cNvPr id="15" name="Content Placeholder 14"/>
          <p:cNvSpPr>
            <a:spLocks noGrp="1"/>
          </p:cNvSpPr>
          <p:nvPr>
            <p:ph sz="quarter" idx="13"/>
          </p:nvPr>
        </p:nvSpPr>
        <p:spPr>
          <a:xfrm>
            <a:off x="914400" y="2209800"/>
            <a:ext cx="48768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6400800" y="2209800"/>
            <a:ext cx="48768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4681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2" y="4973413"/>
            <a:ext cx="10233156"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reeform 8"/>
          <p:cNvSpPr/>
          <p:nvPr/>
        </p:nvSpPr>
        <p:spPr>
          <a:xfrm>
            <a:off x="-3176" y="5696242"/>
            <a:ext cx="12195176"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fld id="{61CBC88F-3761-422E-BBC3-1977AFBC70FA}" type="datetimeFigureOut">
              <a:rPr lang="en-US" smtClean="0"/>
              <a:t>1/29/2018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6323BF-0CF2-4C99-883E-C4C0515A7213}" type="slidenum">
              <a:rPr lang="en-US" smtClean="0"/>
              <a:t>‹#›</a:t>
            </a:fld>
            <a:endParaRPr lang="en-US"/>
          </a:p>
        </p:txBody>
      </p:sp>
      <p:sp>
        <p:nvSpPr>
          <p:cNvPr id="10" name="Freeform 9"/>
          <p:cNvSpPr/>
          <p:nvPr/>
        </p:nvSpPr>
        <p:spPr>
          <a:xfrm>
            <a:off x="0" y="5457828"/>
            <a:ext cx="9652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en-US" sz="1350" kern="1200">
              <a:solidFill>
                <a:schemeClr val="lt1"/>
              </a:solidFill>
              <a:latin typeface="+mn-lt"/>
              <a:ea typeface="+mn-ea"/>
              <a:cs typeface="+mn-cs"/>
            </a:endParaRPr>
          </a:p>
        </p:txBody>
      </p:sp>
      <p:sp>
        <p:nvSpPr>
          <p:cNvPr id="11" name="Freeform 10"/>
          <p:cNvSpPr/>
          <p:nvPr/>
        </p:nvSpPr>
        <p:spPr>
          <a:xfrm>
            <a:off x="2409854"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en-US" sz="1350" kern="1200">
              <a:solidFill>
                <a:schemeClr val="lt1"/>
              </a:solidFill>
              <a:latin typeface="+mn-lt"/>
              <a:ea typeface="+mn-ea"/>
              <a:cs typeface="+mn-cs"/>
            </a:endParaRPr>
          </a:p>
        </p:txBody>
      </p:sp>
      <p:pic>
        <p:nvPicPr>
          <p:cNvPr id="12" name="Picture 11" descr="CPC_LOGO_final_color.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337064" y="5343549"/>
            <a:ext cx="3755136" cy="822960"/>
          </a:xfrm>
          <a:prstGeom prst="rect">
            <a:avLst/>
          </a:prstGeom>
        </p:spPr>
      </p:pic>
    </p:spTree>
    <p:extLst>
      <p:ext uri="{BB962C8B-B14F-4D97-AF65-F5344CB8AC3E}">
        <p14:creationId xmlns:p14="http://schemas.microsoft.com/office/powerpoint/2010/main" val="190417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reeform 6"/>
          <p:cNvSpPr/>
          <p:nvPr/>
        </p:nvSpPr>
        <p:spPr>
          <a:xfrm>
            <a:off x="-3176" y="5696242"/>
            <a:ext cx="12195176"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Freeform 7"/>
          <p:cNvSpPr/>
          <p:nvPr/>
        </p:nvSpPr>
        <p:spPr>
          <a:xfrm>
            <a:off x="-261" y="5347023"/>
            <a:ext cx="4568308"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Date Placeholder 1"/>
          <p:cNvSpPr>
            <a:spLocks noGrp="1"/>
          </p:cNvSpPr>
          <p:nvPr>
            <p:ph type="dt" sz="half" idx="10"/>
          </p:nvPr>
        </p:nvSpPr>
        <p:spPr/>
        <p:txBody>
          <a:bodyPr/>
          <a:lstStyle/>
          <a:p>
            <a:fld id="{61CBC88F-3761-422E-BBC3-1977AFBC70FA}" type="datetimeFigureOut">
              <a:rPr lang="en-US" smtClean="0"/>
              <a:t>1/29/2018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6323BF-0CF2-4C99-883E-C4C0515A7213}" type="slidenum">
              <a:rPr lang="en-US" smtClean="0"/>
              <a:t>‹#›</a:t>
            </a:fld>
            <a:endParaRPr lang="en-US"/>
          </a:p>
        </p:txBody>
      </p:sp>
    </p:spTree>
    <p:extLst>
      <p:ext uri="{BB962C8B-B14F-4D97-AF65-F5344CB8AC3E}">
        <p14:creationId xmlns:p14="http://schemas.microsoft.com/office/powerpoint/2010/main" val="3607847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Freeform 7"/>
          <p:cNvSpPr/>
          <p:nvPr/>
        </p:nvSpPr>
        <p:spPr>
          <a:xfrm>
            <a:off x="3" y="5010154"/>
            <a:ext cx="9918700"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reeform 8"/>
          <p:cNvSpPr/>
          <p:nvPr/>
        </p:nvSpPr>
        <p:spPr>
          <a:xfrm>
            <a:off x="0" y="5731670"/>
            <a:ext cx="12196237"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en-US" sz="1350" kern="1200">
              <a:solidFill>
                <a:schemeClr val="lt1"/>
              </a:solidFill>
              <a:latin typeface="+mn-lt"/>
              <a:ea typeface="+mn-ea"/>
              <a:cs typeface="+mn-cs"/>
            </a:endParaRPr>
          </a:p>
        </p:txBody>
      </p:sp>
      <p:sp>
        <p:nvSpPr>
          <p:cNvPr id="2" name="Title 1"/>
          <p:cNvSpPr>
            <a:spLocks noGrp="1"/>
          </p:cNvSpPr>
          <p:nvPr>
            <p:ph type="title"/>
          </p:nvPr>
        </p:nvSpPr>
        <p:spPr>
          <a:xfrm>
            <a:off x="902208" y="609600"/>
            <a:ext cx="4511040" cy="914400"/>
          </a:xfrm>
        </p:spPr>
        <p:txBody>
          <a:bodyPr anchor="b">
            <a:noAutofit/>
          </a:bodyPr>
          <a:lstStyle>
            <a:lvl1pPr algn="l">
              <a:defRPr sz="1650" b="0" i="0" cap="none" baseline="0">
                <a:solidFill>
                  <a:schemeClr val="tx2"/>
                </a:solidFill>
              </a:defRPr>
            </a:lvl1pPr>
          </a:lstStyle>
          <a:p>
            <a:r>
              <a:rPr lang="en-US" smtClean="0"/>
              <a:t>Click to edit Master title style</a:t>
            </a:r>
            <a:endParaRPr lang="en-US"/>
          </a:p>
        </p:txBody>
      </p:sp>
      <p:sp>
        <p:nvSpPr>
          <p:cNvPr id="10" name="Freeform 9"/>
          <p:cNvSpPr/>
          <p:nvPr/>
        </p:nvSpPr>
        <p:spPr>
          <a:xfrm>
            <a:off x="2" y="4973413"/>
            <a:ext cx="10233156"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p:cNvSpPr/>
          <p:nvPr/>
        </p:nvSpPr>
        <p:spPr>
          <a:xfrm>
            <a:off x="-3176" y="5696242"/>
            <a:ext cx="12195176"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Date Placeholder 4"/>
          <p:cNvSpPr>
            <a:spLocks noGrp="1"/>
          </p:cNvSpPr>
          <p:nvPr>
            <p:ph type="dt" sz="half" idx="10"/>
          </p:nvPr>
        </p:nvSpPr>
        <p:spPr/>
        <p:txBody>
          <a:bodyPr/>
          <a:lstStyle/>
          <a:p>
            <a:fld id="{61CBC88F-3761-422E-BBC3-1977AFBC70FA}" type="datetimeFigureOut">
              <a:rPr lang="en-US" smtClean="0"/>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6323BF-0CF2-4C99-883E-C4C0515A7213}" type="slidenum">
              <a:rPr lang="en-US" smtClean="0"/>
              <a:t>‹#›</a:t>
            </a:fld>
            <a:endParaRPr lang="en-US"/>
          </a:p>
        </p:txBody>
      </p:sp>
      <p:sp>
        <p:nvSpPr>
          <p:cNvPr id="13" name="Content Placeholder 12"/>
          <p:cNvSpPr>
            <a:spLocks noGrp="1"/>
          </p:cNvSpPr>
          <p:nvPr>
            <p:ph sz="quarter" idx="13"/>
          </p:nvPr>
        </p:nvSpPr>
        <p:spPr>
          <a:xfrm>
            <a:off x="6096000" y="609600"/>
            <a:ext cx="51816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901699" y="1527048"/>
            <a:ext cx="4511040" cy="3291840"/>
          </a:xfrm>
        </p:spPr>
        <p:txBody>
          <a:bodyPr>
            <a:normAutofit/>
          </a:bodyPr>
          <a:lstStyle>
            <a:lvl1pPr marL="0" indent="0">
              <a:buFontTx/>
              <a:buNone/>
              <a:defRPr sz="12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extLst>
      <p:ext uri="{BB962C8B-B14F-4D97-AF65-F5344CB8AC3E}">
        <p14:creationId xmlns:p14="http://schemas.microsoft.com/office/powerpoint/2010/main" val="649483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7"/>
          <p:cNvSpPr/>
          <p:nvPr/>
        </p:nvSpPr>
        <p:spPr>
          <a:xfrm>
            <a:off x="2409854"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en-US" sz="1350" kern="1200">
              <a:solidFill>
                <a:schemeClr val="lt1"/>
              </a:solidFill>
              <a:latin typeface="+mn-lt"/>
              <a:ea typeface="+mn-ea"/>
              <a:cs typeface="+mn-cs"/>
            </a:endParaRPr>
          </a:p>
        </p:txBody>
      </p:sp>
      <p:sp>
        <p:nvSpPr>
          <p:cNvPr id="9" name="Freeform 8"/>
          <p:cNvSpPr/>
          <p:nvPr/>
        </p:nvSpPr>
        <p:spPr>
          <a:xfrm>
            <a:off x="0" y="5457828"/>
            <a:ext cx="9652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en-US" sz="1350" kern="1200">
              <a:solidFill>
                <a:schemeClr val="lt1"/>
              </a:solidFill>
              <a:latin typeface="+mn-lt"/>
              <a:ea typeface="+mn-ea"/>
              <a:cs typeface="+mn-cs"/>
            </a:endParaRPr>
          </a:p>
        </p:txBody>
      </p:sp>
      <p:sp>
        <p:nvSpPr>
          <p:cNvPr id="3" name="Picture Placeholder 2"/>
          <p:cNvSpPr>
            <a:spLocks noGrp="1"/>
          </p:cNvSpPr>
          <p:nvPr>
            <p:ph type="pic" idx="1"/>
          </p:nvPr>
        </p:nvSpPr>
        <p:spPr>
          <a:xfrm>
            <a:off x="6096000" y="609603"/>
            <a:ext cx="51816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1875"/>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10" name="Freeform 9"/>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p:cNvSpPr/>
          <p:nvPr/>
        </p:nvSpPr>
        <p:spPr>
          <a:xfrm>
            <a:off x="2240967" y="6116510"/>
            <a:ext cx="9954208"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Date Placeholder 4"/>
          <p:cNvSpPr>
            <a:spLocks noGrp="1"/>
          </p:cNvSpPr>
          <p:nvPr>
            <p:ph type="dt" sz="half" idx="10"/>
          </p:nvPr>
        </p:nvSpPr>
        <p:spPr/>
        <p:txBody>
          <a:bodyPr/>
          <a:lstStyle/>
          <a:p>
            <a:fld id="{61CBC88F-3761-422E-BBC3-1977AFBC70FA}" type="datetimeFigureOut">
              <a:rPr lang="en-US" smtClean="0"/>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6323BF-0CF2-4C99-883E-C4C0515A7213}" type="slidenum">
              <a:rPr lang="en-US" smtClean="0"/>
              <a:t>‹#›</a:t>
            </a:fld>
            <a:endParaRPr lang="en-US"/>
          </a:p>
        </p:txBody>
      </p:sp>
      <p:sp>
        <p:nvSpPr>
          <p:cNvPr id="14" name="Title 1"/>
          <p:cNvSpPr>
            <a:spLocks noGrp="1"/>
          </p:cNvSpPr>
          <p:nvPr>
            <p:ph type="title"/>
          </p:nvPr>
        </p:nvSpPr>
        <p:spPr>
          <a:xfrm>
            <a:off x="902208" y="609600"/>
            <a:ext cx="4511040" cy="914400"/>
          </a:xfrm>
        </p:spPr>
        <p:txBody>
          <a:bodyPr anchor="b">
            <a:noAutofit/>
          </a:bodyPr>
          <a:lstStyle>
            <a:lvl1pPr algn="l">
              <a:defRPr sz="1650" b="0" i="0" cap="none" baseline="0">
                <a:solidFill>
                  <a:schemeClr val="tx2"/>
                </a:solidFill>
              </a:defRPr>
            </a:lvl1pPr>
          </a:lstStyle>
          <a:p>
            <a:r>
              <a:rPr lang="en-US" smtClean="0"/>
              <a:t>Click to edit Master title style</a:t>
            </a:r>
            <a:endParaRPr lang="en-US"/>
          </a:p>
        </p:txBody>
      </p:sp>
      <p:sp>
        <p:nvSpPr>
          <p:cNvPr id="15" name="Text Placeholder 14"/>
          <p:cNvSpPr>
            <a:spLocks noGrp="1"/>
          </p:cNvSpPr>
          <p:nvPr>
            <p:ph type="body" sz="quarter" idx="14"/>
          </p:nvPr>
        </p:nvSpPr>
        <p:spPr>
          <a:xfrm>
            <a:off x="902210" y="1524000"/>
            <a:ext cx="4508500" cy="3295650"/>
          </a:xfrm>
        </p:spPr>
        <p:txBody>
          <a:bodyPr>
            <a:normAutofit/>
          </a:bodyPr>
          <a:lstStyle>
            <a:lvl1pPr marL="0" indent="0">
              <a:buFontTx/>
              <a:buNone/>
              <a:defRPr sz="12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extLst>
      <p:ext uri="{BB962C8B-B14F-4D97-AF65-F5344CB8AC3E}">
        <p14:creationId xmlns:p14="http://schemas.microsoft.com/office/powerpoint/2010/main" val="2913797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274638"/>
            <a:ext cx="10363200" cy="1143000"/>
          </a:xfrm>
          <a:prstGeom prst="rect">
            <a:avLst/>
          </a:prstGeom>
        </p:spPr>
        <p:txBody>
          <a:bodyPr vert="horz" lIns="0" tIns="45720" rIns="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914400" y="1600203"/>
            <a:ext cx="103632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534400" y="6416678"/>
            <a:ext cx="2641600" cy="365125"/>
          </a:xfrm>
          <a:prstGeom prst="rect">
            <a:avLst/>
          </a:prstGeom>
        </p:spPr>
        <p:txBody>
          <a:bodyPr vert="horz" lIns="0" tIns="45720" rIns="0" bIns="0" rtlCol="0" anchor="b" anchorCtr="0"/>
          <a:lstStyle>
            <a:lvl1pPr algn="r">
              <a:defRPr lang="en-US" sz="675" kern="1200" cap="all" spc="83" baseline="0" smtClean="0">
                <a:solidFill>
                  <a:srgbClr val="4D4D4D"/>
                </a:solidFill>
                <a:latin typeface="+mn-lt"/>
                <a:ea typeface="+mn-ea"/>
                <a:cs typeface="+mn-cs"/>
              </a:defRPr>
            </a:lvl1pPr>
          </a:lstStyle>
          <a:p>
            <a:fld id="{61CBC88F-3761-422E-BBC3-1977AFBC70FA}" type="datetimeFigureOut">
              <a:rPr lang="en-US" smtClean="0"/>
              <a:t>1/29/2018</a:t>
            </a:fld>
            <a:endParaRPr lang="en-US"/>
          </a:p>
        </p:txBody>
      </p:sp>
      <p:sp>
        <p:nvSpPr>
          <p:cNvPr id="5" name="Footer Placeholder 4"/>
          <p:cNvSpPr>
            <a:spLocks noGrp="1"/>
          </p:cNvSpPr>
          <p:nvPr>
            <p:ph type="ftr" sz="quarter" idx="3"/>
          </p:nvPr>
        </p:nvSpPr>
        <p:spPr>
          <a:xfrm>
            <a:off x="304800" y="6416678"/>
            <a:ext cx="3860800" cy="365125"/>
          </a:xfrm>
          <a:prstGeom prst="rect">
            <a:avLst/>
          </a:prstGeom>
        </p:spPr>
        <p:txBody>
          <a:bodyPr vert="horz" lIns="0" tIns="45720" rIns="0" bIns="0" rtlCol="0" anchor="b" anchorCtr="0"/>
          <a:lstStyle>
            <a:lvl1pPr algn="l">
              <a:defRPr sz="675" cap="all" spc="83" baseline="0">
                <a:solidFill>
                  <a:srgbClr val="4D4D4D"/>
                </a:solidFill>
              </a:defRPr>
            </a:lvl1pPr>
          </a:lstStyle>
          <a:p>
            <a:endParaRPr lang="en-US"/>
          </a:p>
        </p:txBody>
      </p:sp>
      <p:sp>
        <p:nvSpPr>
          <p:cNvPr id="6" name="Slide Number Placeholder 5"/>
          <p:cNvSpPr>
            <a:spLocks noGrp="1"/>
          </p:cNvSpPr>
          <p:nvPr>
            <p:ph type="sldNum" sz="quarter" idx="4"/>
          </p:nvPr>
        </p:nvSpPr>
        <p:spPr>
          <a:xfrm>
            <a:off x="11277600" y="6416678"/>
            <a:ext cx="609600" cy="365125"/>
          </a:xfrm>
          <a:prstGeom prst="rect">
            <a:avLst/>
          </a:prstGeom>
        </p:spPr>
        <p:txBody>
          <a:bodyPr vert="horz" lIns="0" tIns="45720" rIns="0" bIns="0" rtlCol="0" anchor="b" anchorCtr="0"/>
          <a:lstStyle>
            <a:lvl1pPr algn="r">
              <a:defRPr sz="825" b="1" baseline="0">
                <a:solidFill>
                  <a:srgbClr val="4D4D4D"/>
                </a:solidFill>
              </a:defRPr>
            </a:lvl1pPr>
          </a:lstStyle>
          <a:p>
            <a:fld id="{336323BF-0CF2-4C99-883E-C4C0515A7213}" type="slidenum">
              <a:rPr lang="en-US" smtClean="0"/>
              <a:t>‹#›</a:t>
            </a:fld>
            <a:endParaRPr lang="en-US"/>
          </a:p>
        </p:txBody>
      </p:sp>
    </p:spTree>
    <p:extLst>
      <p:ext uri="{BB962C8B-B14F-4D97-AF65-F5344CB8AC3E}">
        <p14:creationId xmlns:p14="http://schemas.microsoft.com/office/powerpoint/2010/main" val="28638144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spcBef>
          <a:spcPct val="0"/>
        </a:spcBef>
        <a:buNone/>
        <a:defRPr sz="27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05740" algn="l" defTabSz="685800" rtl="0" eaLnBrk="1" latinLnBrk="0" hangingPunct="1">
        <a:lnSpc>
          <a:spcPct val="100000"/>
        </a:lnSpc>
        <a:spcBef>
          <a:spcPts val="525"/>
        </a:spcBef>
        <a:buClr>
          <a:schemeClr val="accent1"/>
        </a:buClr>
        <a:buSzPct val="85000"/>
        <a:buFont typeface="Wingdings 3" pitchFamily="18" charset="2"/>
        <a:buChar char=""/>
        <a:defRPr sz="1500" kern="1200" baseline="0">
          <a:solidFill>
            <a:schemeClr val="tx1"/>
          </a:solidFill>
          <a:latin typeface="+mn-lt"/>
          <a:ea typeface="+mn-ea"/>
          <a:cs typeface="+mn-cs"/>
        </a:defRPr>
      </a:lvl1pPr>
      <a:lvl2pPr marL="557213" indent="-205740" algn="l" defTabSz="685800" rtl="0" eaLnBrk="1" latinLnBrk="0" hangingPunct="1">
        <a:lnSpc>
          <a:spcPct val="100000"/>
        </a:lnSpc>
        <a:spcBef>
          <a:spcPts val="525"/>
        </a:spcBef>
        <a:buClr>
          <a:schemeClr val="accent1"/>
        </a:buClr>
        <a:buSzPct val="85000"/>
        <a:buFont typeface="Wingdings 3" pitchFamily="18" charset="2"/>
        <a:buChar char=""/>
        <a:defRPr sz="1200" kern="1200" baseline="0">
          <a:solidFill>
            <a:schemeClr val="tx1"/>
          </a:solidFill>
          <a:latin typeface="+mn-lt"/>
          <a:ea typeface="+mn-ea"/>
          <a:cs typeface="+mn-cs"/>
        </a:defRPr>
      </a:lvl2pPr>
      <a:lvl3pPr marL="857250" indent="-205740" algn="l" defTabSz="685800" rtl="0" eaLnBrk="1" latinLnBrk="0" hangingPunct="1">
        <a:lnSpc>
          <a:spcPct val="100000"/>
        </a:lnSpc>
        <a:spcBef>
          <a:spcPts val="525"/>
        </a:spcBef>
        <a:buClr>
          <a:schemeClr val="accent1"/>
        </a:buClr>
        <a:buSzPct val="85000"/>
        <a:buFont typeface="Wingdings 3" pitchFamily="18" charset="2"/>
        <a:buChar char=""/>
        <a:defRPr sz="1050" kern="1200" baseline="0">
          <a:solidFill>
            <a:schemeClr val="tx1"/>
          </a:solidFill>
          <a:latin typeface="+mn-lt"/>
          <a:ea typeface="+mn-ea"/>
          <a:cs typeface="+mn-cs"/>
        </a:defRPr>
      </a:lvl3pPr>
      <a:lvl4pPr marL="1200150" indent="-205740" algn="l" defTabSz="685800" rtl="0" eaLnBrk="1" latinLnBrk="0" hangingPunct="1">
        <a:lnSpc>
          <a:spcPct val="100000"/>
        </a:lnSpc>
        <a:spcBef>
          <a:spcPts val="525"/>
        </a:spcBef>
        <a:buClr>
          <a:schemeClr val="accent1"/>
        </a:buClr>
        <a:buSzPct val="85000"/>
        <a:buFont typeface="Wingdings 3" pitchFamily="18" charset="2"/>
        <a:buChar char=""/>
        <a:defRPr sz="1050" kern="1200" baseline="0">
          <a:solidFill>
            <a:schemeClr val="tx1"/>
          </a:solidFill>
          <a:latin typeface="+mn-lt"/>
          <a:ea typeface="+mn-ea"/>
          <a:cs typeface="+mn-cs"/>
        </a:defRPr>
      </a:lvl4pPr>
      <a:lvl5pPr marL="1543050" indent="-205740" algn="l" defTabSz="685800" rtl="0" eaLnBrk="1" latinLnBrk="0" hangingPunct="1">
        <a:lnSpc>
          <a:spcPct val="100000"/>
        </a:lnSpc>
        <a:spcBef>
          <a:spcPts val="525"/>
        </a:spcBef>
        <a:buClr>
          <a:schemeClr val="accent1"/>
        </a:buClr>
        <a:buSzPct val="85000"/>
        <a:buFont typeface="Wingdings 3" pitchFamily="18" charset="2"/>
        <a:buChar char=""/>
        <a:defRPr sz="1050" kern="1200" baseline="0">
          <a:solidFill>
            <a:schemeClr val="tx1"/>
          </a:solidFill>
          <a:latin typeface="+mn-lt"/>
          <a:ea typeface="+mn-ea"/>
          <a:cs typeface="+mn-cs"/>
        </a:defRPr>
      </a:lvl5pPr>
      <a:lvl6pPr marL="1885950" indent="-205740" algn="l" defTabSz="685800" rtl="0" eaLnBrk="1" latinLnBrk="0" hangingPunct="1">
        <a:lnSpc>
          <a:spcPct val="100000"/>
        </a:lnSpc>
        <a:spcBef>
          <a:spcPts val="525"/>
        </a:spcBef>
        <a:buClr>
          <a:schemeClr val="accent1"/>
        </a:buClr>
        <a:buSzPct val="85000"/>
        <a:buFont typeface="Wingdings 3" pitchFamily="18" charset="2"/>
        <a:buChar char=""/>
        <a:defRPr sz="1050" kern="1200">
          <a:solidFill>
            <a:schemeClr val="tx1"/>
          </a:solidFill>
          <a:latin typeface="+mn-lt"/>
          <a:ea typeface="+mn-ea"/>
          <a:cs typeface="+mn-cs"/>
        </a:defRPr>
      </a:lvl6pPr>
      <a:lvl7pPr marL="2228850" indent="-205740" algn="l" defTabSz="685800" rtl="0" eaLnBrk="1" latinLnBrk="0" hangingPunct="1">
        <a:lnSpc>
          <a:spcPct val="100000"/>
        </a:lnSpc>
        <a:spcBef>
          <a:spcPts val="525"/>
        </a:spcBef>
        <a:buClr>
          <a:schemeClr val="accent1"/>
        </a:buClr>
        <a:buSzPct val="85000"/>
        <a:buFont typeface="Wingdings 3" pitchFamily="18" charset="2"/>
        <a:buChar char=""/>
        <a:defRPr sz="1050" kern="1200">
          <a:solidFill>
            <a:schemeClr val="tx1"/>
          </a:solidFill>
          <a:latin typeface="+mn-lt"/>
          <a:ea typeface="+mn-ea"/>
          <a:cs typeface="+mn-cs"/>
        </a:defRPr>
      </a:lvl7pPr>
      <a:lvl8pPr marL="2571750" indent="-205740" algn="l" defTabSz="685800" rtl="0" eaLnBrk="1" latinLnBrk="0" hangingPunct="1">
        <a:lnSpc>
          <a:spcPct val="100000"/>
        </a:lnSpc>
        <a:spcBef>
          <a:spcPts val="525"/>
        </a:spcBef>
        <a:buClr>
          <a:schemeClr val="accent1"/>
        </a:buClr>
        <a:buSzPct val="85000"/>
        <a:buFont typeface="Wingdings 3" pitchFamily="18" charset="2"/>
        <a:buChar char=""/>
        <a:defRPr sz="1050" kern="1200">
          <a:solidFill>
            <a:schemeClr val="tx1"/>
          </a:solidFill>
          <a:latin typeface="+mn-lt"/>
          <a:ea typeface="+mn-ea"/>
          <a:cs typeface="+mn-cs"/>
        </a:defRPr>
      </a:lvl8pPr>
      <a:lvl9pPr marL="2914650" indent="-205740" algn="l" defTabSz="685800" rtl="0" eaLnBrk="1" latinLnBrk="0" hangingPunct="1">
        <a:lnSpc>
          <a:spcPct val="100000"/>
        </a:lnSpc>
        <a:spcBef>
          <a:spcPts val="525"/>
        </a:spcBef>
        <a:buClr>
          <a:schemeClr val="accent1"/>
        </a:buClr>
        <a:buSzPct val="85000"/>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cPass@ku.ed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careerpathways.u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cPass@ku.ed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kidsweb.ksde.org/" TargetMode="External"/><Relationship Id="rId5" Type="http://schemas.openxmlformats.org/officeDocument/2006/relationships/hyperlink" Target="mailto:kids@ksde.org" TargetMode="External"/><Relationship Id="rId4" Type="http://schemas.openxmlformats.org/officeDocument/2006/relationships/hyperlink" Target="mailto:kite-support@ku.edu"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8667" y="1676400"/>
            <a:ext cx="9668934" cy="1168400"/>
          </a:xfrm>
        </p:spPr>
        <p:txBody>
          <a:bodyPr>
            <a:noAutofit/>
          </a:bodyPr>
          <a:lstStyle/>
          <a:p>
            <a:r>
              <a:rPr lang="en-US" sz="4800" b="1" cap="none" dirty="0"/>
              <a:t>New End of Pathway </a:t>
            </a:r>
            <a:r>
              <a:rPr lang="en-US" sz="4800" b="1" cap="none" dirty="0" smtClean="0"/>
              <a:t>Assessments</a:t>
            </a:r>
            <a:endParaRPr lang="en-US" sz="4800" cap="none" dirty="0"/>
          </a:p>
        </p:txBody>
      </p:sp>
      <p:sp>
        <p:nvSpPr>
          <p:cNvPr id="3" name="Subtitle 2"/>
          <p:cNvSpPr>
            <a:spLocks noGrp="1"/>
          </p:cNvSpPr>
          <p:nvPr>
            <p:ph type="subTitle" idx="1"/>
          </p:nvPr>
        </p:nvSpPr>
        <p:spPr>
          <a:xfrm>
            <a:off x="5791200" y="3203574"/>
            <a:ext cx="5486401" cy="1825625"/>
          </a:xfrm>
        </p:spPr>
        <p:txBody>
          <a:bodyPr>
            <a:normAutofit/>
          </a:bodyPr>
          <a:lstStyle/>
          <a:p>
            <a:r>
              <a:rPr lang="en-US" sz="3200" dirty="0" err="1" smtClean="0"/>
              <a:t>cPass</a:t>
            </a:r>
            <a:r>
              <a:rPr lang="en-US" sz="3200" baseline="30000" dirty="0" smtClean="0"/>
              <a:t>®</a:t>
            </a:r>
            <a:r>
              <a:rPr lang="en-US" sz="3200" dirty="0" smtClean="0"/>
              <a:t> Comprehensive Business</a:t>
            </a:r>
          </a:p>
          <a:p>
            <a:r>
              <a:rPr lang="en-US" sz="3200" dirty="0" err="1"/>
              <a:t>cPass</a:t>
            </a:r>
            <a:r>
              <a:rPr lang="en-US" sz="3200" baseline="30000" dirty="0"/>
              <a:t>®</a:t>
            </a:r>
            <a:r>
              <a:rPr lang="en-US" sz="3200" dirty="0"/>
              <a:t> </a:t>
            </a:r>
            <a:r>
              <a:rPr lang="en-US" sz="3200" dirty="0" smtClean="0"/>
              <a:t>Finance</a:t>
            </a:r>
            <a:endParaRPr lang="en-US" sz="3200" dirty="0"/>
          </a:p>
        </p:txBody>
      </p:sp>
    </p:spTree>
    <p:extLst>
      <p:ext uri="{BB962C8B-B14F-4D97-AF65-F5344CB8AC3E}">
        <p14:creationId xmlns:p14="http://schemas.microsoft.com/office/powerpoint/2010/main" val="1787379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cap="none" dirty="0"/>
              <a:t>Example </a:t>
            </a:r>
            <a:r>
              <a:rPr lang="en-US" sz="2800" cap="none" dirty="0" smtClean="0"/>
              <a:t>Item – Comprehensive Business</a:t>
            </a:r>
            <a:endParaRPr lang="en-US" dirty="0"/>
          </a:p>
        </p:txBody>
      </p:sp>
      <p:pic>
        <p:nvPicPr>
          <p:cNvPr id="4" name="Picture 3"/>
          <p:cNvPicPr>
            <a:picLocks noChangeAspect="1"/>
          </p:cNvPicPr>
          <p:nvPr/>
        </p:nvPicPr>
        <p:blipFill rotWithShape="1">
          <a:blip r:embed="rId3"/>
          <a:srcRect l="12396" t="17038" r="54583" b="9433"/>
          <a:stretch/>
        </p:blipFill>
        <p:spPr>
          <a:xfrm>
            <a:off x="429994" y="1016000"/>
            <a:ext cx="11393706" cy="5838354"/>
          </a:xfrm>
          <a:prstGeom prst="rect">
            <a:avLst/>
          </a:prstGeom>
        </p:spPr>
      </p:pic>
      <p:sp>
        <p:nvSpPr>
          <p:cNvPr id="12" name="Rectangle 11"/>
          <p:cNvSpPr/>
          <p:nvPr/>
        </p:nvSpPr>
        <p:spPr>
          <a:xfrm>
            <a:off x="3390900" y="3729038"/>
            <a:ext cx="2159000" cy="2394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accent2">
                    <a:lumMod val="75000"/>
                  </a:schemeClr>
                </a:solidFill>
              </a:rPr>
              <a:t>i</a:t>
            </a:r>
            <a:r>
              <a:rPr lang="en-US" dirty="0" smtClean="0">
                <a:solidFill>
                  <a:schemeClr val="accent2">
                    <a:lumMod val="75000"/>
                  </a:schemeClr>
                </a:solidFill>
              </a:rPr>
              <a:t>ncome </a:t>
            </a:r>
            <a:r>
              <a:rPr lang="en-US" dirty="0">
                <a:solidFill>
                  <a:schemeClr val="accent2">
                    <a:lumMod val="75000"/>
                  </a:schemeClr>
                </a:solidFill>
              </a:rPr>
              <a:t>s</a:t>
            </a:r>
            <a:r>
              <a:rPr lang="en-US" dirty="0" smtClean="0">
                <a:solidFill>
                  <a:schemeClr val="accent2">
                    <a:lumMod val="75000"/>
                  </a:schemeClr>
                </a:solidFill>
              </a:rPr>
              <a:t>tatement</a:t>
            </a:r>
            <a:endParaRPr lang="en-US" dirty="0">
              <a:solidFill>
                <a:schemeClr val="accent2">
                  <a:lumMod val="75000"/>
                </a:schemeClr>
              </a:solidFill>
            </a:endParaRPr>
          </a:p>
        </p:txBody>
      </p:sp>
      <p:sp>
        <p:nvSpPr>
          <p:cNvPr id="13" name="Rectangle 12"/>
          <p:cNvSpPr/>
          <p:nvPr/>
        </p:nvSpPr>
        <p:spPr>
          <a:xfrm>
            <a:off x="2044700" y="4102100"/>
            <a:ext cx="2159000" cy="254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accent2">
                    <a:lumMod val="75000"/>
                  </a:schemeClr>
                </a:solidFill>
              </a:rPr>
              <a:t>r</a:t>
            </a:r>
            <a:r>
              <a:rPr lang="en-US" dirty="0" smtClean="0">
                <a:solidFill>
                  <a:schemeClr val="accent2">
                    <a:lumMod val="75000"/>
                  </a:schemeClr>
                </a:solidFill>
              </a:rPr>
              <a:t>evenue</a:t>
            </a:r>
            <a:endParaRPr lang="en-US" dirty="0">
              <a:solidFill>
                <a:schemeClr val="accent2">
                  <a:lumMod val="75000"/>
                </a:schemeClr>
              </a:solidFill>
            </a:endParaRPr>
          </a:p>
        </p:txBody>
      </p:sp>
      <p:sp>
        <p:nvSpPr>
          <p:cNvPr id="14" name="Rectangle 13"/>
          <p:cNvSpPr/>
          <p:nvPr/>
        </p:nvSpPr>
        <p:spPr>
          <a:xfrm>
            <a:off x="2044700" y="4729162"/>
            <a:ext cx="2159000" cy="279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accent2">
                    <a:lumMod val="75000"/>
                  </a:schemeClr>
                </a:solidFill>
              </a:rPr>
              <a:t>expenses</a:t>
            </a:r>
            <a:endParaRPr lang="en-US" dirty="0">
              <a:solidFill>
                <a:schemeClr val="accent2">
                  <a:lumMod val="75000"/>
                </a:schemeClr>
              </a:solidFill>
            </a:endParaRPr>
          </a:p>
        </p:txBody>
      </p:sp>
      <p:sp>
        <p:nvSpPr>
          <p:cNvPr id="15" name="Rectangle 14"/>
          <p:cNvSpPr/>
          <p:nvPr/>
        </p:nvSpPr>
        <p:spPr>
          <a:xfrm>
            <a:off x="2044700" y="5737782"/>
            <a:ext cx="2159000" cy="279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accent2">
                    <a:lumMod val="75000"/>
                  </a:schemeClr>
                </a:solidFill>
              </a:rPr>
              <a:t>n</a:t>
            </a:r>
            <a:r>
              <a:rPr lang="en-US" dirty="0" smtClean="0">
                <a:solidFill>
                  <a:schemeClr val="accent2">
                    <a:lumMod val="75000"/>
                  </a:schemeClr>
                </a:solidFill>
              </a:rPr>
              <a:t>et income</a:t>
            </a:r>
            <a:endParaRPr lang="en-US" dirty="0">
              <a:solidFill>
                <a:schemeClr val="accent2">
                  <a:lumMod val="75000"/>
                </a:schemeClr>
              </a:solidFill>
            </a:endParaRPr>
          </a:p>
        </p:txBody>
      </p:sp>
      <p:sp>
        <p:nvSpPr>
          <p:cNvPr id="16" name="Rectangle 15"/>
          <p:cNvSpPr/>
          <p:nvPr/>
        </p:nvSpPr>
        <p:spPr>
          <a:xfrm>
            <a:off x="4076700" y="2612466"/>
            <a:ext cx="2159000" cy="2794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Rectangle 16"/>
          <p:cNvSpPr/>
          <p:nvPr/>
        </p:nvSpPr>
        <p:spPr>
          <a:xfrm>
            <a:off x="3810000" y="2891866"/>
            <a:ext cx="2159000" cy="2794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ectangle 17"/>
          <p:cNvSpPr/>
          <p:nvPr/>
        </p:nvSpPr>
        <p:spPr>
          <a:xfrm>
            <a:off x="6096000" y="2891866"/>
            <a:ext cx="2159000" cy="2794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Rectangle 18"/>
          <p:cNvSpPr/>
          <p:nvPr/>
        </p:nvSpPr>
        <p:spPr>
          <a:xfrm>
            <a:off x="8382000" y="2891866"/>
            <a:ext cx="2159000" cy="2794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5148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cap="none" dirty="0"/>
              <a:t>Example </a:t>
            </a:r>
            <a:r>
              <a:rPr lang="en-US" sz="2800" cap="none" dirty="0" smtClean="0"/>
              <a:t>Item - Finance</a:t>
            </a:r>
            <a:endParaRPr lang="en-US" dirty="0"/>
          </a:p>
        </p:txBody>
      </p:sp>
      <p:pic>
        <p:nvPicPr>
          <p:cNvPr id="4" name="Content Placeholder 3"/>
          <p:cNvPicPr>
            <a:picLocks noGrp="1" noChangeAspect="1"/>
          </p:cNvPicPr>
          <p:nvPr>
            <p:ph idx="1"/>
          </p:nvPr>
        </p:nvPicPr>
        <p:blipFill rotWithShape="1">
          <a:blip r:embed="rId3"/>
          <a:srcRect l="12378" t="17188" r="54779" b="8612"/>
          <a:stretch/>
        </p:blipFill>
        <p:spPr>
          <a:xfrm>
            <a:off x="311150" y="1030120"/>
            <a:ext cx="11569700" cy="5827880"/>
          </a:xfrm>
          <a:prstGeom prst="rect">
            <a:avLst/>
          </a:prstGeom>
        </p:spPr>
      </p:pic>
      <p:cxnSp>
        <p:nvCxnSpPr>
          <p:cNvPr id="6" name="Straight Arrow Connector 5"/>
          <p:cNvCxnSpPr/>
          <p:nvPr/>
        </p:nvCxnSpPr>
        <p:spPr>
          <a:xfrm>
            <a:off x="5727700" y="2971800"/>
            <a:ext cx="1333500" cy="812800"/>
          </a:xfrm>
          <a:prstGeom prst="straightConnector1">
            <a:avLst/>
          </a:prstGeom>
          <a:ln w="44450">
            <a:solidFill>
              <a:schemeClr val="accent5">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5727700" y="2971800"/>
            <a:ext cx="1631950" cy="353219"/>
          </a:xfrm>
          <a:prstGeom prst="straightConnector1">
            <a:avLst/>
          </a:prstGeom>
          <a:ln w="44450">
            <a:solidFill>
              <a:schemeClr val="accent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727700" y="3784600"/>
            <a:ext cx="1333500" cy="53181"/>
          </a:xfrm>
          <a:prstGeom prst="straightConnector1">
            <a:avLst/>
          </a:prstGeom>
          <a:ln w="44450">
            <a:solidFill>
              <a:schemeClr val="accent5">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727700" y="3000459"/>
            <a:ext cx="1631950" cy="1138550"/>
          </a:xfrm>
          <a:prstGeom prst="straightConnector1">
            <a:avLst/>
          </a:prstGeom>
          <a:ln w="44450">
            <a:solidFill>
              <a:schemeClr val="accent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727700" y="3069233"/>
            <a:ext cx="1631950" cy="1479748"/>
          </a:xfrm>
          <a:prstGeom prst="straightConnector1">
            <a:avLst/>
          </a:prstGeom>
          <a:ln w="44450">
            <a:solidFill>
              <a:schemeClr val="accent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54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cap="none" dirty="0"/>
              <a:t>Example </a:t>
            </a:r>
            <a:r>
              <a:rPr lang="en-US" sz="2800" cap="none" dirty="0" smtClean="0"/>
              <a:t>Item - Finance</a:t>
            </a:r>
            <a:endParaRPr lang="en-US" dirty="0"/>
          </a:p>
        </p:txBody>
      </p:sp>
      <p:pic>
        <p:nvPicPr>
          <p:cNvPr id="6" name="Picture 5"/>
          <p:cNvPicPr>
            <a:picLocks noChangeAspect="1"/>
          </p:cNvPicPr>
          <p:nvPr/>
        </p:nvPicPr>
        <p:blipFill rotWithShape="1">
          <a:blip r:embed="rId3"/>
          <a:srcRect l="12605" t="17355" r="54583" b="9749"/>
          <a:stretch/>
        </p:blipFill>
        <p:spPr>
          <a:xfrm>
            <a:off x="469900" y="1056116"/>
            <a:ext cx="11366500" cy="5801884"/>
          </a:xfrm>
          <a:prstGeom prst="rect">
            <a:avLst/>
          </a:prstGeom>
        </p:spPr>
      </p:pic>
      <p:sp>
        <p:nvSpPr>
          <p:cNvPr id="7" name="Rectangle 6"/>
          <p:cNvSpPr/>
          <p:nvPr/>
        </p:nvSpPr>
        <p:spPr>
          <a:xfrm>
            <a:off x="4292600" y="4445000"/>
            <a:ext cx="2374900" cy="2921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accent2">
                    <a:lumMod val="75000"/>
                  </a:schemeClr>
                </a:solidFill>
              </a:rPr>
              <a:t>6</a:t>
            </a:r>
            <a:endParaRPr lang="en-US" dirty="0">
              <a:solidFill>
                <a:schemeClr val="accent2">
                  <a:lumMod val="75000"/>
                </a:schemeClr>
              </a:solidFill>
            </a:endParaRPr>
          </a:p>
        </p:txBody>
      </p:sp>
    </p:spTree>
    <p:extLst>
      <p:ext uri="{BB962C8B-B14F-4D97-AF65-F5344CB8AC3E}">
        <p14:creationId xmlns:p14="http://schemas.microsoft.com/office/powerpoint/2010/main" val="303906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cap="none" dirty="0"/>
              <a:t>Example Item - </a:t>
            </a:r>
            <a:r>
              <a:rPr lang="en-US" sz="2400" cap="none" dirty="0" smtClean="0"/>
              <a:t>Accounting</a:t>
            </a:r>
            <a:endParaRPr lang="en-US" dirty="0"/>
          </a:p>
        </p:txBody>
      </p:sp>
      <p:pic>
        <p:nvPicPr>
          <p:cNvPr id="4" name="Picture 3"/>
          <p:cNvPicPr>
            <a:picLocks noChangeAspect="1"/>
          </p:cNvPicPr>
          <p:nvPr/>
        </p:nvPicPr>
        <p:blipFill rotWithShape="1">
          <a:blip r:embed="rId3"/>
          <a:srcRect l="12291" t="17355" r="54479" b="9432"/>
          <a:stretch/>
        </p:blipFill>
        <p:spPr>
          <a:xfrm>
            <a:off x="423938" y="1040086"/>
            <a:ext cx="11399762" cy="5817914"/>
          </a:xfrm>
          <a:prstGeom prst="rect">
            <a:avLst/>
          </a:prstGeom>
        </p:spPr>
      </p:pic>
      <p:sp>
        <p:nvSpPr>
          <p:cNvPr id="5" name="Rectangle 4"/>
          <p:cNvSpPr/>
          <p:nvPr/>
        </p:nvSpPr>
        <p:spPr>
          <a:xfrm>
            <a:off x="4597400" y="2959100"/>
            <a:ext cx="2463800" cy="2921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accent2">
                    <a:lumMod val="75000"/>
                  </a:schemeClr>
                </a:solidFill>
              </a:rPr>
              <a:t>553</a:t>
            </a:r>
            <a:endParaRPr lang="en-US" dirty="0">
              <a:solidFill>
                <a:schemeClr val="accent2">
                  <a:lumMod val="75000"/>
                </a:schemeClr>
              </a:solidFill>
            </a:endParaRPr>
          </a:p>
        </p:txBody>
      </p:sp>
      <p:sp>
        <p:nvSpPr>
          <p:cNvPr id="6" name="Rectangle 5"/>
          <p:cNvSpPr/>
          <p:nvPr/>
        </p:nvSpPr>
        <p:spPr>
          <a:xfrm>
            <a:off x="7632700" y="2959100"/>
            <a:ext cx="2463800" cy="2921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accent2">
                    <a:lumMod val="75000"/>
                  </a:schemeClr>
                </a:solidFill>
              </a:rPr>
              <a:t>520</a:t>
            </a:r>
            <a:endParaRPr lang="en-US" dirty="0">
              <a:solidFill>
                <a:schemeClr val="accent2">
                  <a:lumMod val="75000"/>
                </a:schemeClr>
              </a:solidFill>
            </a:endParaRPr>
          </a:p>
        </p:txBody>
      </p:sp>
      <p:sp>
        <p:nvSpPr>
          <p:cNvPr id="7" name="Rectangle 6"/>
          <p:cNvSpPr/>
          <p:nvPr/>
        </p:nvSpPr>
        <p:spPr>
          <a:xfrm>
            <a:off x="4597400" y="3340100"/>
            <a:ext cx="2463800" cy="2921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accent2">
                    <a:lumMod val="75000"/>
                  </a:schemeClr>
                </a:solidFill>
              </a:rPr>
              <a:t>0</a:t>
            </a:r>
            <a:endParaRPr lang="en-US" dirty="0">
              <a:solidFill>
                <a:schemeClr val="accent2">
                  <a:lumMod val="75000"/>
                </a:schemeClr>
              </a:solidFill>
            </a:endParaRPr>
          </a:p>
        </p:txBody>
      </p:sp>
      <p:sp>
        <p:nvSpPr>
          <p:cNvPr id="8" name="Rectangle 7"/>
          <p:cNvSpPr/>
          <p:nvPr/>
        </p:nvSpPr>
        <p:spPr>
          <a:xfrm>
            <a:off x="7632700" y="3340100"/>
            <a:ext cx="2463800" cy="2921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accent2">
                    <a:lumMod val="75000"/>
                  </a:schemeClr>
                </a:solidFill>
              </a:rPr>
              <a:t>0</a:t>
            </a:r>
            <a:endParaRPr lang="en-US" dirty="0">
              <a:solidFill>
                <a:schemeClr val="accent2">
                  <a:lumMod val="75000"/>
                </a:schemeClr>
              </a:solidFill>
            </a:endParaRPr>
          </a:p>
        </p:txBody>
      </p:sp>
      <p:sp>
        <p:nvSpPr>
          <p:cNvPr id="9" name="Rectangle 8"/>
          <p:cNvSpPr/>
          <p:nvPr/>
        </p:nvSpPr>
        <p:spPr>
          <a:xfrm>
            <a:off x="4597400" y="3699669"/>
            <a:ext cx="2463800" cy="2921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accent2">
                    <a:lumMod val="75000"/>
                  </a:schemeClr>
                </a:solidFill>
              </a:rPr>
              <a:t>0</a:t>
            </a:r>
            <a:endParaRPr lang="en-US" dirty="0">
              <a:solidFill>
                <a:schemeClr val="accent2">
                  <a:lumMod val="75000"/>
                </a:schemeClr>
              </a:solidFill>
            </a:endParaRPr>
          </a:p>
        </p:txBody>
      </p:sp>
      <p:sp>
        <p:nvSpPr>
          <p:cNvPr id="10" name="Rectangle 9"/>
          <p:cNvSpPr/>
          <p:nvPr/>
        </p:nvSpPr>
        <p:spPr>
          <a:xfrm>
            <a:off x="7632700" y="3714354"/>
            <a:ext cx="2463800" cy="2921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accent2">
                    <a:lumMod val="75000"/>
                  </a:schemeClr>
                </a:solidFill>
              </a:rPr>
              <a:t>33</a:t>
            </a:r>
            <a:endParaRPr lang="en-US" dirty="0">
              <a:solidFill>
                <a:schemeClr val="accent2">
                  <a:lumMod val="75000"/>
                </a:schemeClr>
              </a:solidFill>
            </a:endParaRPr>
          </a:p>
        </p:txBody>
      </p:sp>
    </p:spTree>
    <p:extLst>
      <p:ext uri="{BB962C8B-B14F-4D97-AF65-F5344CB8AC3E}">
        <p14:creationId xmlns:p14="http://schemas.microsoft.com/office/powerpoint/2010/main" val="92196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54667" y="169334"/>
            <a:ext cx="9245600" cy="5200651"/>
          </a:xfrm>
        </p:spPr>
      </p:pic>
      <p:sp>
        <p:nvSpPr>
          <p:cNvPr id="5" name="Down Arrow 4"/>
          <p:cNvSpPr/>
          <p:nvPr/>
        </p:nvSpPr>
        <p:spPr>
          <a:xfrm rot="9554223">
            <a:off x="6568612" y="4621396"/>
            <a:ext cx="1058334" cy="1690680"/>
          </a:xfrm>
          <a:prstGeom prst="downArrow">
            <a:avLst/>
          </a:prstGeom>
        </p:spPr>
        <p:style>
          <a:lnRef idx="0">
            <a:schemeClr val="accent2"/>
          </a:lnRef>
          <a:fillRef idx="3">
            <a:schemeClr val="accent2"/>
          </a:fillRef>
          <a:effectRef idx="3">
            <a:schemeClr val="accent2"/>
          </a:effectRef>
          <a:fontRef idx="minor">
            <a:schemeClr val="lt1"/>
          </a:fontRef>
        </p:style>
        <p:txBody>
          <a:bodyPr vert="vert270" rtlCol="0" anchor="ctr"/>
          <a:lstStyle/>
          <a:p>
            <a:pPr algn="ctr"/>
            <a:r>
              <a:rPr lang="en-US" sz="1200" dirty="0" smtClean="0"/>
              <a:t>We are Here</a:t>
            </a:r>
            <a:endParaRPr lang="en-US" sz="1200" dirty="0"/>
          </a:p>
        </p:txBody>
      </p:sp>
    </p:spTree>
    <p:extLst>
      <p:ext uri="{BB962C8B-B14F-4D97-AF65-F5344CB8AC3E}">
        <p14:creationId xmlns:p14="http://schemas.microsoft.com/office/powerpoint/2010/main" val="3736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cap="none" dirty="0" smtClean="0"/>
              <a:t>Operational Field Testing</a:t>
            </a:r>
            <a:endParaRPr lang="en-US" sz="3200" cap="none" dirty="0"/>
          </a:p>
        </p:txBody>
      </p:sp>
      <p:sp>
        <p:nvSpPr>
          <p:cNvPr id="3" name="Content Placeholder 2"/>
          <p:cNvSpPr>
            <a:spLocks noGrp="1"/>
          </p:cNvSpPr>
          <p:nvPr>
            <p:ph idx="1"/>
          </p:nvPr>
        </p:nvSpPr>
        <p:spPr/>
        <p:txBody>
          <a:bodyPr>
            <a:normAutofit/>
          </a:bodyPr>
          <a:lstStyle/>
          <a:p>
            <a:r>
              <a:rPr lang="en-US" sz="2400" dirty="0" smtClean="0"/>
              <a:t>New Assessment = No Immediate Results</a:t>
            </a:r>
          </a:p>
          <a:p>
            <a:endParaRPr lang="en-US" sz="2400" dirty="0"/>
          </a:p>
          <a:p>
            <a:r>
              <a:rPr lang="en-US" sz="2400" dirty="0" smtClean="0"/>
              <a:t>Operational Filed Testing Allows</a:t>
            </a:r>
          </a:p>
          <a:p>
            <a:pPr lvl="1"/>
            <a:r>
              <a:rPr lang="en-US" sz="2400" dirty="0" smtClean="0"/>
              <a:t>Immediate access to operational assessments</a:t>
            </a:r>
          </a:p>
          <a:p>
            <a:pPr lvl="1"/>
            <a:r>
              <a:rPr lang="en-US" sz="2400" dirty="0" smtClean="0"/>
              <a:t>Establishing a baseline of student performance</a:t>
            </a:r>
          </a:p>
          <a:p>
            <a:pPr lvl="1"/>
            <a:r>
              <a:rPr lang="en-US" sz="2400" dirty="0" smtClean="0"/>
              <a:t>Prompt standard setting decisions</a:t>
            </a:r>
          </a:p>
          <a:p>
            <a:pPr lvl="1"/>
            <a:endParaRPr lang="en-US" sz="2400" dirty="0"/>
          </a:p>
        </p:txBody>
      </p:sp>
    </p:spTree>
    <p:extLst>
      <p:ext uri="{BB962C8B-B14F-4D97-AF65-F5344CB8AC3E}">
        <p14:creationId xmlns:p14="http://schemas.microsoft.com/office/powerpoint/2010/main" val="36734907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cap="none" dirty="0" smtClean="0"/>
              <a:t>Standard Setting</a:t>
            </a:r>
            <a:endParaRPr lang="en-US" sz="3200" cap="none" dirty="0"/>
          </a:p>
        </p:txBody>
      </p:sp>
      <p:sp>
        <p:nvSpPr>
          <p:cNvPr id="3" name="Content Placeholder 2"/>
          <p:cNvSpPr>
            <a:spLocks noGrp="1"/>
          </p:cNvSpPr>
          <p:nvPr>
            <p:ph idx="1"/>
          </p:nvPr>
        </p:nvSpPr>
        <p:spPr/>
        <p:txBody>
          <a:bodyPr>
            <a:normAutofit/>
          </a:bodyPr>
          <a:lstStyle/>
          <a:p>
            <a:r>
              <a:rPr lang="en-US" sz="2400" dirty="0" smtClean="0"/>
              <a:t>Standard setting is planned</a:t>
            </a:r>
          </a:p>
          <a:p>
            <a:pPr lvl="1"/>
            <a:r>
              <a:rPr lang="en-US" sz="2400" dirty="0" smtClean="0"/>
              <a:t>Reports by late May / Early July 2018</a:t>
            </a:r>
          </a:p>
          <a:p>
            <a:pPr lvl="2"/>
            <a:r>
              <a:rPr lang="en-US" sz="2400" dirty="0" smtClean="0"/>
              <a:t>After each operational window thereafter</a:t>
            </a:r>
          </a:p>
          <a:p>
            <a:pPr lvl="2"/>
            <a:endParaRPr lang="en-US" sz="2400" dirty="0"/>
          </a:p>
          <a:p>
            <a:r>
              <a:rPr lang="en-US" sz="2400" dirty="0" smtClean="0"/>
              <a:t>Interested in Participating?</a:t>
            </a:r>
          </a:p>
          <a:p>
            <a:pPr lvl="1"/>
            <a:r>
              <a:rPr lang="en-US" sz="2100" dirty="0" smtClean="0"/>
              <a:t>Plan to start scheduling training for March</a:t>
            </a:r>
          </a:p>
          <a:p>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7038" y="1600201"/>
            <a:ext cx="4686490" cy="2085974"/>
          </a:xfrm>
          <a:prstGeom prst="rect">
            <a:avLst/>
          </a:prstGeom>
        </p:spPr>
      </p:pic>
    </p:spTree>
    <p:extLst>
      <p:ext uri="{BB962C8B-B14F-4D97-AF65-F5344CB8AC3E}">
        <p14:creationId xmlns:p14="http://schemas.microsoft.com/office/powerpoint/2010/main" val="3065012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80"/>
            <a:ext cx="10363200" cy="1143000"/>
          </a:xfrm>
        </p:spPr>
        <p:txBody>
          <a:bodyPr>
            <a:normAutofit/>
          </a:bodyPr>
          <a:lstStyle/>
          <a:p>
            <a:r>
              <a:rPr lang="en-US" sz="3200" cap="none" dirty="0" smtClean="0"/>
              <a:t>Also Consider </a:t>
            </a:r>
            <a:r>
              <a:rPr lang="en-US" sz="3200" cap="none" dirty="0"/>
              <a:t>t</a:t>
            </a:r>
            <a:r>
              <a:rPr lang="en-US" sz="3200" cap="none" dirty="0" smtClean="0"/>
              <a:t>he cPass General CTE</a:t>
            </a:r>
            <a:endParaRPr lang="en-US" sz="3200" cap="none" dirty="0"/>
          </a:p>
        </p:txBody>
      </p:sp>
      <p:sp>
        <p:nvSpPr>
          <p:cNvPr id="3" name="Content Placeholder 2"/>
          <p:cNvSpPr>
            <a:spLocks noGrp="1"/>
          </p:cNvSpPr>
          <p:nvPr>
            <p:ph idx="1"/>
          </p:nvPr>
        </p:nvSpPr>
        <p:spPr>
          <a:xfrm>
            <a:off x="914400" y="1141320"/>
            <a:ext cx="10363200" cy="3733800"/>
          </a:xfrm>
        </p:spPr>
        <p:txBody>
          <a:bodyPr>
            <a:noAutofit/>
          </a:bodyPr>
          <a:lstStyle/>
          <a:p>
            <a:r>
              <a:rPr lang="en-US" sz="2400" dirty="0" smtClean="0"/>
              <a:t>Main topic areas being assessed include (100 items):</a:t>
            </a:r>
          </a:p>
          <a:p>
            <a:pPr lvl="1"/>
            <a:r>
              <a:rPr lang="en-US" sz="2400" dirty="0" smtClean="0"/>
              <a:t>Academic Foundations (Math, Science, ELA)</a:t>
            </a:r>
          </a:p>
          <a:p>
            <a:pPr lvl="1"/>
            <a:r>
              <a:rPr lang="en-US" sz="2400" dirty="0" smtClean="0"/>
              <a:t>Information &amp; Communication</a:t>
            </a:r>
          </a:p>
          <a:p>
            <a:pPr lvl="1"/>
            <a:r>
              <a:rPr lang="en-US" sz="2400" dirty="0" smtClean="0"/>
              <a:t>Collaboration &amp; Teamwork</a:t>
            </a:r>
          </a:p>
          <a:p>
            <a:pPr lvl="1"/>
            <a:r>
              <a:rPr lang="en-US" sz="2400" dirty="0" smtClean="0"/>
              <a:t>Safety, Health, &amp; Environment</a:t>
            </a:r>
          </a:p>
          <a:p>
            <a:pPr lvl="1"/>
            <a:r>
              <a:rPr lang="en-US" sz="2400" dirty="0" smtClean="0"/>
              <a:t>Leadership</a:t>
            </a:r>
          </a:p>
          <a:p>
            <a:pPr lvl="1"/>
            <a:r>
              <a:rPr lang="en-US" sz="2400" dirty="0" smtClean="0"/>
              <a:t>Employability &amp; Career Development</a:t>
            </a:r>
          </a:p>
          <a:p>
            <a:pPr marL="351473" lvl="1" indent="0">
              <a:buNone/>
            </a:pPr>
            <a:endParaRPr lang="en-US" sz="2400" dirty="0" smtClean="0"/>
          </a:p>
          <a:p>
            <a:r>
              <a:rPr lang="en-US" sz="2400" dirty="0" smtClean="0"/>
              <a:t>Areas not directly assessed on Comprehensive Business or Finance</a:t>
            </a:r>
          </a:p>
          <a:p>
            <a:pPr lvl="1"/>
            <a:r>
              <a:rPr lang="en-US" sz="2400" dirty="0" smtClean="0"/>
              <a:t>Just as important to validate as technical skills</a:t>
            </a:r>
          </a:p>
          <a:p>
            <a:pPr lvl="2"/>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2562" y="1444533"/>
            <a:ext cx="4296442" cy="2859087"/>
          </a:xfrm>
          <a:prstGeom prst="rect">
            <a:avLst/>
          </a:prstGeom>
        </p:spPr>
      </p:pic>
    </p:spTree>
    <p:extLst>
      <p:ext uri="{BB962C8B-B14F-4D97-AF65-F5344CB8AC3E}">
        <p14:creationId xmlns:p14="http://schemas.microsoft.com/office/powerpoint/2010/main" val="27287484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
            <a:ext cx="10363200" cy="1143000"/>
          </a:xfrm>
        </p:spPr>
        <p:txBody>
          <a:bodyPr>
            <a:noAutofit/>
          </a:bodyPr>
          <a:lstStyle/>
          <a:p>
            <a:r>
              <a:rPr lang="en-US" sz="3200" cap="none" dirty="0" smtClean="0"/>
              <a:t>General CTE Career Competency Qualifications (CCQS)</a:t>
            </a:r>
            <a:endParaRPr lang="en-US" sz="3200" cap="none" dirty="0"/>
          </a:p>
        </p:txBody>
      </p:sp>
      <p:sp>
        <p:nvSpPr>
          <p:cNvPr id="3" name="Content Placeholder 2"/>
          <p:cNvSpPr>
            <a:spLocks noGrp="1"/>
          </p:cNvSpPr>
          <p:nvPr>
            <p:ph idx="1"/>
          </p:nvPr>
        </p:nvSpPr>
        <p:spPr>
          <a:xfrm>
            <a:off x="914400" y="965201"/>
            <a:ext cx="10363200" cy="3733800"/>
          </a:xfrm>
        </p:spPr>
        <p:txBody>
          <a:bodyPr>
            <a:noAutofit/>
          </a:bodyPr>
          <a:lstStyle/>
          <a:p>
            <a:r>
              <a:rPr lang="en-US" sz="2400" dirty="0" smtClean="0"/>
              <a:t>Performance based assessments</a:t>
            </a:r>
          </a:p>
          <a:p>
            <a:pPr lvl="1"/>
            <a:r>
              <a:rPr lang="en-US" sz="2400" dirty="0" smtClean="0"/>
              <a:t>Scored through observation of student performance on a rubric</a:t>
            </a:r>
          </a:p>
          <a:p>
            <a:pPr lvl="1"/>
            <a:r>
              <a:rPr lang="en-US" sz="2400" dirty="0" smtClean="0"/>
              <a:t>Training and materials available through cPass website</a:t>
            </a:r>
          </a:p>
          <a:p>
            <a:pPr lvl="1"/>
            <a:endParaRPr lang="en-US" sz="2400" dirty="0"/>
          </a:p>
          <a:p>
            <a:r>
              <a:rPr lang="en-US" sz="2400" dirty="0" smtClean="0"/>
              <a:t>The General CTE CCQs cover topics important in Business Management &amp; Administration, and Business Finance</a:t>
            </a:r>
          </a:p>
          <a:p>
            <a:pPr lvl="1"/>
            <a:r>
              <a:rPr lang="en-US" sz="2400" dirty="0" smtClean="0"/>
              <a:t>Employability – Student prepares job application materials &amp; competes a mock interview</a:t>
            </a:r>
          </a:p>
          <a:p>
            <a:pPr lvl="1"/>
            <a:r>
              <a:rPr lang="en-US" sz="2400" dirty="0" smtClean="0"/>
              <a:t>Presentation – Student makes a presentation on a topic of interest</a:t>
            </a:r>
          </a:p>
          <a:p>
            <a:pPr lvl="1"/>
            <a:r>
              <a:rPr lang="en-US" sz="2400" dirty="0" smtClean="0"/>
              <a:t>Research Decision – Student conducts research on a topic and makes a decision, then presents a defense on the validity of the decision</a:t>
            </a:r>
            <a:endParaRPr lang="en-US" sz="2400" dirty="0"/>
          </a:p>
        </p:txBody>
      </p:sp>
    </p:spTree>
    <p:extLst>
      <p:ext uri="{BB962C8B-B14F-4D97-AF65-F5344CB8AC3E}">
        <p14:creationId xmlns:p14="http://schemas.microsoft.com/office/powerpoint/2010/main" val="32871861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701"/>
            <a:ext cx="10363200" cy="1143000"/>
          </a:xfrm>
        </p:spPr>
        <p:txBody>
          <a:bodyPr/>
          <a:lstStyle/>
          <a:p>
            <a:r>
              <a:rPr lang="en-US" sz="2800" cap="none" dirty="0"/>
              <a:t>General CTE Career Competency Qualifications (CCQS)</a:t>
            </a:r>
            <a:endParaRPr lang="en-US" dirty="0"/>
          </a:p>
        </p:txBody>
      </p:sp>
      <p:sp>
        <p:nvSpPr>
          <p:cNvPr id="3" name="Content Placeholder 2"/>
          <p:cNvSpPr>
            <a:spLocks noGrp="1"/>
          </p:cNvSpPr>
          <p:nvPr>
            <p:ph idx="1"/>
          </p:nvPr>
        </p:nvSpPr>
        <p:spPr>
          <a:xfrm>
            <a:off x="914400" y="889001"/>
            <a:ext cx="10363200" cy="3733800"/>
          </a:xfrm>
        </p:spPr>
        <p:txBody>
          <a:bodyPr>
            <a:noAutofit/>
          </a:bodyPr>
          <a:lstStyle/>
          <a:p>
            <a:r>
              <a:rPr lang="en-US" sz="2400" dirty="0" smtClean="0"/>
              <a:t>Immediate results back to students</a:t>
            </a:r>
          </a:p>
          <a:p>
            <a:pPr lvl="1"/>
            <a:r>
              <a:rPr lang="en-US" sz="2400" dirty="0" smtClean="0"/>
              <a:t>Scored via rubric</a:t>
            </a:r>
          </a:p>
          <a:p>
            <a:pPr lvl="1"/>
            <a:r>
              <a:rPr lang="en-US" sz="2400" dirty="0" smtClean="0"/>
              <a:t>Highlights strengths and weaknesses in student performance</a:t>
            </a:r>
          </a:p>
          <a:p>
            <a:pPr lvl="1"/>
            <a:endParaRPr lang="en-US" sz="2400" dirty="0"/>
          </a:p>
          <a:p>
            <a:r>
              <a:rPr lang="en-US" sz="2400" dirty="0" smtClean="0"/>
              <a:t>Administer as many times as wanted</a:t>
            </a:r>
          </a:p>
          <a:p>
            <a:pPr lvl="1"/>
            <a:r>
              <a:rPr lang="en-US" sz="2400" dirty="0" smtClean="0"/>
              <a:t>Not used as summative assessments currently</a:t>
            </a:r>
          </a:p>
          <a:p>
            <a:pPr lvl="1"/>
            <a:r>
              <a:rPr lang="en-US" sz="2400" dirty="0" smtClean="0"/>
              <a:t>Performance based = higher fidelity</a:t>
            </a:r>
          </a:p>
          <a:p>
            <a:pPr lvl="1"/>
            <a:endParaRPr lang="en-US" sz="2400" dirty="0"/>
          </a:p>
          <a:p>
            <a:r>
              <a:rPr lang="en-US" sz="2400" dirty="0" smtClean="0"/>
              <a:t>Training and materials through secure access on </a:t>
            </a:r>
            <a:r>
              <a:rPr lang="en-US" sz="2400" dirty="0" err="1" smtClean="0"/>
              <a:t>cPass</a:t>
            </a:r>
            <a:r>
              <a:rPr lang="en-US" sz="2400" dirty="0" smtClean="0"/>
              <a:t> website</a:t>
            </a:r>
          </a:p>
          <a:p>
            <a:pPr lvl="1"/>
            <a:r>
              <a:rPr lang="en-US" sz="2400" dirty="0" smtClean="0"/>
              <a:t>Contact us at </a:t>
            </a:r>
            <a:r>
              <a:rPr lang="en-US" sz="2400" dirty="0" smtClean="0">
                <a:hlinkClick r:id="rId3"/>
              </a:rPr>
              <a:t>cPass@ku.edu</a:t>
            </a:r>
            <a:r>
              <a:rPr lang="en-US" sz="2400" dirty="0" smtClean="0"/>
              <a:t> to sign up</a:t>
            </a:r>
          </a:p>
          <a:p>
            <a:pPr lvl="1"/>
            <a:r>
              <a:rPr lang="en-US" sz="2400" dirty="0" smtClean="0">
                <a:hlinkClick r:id="rId4"/>
              </a:rPr>
              <a:t>www.CareerPathways.us</a:t>
            </a:r>
            <a:endParaRPr lang="en-US" sz="2400" dirty="0" smtClean="0"/>
          </a:p>
        </p:txBody>
      </p:sp>
    </p:spTree>
    <p:extLst>
      <p:ext uri="{BB962C8B-B14F-4D97-AF65-F5344CB8AC3E}">
        <p14:creationId xmlns:p14="http://schemas.microsoft.com/office/powerpoint/2010/main" val="2818068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cap="none" dirty="0" err="1" smtClean="0"/>
              <a:t>cPass</a:t>
            </a:r>
            <a:r>
              <a:rPr lang="en-US" sz="3200" cap="none" dirty="0" smtClean="0"/>
              <a:t> Assessments</a:t>
            </a:r>
            <a:endParaRPr lang="en-US" sz="3200" cap="none"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32493"/>
            <a:ext cx="12192000" cy="6877792"/>
          </a:xfrm>
        </p:spPr>
      </p:pic>
      <p:sp>
        <p:nvSpPr>
          <p:cNvPr id="8" name="Right Arrow 7"/>
          <p:cNvSpPr/>
          <p:nvPr/>
        </p:nvSpPr>
        <p:spPr>
          <a:xfrm rot="2641632">
            <a:off x="2521502" y="491405"/>
            <a:ext cx="2678482" cy="143510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3 Assessments</a:t>
            </a:r>
            <a:endParaRPr lang="en-US" dirty="0">
              <a:latin typeface="Arial" panose="020B0604020202020204" pitchFamily="34" charset="0"/>
              <a:cs typeface="Arial" panose="020B0604020202020204" pitchFamily="34" charset="0"/>
            </a:endParaRPr>
          </a:p>
        </p:txBody>
      </p:sp>
      <p:sp>
        <p:nvSpPr>
          <p:cNvPr id="9" name="Right Arrow 8"/>
          <p:cNvSpPr/>
          <p:nvPr/>
        </p:nvSpPr>
        <p:spPr>
          <a:xfrm rot="10800000" flipV="1">
            <a:off x="8300002" y="2536454"/>
            <a:ext cx="2678482" cy="143510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2 Assessments</a:t>
            </a:r>
            <a:endParaRPr lang="en-US" dirty="0">
              <a:latin typeface="Arial" panose="020B0604020202020204" pitchFamily="34" charset="0"/>
              <a:cs typeface="Arial" panose="020B0604020202020204" pitchFamily="34" charset="0"/>
            </a:endParaRPr>
          </a:p>
        </p:txBody>
      </p:sp>
      <p:sp>
        <p:nvSpPr>
          <p:cNvPr id="10" name="Right Arrow 9"/>
          <p:cNvSpPr/>
          <p:nvPr/>
        </p:nvSpPr>
        <p:spPr>
          <a:xfrm rot="9243586" flipV="1">
            <a:off x="6245576" y="1259496"/>
            <a:ext cx="2678482" cy="143510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1 Assessment</a:t>
            </a:r>
            <a:endParaRPr lang="en-US" dirty="0">
              <a:latin typeface="Arial" panose="020B0604020202020204" pitchFamily="34" charset="0"/>
              <a:cs typeface="Arial" panose="020B0604020202020204" pitchFamily="34" charset="0"/>
            </a:endParaRPr>
          </a:p>
        </p:txBody>
      </p:sp>
      <p:sp>
        <p:nvSpPr>
          <p:cNvPr id="11" name="Right Arrow 10"/>
          <p:cNvSpPr/>
          <p:nvPr/>
        </p:nvSpPr>
        <p:spPr>
          <a:xfrm>
            <a:off x="1471519" y="2860903"/>
            <a:ext cx="2678482" cy="14351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2 New Assessments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939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2000"/>
                                        <p:tgtEl>
                                          <p:spTgt spid="10"/>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3901" y="76199"/>
            <a:ext cx="10589302" cy="5343525"/>
          </a:xfrm>
        </p:spPr>
      </p:pic>
      <p:sp>
        <p:nvSpPr>
          <p:cNvPr id="5" name="Right Arrow 4"/>
          <p:cNvSpPr/>
          <p:nvPr/>
        </p:nvSpPr>
        <p:spPr>
          <a:xfrm rot="492028">
            <a:off x="914399" y="838201"/>
            <a:ext cx="6562725" cy="1743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Career Readiness Skills</a:t>
            </a:r>
            <a:endParaRPr lang="en-US" dirty="0"/>
          </a:p>
        </p:txBody>
      </p:sp>
      <p:sp>
        <p:nvSpPr>
          <p:cNvPr id="6" name="Right Arrow 5"/>
          <p:cNvSpPr/>
          <p:nvPr/>
        </p:nvSpPr>
        <p:spPr>
          <a:xfrm rot="21182024">
            <a:off x="897368" y="2724062"/>
            <a:ext cx="6562725" cy="17430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Technical Skills</a:t>
            </a:r>
            <a:endParaRPr lang="en-US" dirty="0"/>
          </a:p>
        </p:txBody>
      </p:sp>
    </p:spTree>
    <p:extLst>
      <p:ext uri="{BB962C8B-B14F-4D97-AF65-F5344CB8AC3E}">
        <p14:creationId xmlns:p14="http://schemas.microsoft.com/office/powerpoint/2010/main" val="110903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363200" cy="1143000"/>
          </a:xfrm>
        </p:spPr>
        <p:txBody>
          <a:bodyPr>
            <a:normAutofit/>
          </a:bodyPr>
          <a:lstStyle/>
          <a:p>
            <a:r>
              <a:rPr lang="en-US" sz="3200" cap="none" dirty="0" smtClean="0"/>
              <a:t>Contact</a:t>
            </a:r>
            <a:endParaRPr lang="en-US" sz="3200" cap="none" dirty="0"/>
          </a:p>
        </p:txBody>
      </p:sp>
      <p:sp>
        <p:nvSpPr>
          <p:cNvPr id="3" name="Content Placeholder 2"/>
          <p:cNvSpPr>
            <a:spLocks noGrp="1"/>
          </p:cNvSpPr>
          <p:nvPr>
            <p:ph idx="1"/>
          </p:nvPr>
        </p:nvSpPr>
        <p:spPr>
          <a:xfrm>
            <a:off x="825500" y="833438"/>
            <a:ext cx="10363200" cy="3733800"/>
          </a:xfrm>
        </p:spPr>
        <p:txBody>
          <a:bodyPr>
            <a:noAutofit/>
          </a:bodyPr>
          <a:lstStyle/>
          <a:p>
            <a:r>
              <a:rPr lang="en-US" sz="2400" dirty="0" smtClean="0"/>
              <a:t>cPass Content</a:t>
            </a:r>
          </a:p>
          <a:p>
            <a:pPr lvl="1"/>
            <a:r>
              <a:rPr lang="en-US" sz="2400" dirty="0" smtClean="0">
                <a:hlinkClick r:id="rId3"/>
              </a:rPr>
              <a:t>cPass@ku.edu</a:t>
            </a:r>
            <a:endParaRPr lang="en-US" sz="2400" dirty="0" smtClean="0"/>
          </a:p>
          <a:p>
            <a:pPr lvl="1"/>
            <a:r>
              <a:rPr lang="en-US" sz="2400" dirty="0" smtClean="0"/>
              <a:t>785-864-6391</a:t>
            </a:r>
          </a:p>
          <a:p>
            <a:pPr lvl="1"/>
            <a:endParaRPr lang="en-US" sz="2400" dirty="0"/>
          </a:p>
          <a:p>
            <a:r>
              <a:rPr lang="en-US" sz="2400" dirty="0" smtClean="0"/>
              <a:t>cPass Administration</a:t>
            </a:r>
          </a:p>
          <a:p>
            <a:pPr lvl="1"/>
            <a:r>
              <a:rPr lang="en-US" sz="2400" dirty="0" smtClean="0">
                <a:hlinkClick r:id="rId4"/>
              </a:rPr>
              <a:t>kite-support@ku.edu</a:t>
            </a:r>
            <a:endParaRPr lang="en-US" sz="2400" dirty="0" smtClean="0"/>
          </a:p>
          <a:p>
            <a:pPr lvl="1"/>
            <a:r>
              <a:rPr lang="en-US" sz="2400" dirty="0" smtClean="0"/>
              <a:t>855-​277-9755</a:t>
            </a:r>
          </a:p>
          <a:p>
            <a:pPr lvl="1"/>
            <a:r>
              <a:rPr lang="en-US" sz="2400" dirty="0" smtClean="0"/>
              <a:t>7:00 a.m.–5:00 p.m. CST, M–F</a:t>
            </a:r>
          </a:p>
          <a:p>
            <a:pPr lvl="1"/>
            <a:endParaRPr lang="en-US" sz="2400" dirty="0"/>
          </a:p>
          <a:p>
            <a:r>
              <a:rPr lang="en-US" sz="2400" dirty="0" smtClean="0"/>
              <a:t>KIDS and TEST Records</a:t>
            </a:r>
          </a:p>
          <a:p>
            <a:pPr lvl="1"/>
            <a:r>
              <a:rPr lang="en-US" sz="2400" dirty="0" smtClean="0">
                <a:hlinkClick r:id="rId5"/>
              </a:rPr>
              <a:t>kids@ksde.org</a:t>
            </a:r>
            <a:endParaRPr lang="en-US" sz="2400" dirty="0" smtClean="0"/>
          </a:p>
          <a:p>
            <a:pPr lvl="1"/>
            <a:r>
              <a:rPr lang="en-US" sz="2400" dirty="0">
                <a:hlinkClick r:id="rId6"/>
              </a:rPr>
              <a:t>http://kidsweb.ksde.org</a:t>
            </a:r>
            <a:r>
              <a:rPr lang="en-US" sz="2400" dirty="0" smtClean="0">
                <a:hlinkClick r:id="rId6"/>
              </a:rPr>
              <a:t>/</a:t>
            </a:r>
            <a:endParaRPr lang="en-US" sz="2400" dirty="0" smtClean="0"/>
          </a:p>
        </p:txBody>
      </p:sp>
    </p:spTree>
    <p:extLst>
      <p:ext uri="{BB962C8B-B14F-4D97-AF65-F5344CB8AC3E}">
        <p14:creationId xmlns:p14="http://schemas.microsoft.com/office/powerpoint/2010/main" val="28257930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cap="none" dirty="0" smtClean="0"/>
              <a:t>Questions</a:t>
            </a:r>
            <a:endParaRPr lang="en-US" sz="3200" cap="none"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24437" y="2395537"/>
            <a:ext cx="2143125" cy="2143125"/>
          </a:xfrm>
        </p:spPr>
      </p:pic>
    </p:spTree>
    <p:extLst>
      <p:ext uri="{BB962C8B-B14F-4D97-AF65-F5344CB8AC3E}">
        <p14:creationId xmlns:p14="http://schemas.microsoft.com/office/powerpoint/2010/main" val="2921920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cap="none" dirty="0" smtClean="0"/>
              <a:t>The New Assessments</a:t>
            </a:r>
            <a:endParaRPr lang="en-US" sz="3200" cap="none" dirty="0"/>
          </a:p>
        </p:txBody>
      </p:sp>
      <p:sp>
        <p:nvSpPr>
          <p:cNvPr id="3" name="Content Placeholder 2"/>
          <p:cNvSpPr>
            <a:spLocks noGrp="1"/>
          </p:cNvSpPr>
          <p:nvPr>
            <p:ph idx="1"/>
          </p:nvPr>
        </p:nvSpPr>
        <p:spPr>
          <a:xfrm>
            <a:off x="914400" y="1417638"/>
            <a:ext cx="10363200" cy="3733800"/>
          </a:xfrm>
        </p:spPr>
        <p:txBody>
          <a:bodyPr>
            <a:noAutofit/>
          </a:bodyPr>
          <a:lstStyle/>
          <a:p>
            <a:r>
              <a:rPr lang="en-US" sz="2400" dirty="0" smtClean="0"/>
              <a:t>Comprehensive Business</a:t>
            </a:r>
          </a:p>
          <a:p>
            <a:pPr lvl="1"/>
            <a:r>
              <a:rPr lang="en-US" sz="2400" dirty="0" smtClean="0"/>
              <a:t>Business Management &amp; Administration Career Cluster</a:t>
            </a:r>
          </a:p>
          <a:p>
            <a:pPr lvl="1"/>
            <a:r>
              <a:rPr lang="en-US" sz="2400" dirty="0" smtClean="0"/>
              <a:t>Wide Breadth of Content</a:t>
            </a:r>
          </a:p>
          <a:p>
            <a:pPr lvl="1"/>
            <a:endParaRPr lang="en-US" sz="2400" dirty="0"/>
          </a:p>
          <a:p>
            <a:r>
              <a:rPr lang="en-US" sz="2400" dirty="0" smtClean="0"/>
              <a:t>Finance</a:t>
            </a:r>
          </a:p>
          <a:p>
            <a:pPr lvl="1"/>
            <a:r>
              <a:rPr lang="en-US" sz="2400" dirty="0" smtClean="0"/>
              <a:t>Business Finance Career Cluster</a:t>
            </a:r>
          </a:p>
          <a:p>
            <a:pPr lvl="1"/>
            <a:r>
              <a:rPr lang="en-US" sz="2400" dirty="0" smtClean="0"/>
              <a:t>Narrowly focused</a:t>
            </a:r>
          </a:p>
          <a:p>
            <a:pPr lvl="2"/>
            <a:r>
              <a:rPr lang="en-US" sz="2400" dirty="0" smtClean="0"/>
              <a:t>Accompanied by the optional Accounting Module (+25 items)</a:t>
            </a:r>
            <a:endParaRPr lang="en-US" sz="2400" dirty="0"/>
          </a:p>
        </p:txBody>
      </p:sp>
    </p:spTree>
    <p:extLst>
      <p:ext uri="{BB962C8B-B14F-4D97-AF65-F5344CB8AC3E}">
        <p14:creationId xmlns:p14="http://schemas.microsoft.com/office/powerpoint/2010/main" val="4061694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cap="none" dirty="0" smtClean="0"/>
              <a:t>Comprehensive Business</a:t>
            </a:r>
            <a:endParaRPr lang="en-US" sz="3200" cap="none" dirty="0"/>
          </a:p>
        </p:txBody>
      </p:sp>
      <p:sp>
        <p:nvSpPr>
          <p:cNvPr id="3" name="Content Placeholder 2"/>
          <p:cNvSpPr>
            <a:spLocks noGrp="1"/>
          </p:cNvSpPr>
          <p:nvPr>
            <p:ph idx="1"/>
          </p:nvPr>
        </p:nvSpPr>
        <p:spPr>
          <a:xfrm>
            <a:off x="914400" y="1320801"/>
            <a:ext cx="10363200" cy="3733800"/>
          </a:xfrm>
        </p:spPr>
        <p:txBody>
          <a:bodyPr>
            <a:noAutofit/>
          </a:bodyPr>
          <a:lstStyle/>
          <a:p>
            <a:r>
              <a:rPr lang="en-US" sz="2400" dirty="0" smtClean="0"/>
              <a:t>Intended to cover a wide breadth of content in the career cluster</a:t>
            </a:r>
          </a:p>
          <a:p>
            <a:endParaRPr lang="en-US" sz="2400" dirty="0"/>
          </a:p>
          <a:p>
            <a:r>
              <a:rPr lang="en-US" sz="2400" dirty="0" smtClean="0"/>
              <a:t>Main topic areas being assessed</a:t>
            </a:r>
            <a:r>
              <a:rPr lang="en-US" sz="1800" dirty="0" smtClean="0"/>
              <a:t> </a:t>
            </a:r>
            <a:r>
              <a:rPr lang="en-US" sz="2400" dirty="0" smtClean="0"/>
              <a:t>include (100 items):</a:t>
            </a:r>
          </a:p>
          <a:p>
            <a:pPr lvl="1"/>
            <a:r>
              <a:rPr lang="en-US" sz="2400" dirty="0" smtClean="0"/>
              <a:t>Finance </a:t>
            </a:r>
          </a:p>
          <a:p>
            <a:pPr lvl="1"/>
            <a:r>
              <a:rPr lang="en-US" sz="2400" dirty="0" smtClean="0"/>
              <a:t>Economics</a:t>
            </a:r>
          </a:p>
          <a:p>
            <a:pPr lvl="1"/>
            <a:r>
              <a:rPr lang="en-US" sz="2400" dirty="0" smtClean="0"/>
              <a:t>Entrepreneurship</a:t>
            </a:r>
          </a:p>
          <a:p>
            <a:pPr lvl="1"/>
            <a:r>
              <a:rPr lang="en-US" sz="2400" dirty="0" smtClean="0"/>
              <a:t>Legal Responsibilities</a:t>
            </a:r>
          </a:p>
          <a:p>
            <a:pPr lvl="1"/>
            <a:r>
              <a:rPr lang="en-US" sz="2400" dirty="0" smtClean="0"/>
              <a:t>Management</a:t>
            </a:r>
          </a:p>
          <a:p>
            <a:pPr lvl="1"/>
            <a:r>
              <a:rPr lang="en-US" sz="2400" dirty="0" smtClean="0"/>
              <a:t>Marketing</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9475" y="2625727"/>
            <a:ext cx="4706886" cy="2428874"/>
          </a:xfrm>
          <a:prstGeom prst="rect">
            <a:avLst/>
          </a:prstGeom>
        </p:spPr>
      </p:pic>
    </p:spTree>
    <p:extLst>
      <p:ext uri="{BB962C8B-B14F-4D97-AF65-F5344CB8AC3E}">
        <p14:creationId xmlns:p14="http://schemas.microsoft.com/office/powerpoint/2010/main" val="1529947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363200" cy="1143000"/>
          </a:xfrm>
        </p:spPr>
        <p:txBody>
          <a:bodyPr>
            <a:normAutofit/>
          </a:bodyPr>
          <a:lstStyle/>
          <a:p>
            <a:r>
              <a:rPr lang="en-US" sz="3200" cap="none" dirty="0" smtClean="0"/>
              <a:t>Administering the Comprehensive Business Assessment</a:t>
            </a:r>
            <a:endParaRPr lang="en-US" sz="3200" cap="none" dirty="0"/>
          </a:p>
        </p:txBody>
      </p:sp>
      <p:sp>
        <p:nvSpPr>
          <p:cNvPr id="3" name="Content Placeholder 2"/>
          <p:cNvSpPr>
            <a:spLocks noGrp="1"/>
          </p:cNvSpPr>
          <p:nvPr>
            <p:ph idx="1"/>
          </p:nvPr>
        </p:nvSpPr>
        <p:spPr>
          <a:xfrm>
            <a:off x="914400" y="1117601"/>
            <a:ext cx="11150600" cy="3733800"/>
          </a:xfrm>
        </p:spPr>
        <p:txBody>
          <a:bodyPr>
            <a:noAutofit/>
          </a:bodyPr>
          <a:lstStyle/>
          <a:p>
            <a:r>
              <a:rPr lang="en-US" sz="2400" dirty="0" smtClean="0"/>
              <a:t>Designed as an end-of-pathway summative assessment</a:t>
            </a:r>
          </a:p>
          <a:p>
            <a:pPr lvl="1"/>
            <a:r>
              <a:rPr lang="en-US" sz="2400" dirty="0" smtClean="0"/>
              <a:t>Recommend taking only once, when the student is prepared</a:t>
            </a:r>
            <a:endParaRPr lang="en-US" sz="2400" dirty="0"/>
          </a:p>
          <a:p>
            <a:pPr lvl="2"/>
            <a:r>
              <a:rPr lang="en-US" sz="2400" dirty="0" smtClean="0"/>
              <a:t>At most once an operational window</a:t>
            </a:r>
          </a:p>
          <a:p>
            <a:pPr lvl="3"/>
            <a:r>
              <a:rPr lang="en-US" sz="2400" dirty="0" smtClean="0"/>
              <a:t>Additional administrations muddy the difference between student learning and students learning of the assessment</a:t>
            </a:r>
          </a:p>
          <a:p>
            <a:pPr marL="651510" lvl="2" indent="0">
              <a:buNone/>
            </a:pPr>
            <a:endParaRPr lang="en-US" sz="2400" dirty="0" smtClean="0"/>
          </a:p>
          <a:p>
            <a:r>
              <a:rPr lang="en-US" sz="2400" dirty="0" smtClean="0"/>
              <a:t>To sign up</a:t>
            </a:r>
          </a:p>
          <a:p>
            <a:pPr lvl="1"/>
            <a:r>
              <a:rPr lang="en-US" sz="2400" dirty="0" smtClean="0"/>
              <a:t>Submit a TEST record via KIDS</a:t>
            </a:r>
          </a:p>
          <a:p>
            <a:pPr lvl="2"/>
            <a:r>
              <a:rPr lang="en-US" sz="2400" dirty="0" smtClean="0"/>
              <a:t>Enter the appropriate code for the assessment</a:t>
            </a:r>
          </a:p>
          <a:p>
            <a:pPr lvl="2"/>
            <a:r>
              <a:rPr lang="en-US" sz="2400" dirty="0" smtClean="0"/>
              <a:t>Codes are found in KSDE KIDS documentation (pg. 30 of the 2017-2018 manual)</a:t>
            </a:r>
          </a:p>
          <a:p>
            <a:pPr marL="914400" lvl="2" indent="0">
              <a:buNone/>
            </a:pPr>
            <a:endParaRPr lang="en-US" sz="2400" dirty="0" smtClean="0"/>
          </a:p>
          <a:p>
            <a:pPr marL="914400" lvl="2" indent="0">
              <a:buNone/>
            </a:pPr>
            <a:endParaRPr lang="en-US" sz="2400" dirty="0"/>
          </a:p>
        </p:txBody>
      </p:sp>
    </p:spTree>
    <p:extLst>
      <p:ext uri="{BB962C8B-B14F-4D97-AF65-F5344CB8AC3E}">
        <p14:creationId xmlns:p14="http://schemas.microsoft.com/office/powerpoint/2010/main" val="2505826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cap="none" dirty="0" smtClean="0"/>
              <a:t>Finance</a:t>
            </a:r>
            <a:endParaRPr lang="en-US" sz="3200" cap="none" dirty="0"/>
          </a:p>
        </p:txBody>
      </p:sp>
      <p:sp>
        <p:nvSpPr>
          <p:cNvPr id="3" name="Content Placeholder 2"/>
          <p:cNvSpPr>
            <a:spLocks noGrp="1"/>
          </p:cNvSpPr>
          <p:nvPr>
            <p:ph idx="1"/>
          </p:nvPr>
        </p:nvSpPr>
        <p:spPr>
          <a:xfrm>
            <a:off x="914400" y="1417638"/>
            <a:ext cx="10363200" cy="3733800"/>
          </a:xfrm>
        </p:spPr>
        <p:txBody>
          <a:bodyPr>
            <a:noAutofit/>
          </a:bodyPr>
          <a:lstStyle/>
          <a:p>
            <a:r>
              <a:rPr lang="en-US" sz="2400" dirty="0" smtClean="0"/>
              <a:t>Intended to have a more narrow focus on business finance and accounting</a:t>
            </a:r>
          </a:p>
          <a:p>
            <a:endParaRPr lang="en-US" sz="2400" dirty="0"/>
          </a:p>
          <a:p>
            <a:r>
              <a:rPr lang="en-US" sz="2400" dirty="0" smtClean="0"/>
              <a:t>Main topic areas being assessed include (100 items):</a:t>
            </a:r>
          </a:p>
          <a:p>
            <a:pPr lvl="1"/>
            <a:r>
              <a:rPr lang="en-US" sz="2400" dirty="0" smtClean="0"/>
              <a:t>Financial Management</a:t>
            </a:r>
          </a:p>
          <a:p>
            <a:pPr lvl="1"/>
            <a:r>
              <a:rPr lang="en-US" sz="2400" dirty="0" smtClean="0"/>
              <a:t>Financial Systems</a:t>
            </a:r>
          </a:p>
          <a:p>
            <a:pPr lvl="1"/>
            <a:r>
              <a:rPr lang="en-US" sz="2400" dirty="0" smtClean="0"/>
              <a:t>Economics</a:t>
            </a:r>
          </a:p>
          <a:p>
            <a:pPr marL="457200" lvl="1" indent="0">
              <a:buNone/>
            </a:pPr>
            <a:endParaRPr lang="en-US" sz="2400" dirty="0" smtClean="0"/>
          </a:p>
          <a:p>
            <a:pPr lvl="1"/>
            <a:r>
              <a:rPr lang="en-US" sz="2400" dirty="0" smtClean="0"/>
              <a:t>Accounting</a:t>
            </a:r>
          </a:p>
          <a:p>
            <a:pPr lvl="2"/>
            <a:r>
              <a:rPr lang="en-US" sz="2400" dirty="0" smtClean="0"/>
              <a:t>Optional 25 item module</a:t>
            </a:r>
          </a:p>
          <a:p>
            <a:endParaRPr lang="en-US" sz="2400" dirty="0"/>
          </a:p>
          <a:p>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9550" y="1981656"/>
            <a:ext cx="4362450" cy="3088026"/>
          </a:xfrm>
          <a:prstGeom prst="rect">
            <a:avLst/>
          </a:prstGeom>
        </p:spPr>
      </p:pic>
    </p:spTree>
    <p:extLst>
      <p:ext uri="{BB962C8B-B14F-4D97-AF65-F5344CB8AC3E}">
        <p14:creationId xmlns:p14="http://schemas.microsoft.com/office/powerpoint/2010/main" val="4080727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363200" cy="1143000"/>
          </a:xfrm>
        </p:spPr>
        <p:txBody>
          <a:bodyPr>
            <a:normAutofit/>
          </a:bodyPr>
          <a:lstStyle/>
          <a:p>
            <a:r>
              <a:rPr lang="en-US" sz="3200" cap="none" dirty="0" smtClean="0"/>
              <a:t>Administering the Finance Assessment</a:t>
            </a:r>
            <a:endParaRPr lang="en-US" sz="3200" cap="none" dirty="0"/>
          </a:p>
        </p:txBody>
      </p:sp>
      <p:sp>
        <p:nvSpPr>
          <p:cNvPr id="3" name="Content Placeholder 2"/>
          <p:cNvSpPr>
            <a:spLocks noGrp="1"/>
          </p:cNvSpPr>
          <p:nvPr>
            <p:ph idx="1"/>
          </p:nvPr>
        </p:nvSpPr>
        <p:spPr>
          <a:xfrm>
            <a:off x="914400" y="812801"/>
            <a:ext cx="11277600" cy="3733800"/>
          </a:xfrm>
        </p:spPr>
        <p:txBody>
          <a:bodyPr>
            <a:noAutofit/>
          </a:bodyPr>
          <a:lstStyle/>
          <a:p>
            <a:r>
              <a:rPr lang="en-US" sz="2400" dirty="0" smtClean="0"/>
              <a:t>Designed as an end-of-pathway summative assessment</a:t>
            </a:r>
          </a:p>
          <a:p>
            <a:pPr lvl="1"/>
            <a:r>
              <a:rPr lang="en-US" sz="2400" dirty="0" smtClean="0"/>
              <a:t>Recommend taking only once, when the student is prepared</a:t>
            </a:r>
          </a:p>
          <a:p>
            <a:pPr lvl="2"/>
            <a:r>
              <a:rPr lang="en-US" sz="2400" dirty="0" smtClean="0"/>
              <a:t>At most once a year</a:t>
            </a:r>
          </a:p>
          <a:p>
            <a:pPr lvl="2"/>
            <a:r>
              <a:rPr lang="en-US" sz="2400" dirty="0" smtClean="0"/>
              <a:t>Additional administrations muddy the difference between student improvement and students learning the assessment</a:t>
            </a:r>
          </a:p>
          <a:p>
            <a:endParaRPr lang="en-US" sz="2400" dirty="0" smtClean="0"/>
          </a:p>
          <a:p>
            <a:r>
              <a:rPr lang="en-US" sz="2400" dirty="0" smtClean="0"/>
              <a:t>To sign up</a:t>
            </a:r>
          </a:p>
          <a:p>
            <a:pPr lvl="1"/>
            <a:r>
              <a:rPr lang="en-US" sz="2400" dirty="0" smtClean="0"/>
              <a:t>Submit a TEST record via KIDS</a:t>
            </a:r>
          </a:p>
          <a:p>
            <a:pPr lvl="2"/>
            <a:r>
              <a:rPr lang="en-US" sz="2400" dirty="0" smtClean="0"/>
              <a:t>Enter the appropriate code for the assessment</a:t>
            </a:r>
          </a:p>
          <a:p>
            <a:pPr lvl="2"/>
            <a:r>
              <a:rPr lang="en-US" sz="2400" dirty="0" smtClean="0"/>
              <a:t>Codes are found in KSDE KIDS documentation (pg. 29 of the 2017-2018 manual)</a:t>
            </a:r>
          </a:p>
          <a:p>
            <a:pPr lvl="2"/>
            <a:r>
              <a:rPr lang="en-US" sz="2400" dirty="0" smtClean="0"/>
              <a:t>Codes to administer the assessment, the module, or both are available.</a:t>
            </a:r>
          </a:p>
          <a:p>
            <a:endParaRPr lang="en-US" sz="2400" dirty="0"/>
          </a:p>
        </p:txBody>
      </p:sp>
    </p:spTree>
    <p:extLst>
      <p:ext uri="{BB962C8B-B14F-4D97-AF65-F5344CB8AC3E}">
        <p14:creationId xmlns:p14="http://schemas.microsoft.com/office/powerpoint/2010/main" val="277966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cap="none" dirty="0" smtClean="0"/>
              <a:t>Variety of Item Types</a:t>
            </a:r>
            <a:endParaRPr lang="en-US" sz="3200" cap="none" dirty="0"/>
          </a:p>
        </p:txBody>
      </p:sp>
      <p:sp>
        <p:nvSpPr>
          <p:cNvPr id="3" name="Content Placeholder 2"/>
          <p:cNvSpPr>
            <a:spLocks noGrp="1"/>
          </p:cNvSpPr>
          <p:nvPr>
            <p:ph idx="1"/>
          </p:nvPr>
        </p:nvSpPr>
        <p:spPr/>
        <p:txBody>
          <a:bodyPr>
            <a:normAutofit/>
          </a:bodyPr>
          <a:lstStyle/>
          <a:p>
            <a:r>
              <a:rPr lang="en-US" sz="2400" dirty="0" smtClean="0"/>
              <a:t>Not just 4-option multiple choice assessments</a:t>
            </a:r>
          </a:p>
          <a:p>
            <a:endParaRPr lang="en-US" sz="2400" dirty="0"/>
          </a:p>
          <a:p>
            <a:r>
              <a:rPr lang="en-US" sz="2400" dirty="0" smtClean="0"/>
              <a:t>Multiple Choice Multiple Select (Select all that apply)</a:t>
            </a:r>
          </a:p>
          <a:p>
            <a:r>
              <a:rPr lang="en-US" sz="2400" dirty="0" smtClean="0"/>
              <a:t>Constructed Response (Fill in the blank)</a:t>
            </a:r>
          </a:p>
          <a:p>
            <a:r>
              <a:rPr lang="en-US" sz="2400" dirty="0" smtClean="0"/>
              <a:t>Innovative Item Types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6399" y="1600201"/>
            <a:ext cx="3914775" cy="2662623"/>
          </a:xfrm>
          <a:prstGeom prst="rect">
            <a:avLst/>
          </a:prstGeom>
        </p:spPr>
      </p:pic>
    </p:spTree>
    <p:extLst>
      <p:ext uri="{BB962C8B-B14F-4D97-AF65-F5344CB8AC3E}">
        <p14:creationId xmlns:p14="http://schemas.microsoft.com/office/powerpoint/2010/main" val="3017106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cap="none" dirty="0" smtClean="0"/>
              <a:t>Example Item – Comprehensive Business</a:t>
            </a:r>
            <a:endParaRPr lang="en-US" sz="3200" cap="none" dirty="0"/>
          </a:p>
        </p:txBody>
      </p:sp>
      <p:pic>
        <p:nvPicPr>
          <p:cNvPr id="4" name="Picture 3"/>
          <p:cNvPicPr>
            <a:picLocks noChangeAspect="1"/>
          </p:cNvPicPr>
          <p:nvPr/>
        </p:nvPicPr>
        <p:blipFill rotWithShape="1">
          <a:blip r:embed="rId3"/>
          <a:srcRect l="12291" t="17355" r="54479" b="9115"/>
          <a:stretch/>
        </p:blipFill>
        <p:spPr>
          <a:xfrm>
            <a:off x="298450" y="1057564"/>
            <a:ext cx="11595100" cy="5800436"/>
          </a:xfrm>
          <a:prstGeom prst="rect">
            <a:avLst/>
          </a:prstGeom>
        </p:spPr>
      </p:pic>
      <p:cxnSp>
        <p:nvCxnSpPr>
          <p:cNvPr id="6" name="Straight Arrow Connector 5"/>
          <p:cNvCxnSpPr/>
          <p:nvPr/>
        </p:nvCxnSpPr>
        <p:spPr>
          <a:xfrm>
            <a:off x="6197600" y="2908300"/>
            <a:ext cx="25400" cy="2108200"/>
          </a:xfrm>
          <a:prstGeom prst="straightConnector1">
            <a:avLst/>
          </a:prstGeom>
          <a:ln w="38100">
            <a:solidFill>
              <a:schemeClr val="accent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527800" y="3263900"/>
            <a:ext cx="25400" cy="2108200"/>
          </a:xfrm>
          <a:prstGeom prst="straightConnector1">
            <a:avLst/>
          </a:prstGeom>
          <a:ln w="38100">
            <a:solidFill>
              <a:schemeClr val="accent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6946900" y="3297382"/>
            <a:ext cx="1" cy="1185718"/>
          </a:xfrm>
          <a:prstGeom prst="straightConnector1">
            <a:avLst/>
          </a:prstGeom>
          <a:ln w="38100">
            <a:solidFill>
              <a:schemeClr val="accent5">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239000" y="2908300"/>
            <a:ext cx="0" cy="2019300"/>
          </a:xfrm>
          <a:prstGeom prst="straightConnector1">
            <a:avLst/>
          </a:prstGeom>
          <a:ln w="38100">
            <a:solidFill>
              <a:schemeClr val="accent5">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7505700" y="4483100"/>
            <a:ext cx="25400" cy="889000"/>
          </a:xfrm>
          <a:prstGeom prst="straightConnector1">
            <a:avLst/>
          </a:prstGeom>
          <a:ln w="38100">
            <a:solidFill>
              <a:schemeClr val="accent5">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199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par>
                                <p:cTn id="8" presetID="16" presetClass="entr" presetSubtype="2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Horizontal)">
                                      <p:cBhvr>
                                        <p:cTn id="10" dur="500"/>
                                        <p:tgtEl>
                                          <p:spTgt spid="7"/>
                                        </p:tgtEl>
                                      </p:cBhvr>
                                    </p:animEffect>
                                  </p:childTnLst>
                                </p:cTn>
                              </p:par>
                              <p:par>
                                <p:cTn id="11" presetID="16" presetClass="entr" presetSubtype="2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Horizontal)">
                                      <p:cBhvr>
                                        <p:cTn id="13" dur="500"/>
                                        <p:tgtEl>
                                          <p:spTgt spid="8"/>
                                        </p:tgtEl>
                                      </p:cBhvr>
                                    </p:animEffect>
                                  </p:childTnLst>
                                </p:cTn>
                              </p:par>
                              <p:par>
                                <p:cTn id="14" presetID="16" presetClass="entr" presetSubtype="2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Horizontal)">
                                      <p:cBhvr>
                                        <p:cTn id="16" dur="500"/>
                                        <p:tgtEl>
                                          <p:spTgt spid="11"/>
                                        </p:tgtEl>
                                      </p:cBhvr>
                                    </p:animEffect>
                                  </p:childTnLst>
                                </p:cTn>
                              </p:par>
                              <p:par>
                                <p:cTn id="17" presetID="16" presetClass="entr" presetSubtype="26"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Horizont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Pass Theme">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extLst>
    <a:ext uri="{05A4C25C-085E-4340-85A3-A5531E510DB2}">
      <thm15:themeFamily xmlns:thm15="http://schemas.microsoft.com/office/thememl/2012/main" name="cPass Theme" id="{74184234-F681-4A38-8056-0B7559E9FDE6}" vid="{A2F5242E-664F-410B-98F1-1BD341D66F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cPass Theme</Template>
  <TotalTime>479</TotalTime>
  <Words>2702</Words>
  <Application>Microsoft Office PowerPoint</Application>
  <PresentationFormat>Widescreen</PresentationFormat>
  <Paragraphs>301</Paragraphs>
  <Slides>22</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Gill Sans MT</vt:lpstr>
      <vt:lpstr>Wingdings 3</vt:lpstr>
      <vt:lpstr>cPass Theme</vt:lpstr>
      <vt:lpstr>New End of Pathway Assessments</vt:lpstr>
      <vt:lpstr>cPass Assessments</vt:lpstr>
      <vt:lpstr>The New Assessments</vt:lpstr>
      <vt:lpstr>Comprehensive Business</vt:lpstr>
      <vt:lpstr>Administering the Comprehensive Business Assessment</vt:lpstr>
      <vt:lpstr>Finance</vt:lpstr>
      <vt:lpstr>Administering the Finance Assessment</vt:lpstr>
      <vt:lpstr>Variety of Item Types</vt:lpstr>
      <vt:lpstr>Example Item – Comprehensive Business</vt:lpstr>
      <vt:lpstr>Example Item – Comprehensive Business</vt:lpstr>
      <vt:lpstr>Example Item - Finance</vt:lpstr>
      <vt:lpstr>Example Item - Finance</vt:lpstr>
      <vt:lpstr>Example Item - Accounting</vt:lpstr>
      <vt:lpstr>PowerPoint Presentation</vt:lpstr>
      <vt:lpstr>Operational Field Testing</vt:lpstr>
      <vt:lpstr>Standard Setting</vt:lpstr>
      <vt:lpstr>Also Consider the cPass General CTE</vt:lpstr>
      <vt:lpstr>General CTE Career Competency Qualifications (CCQS)</vt:lpstr>
      <vt:lpstr>General CTE Career Competency Qualifications (CCQS)</vt:lpstr>
      <vt:lpstr>PowerPoint Presentation</vt:lpstr>
      <vt:lpstr>Contact</vt:lpstr>
      <vt:lpstr>Questions</vt:lpstr>
    </vt:vector>
  </TitlesOfParts>
  <Company>The University of Kansas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End of Pathway Assessments</dc:title>
  <dc:creator>Irwin, Zachary Thomas</dc:creator>
  <cp:lastModifiedBy>Irwin, Zachary Thomas</cp:lastModifiedBy>
  <cp:revision>44</cp:revision>
  <dcterms:created xsi:type="dcterms:W3CDTF">2018-01-12T14:29:34Z</dcterms:created>
  <dcterms:modified xsi:type="dcterms:W3CDTF">2018-01-29T19:47:33Z</dcterms:modified>
</cp:coreProperties>
</file>