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61" r:id="rId3"/>
    <p:sldId id="262" r:id="rId4"/>
    <p:sldId id="275" r:id="rId5"/>
    <p:sldId id="282" r:id="rId6"/>
    <p:sldId id="278" r:id="rId7"/>
    <p:sldId id="283" r:id="rId8"/>
    <p:sldId id="284" r:id="rId9"/>
    <p:sldId id="280" r:id="rId10"/>
    <p:sldId id="263" r:id="rId11"/>
    <p:sldId id="264" r:id="rId12"/>
    <p:sldId id="265" r:id="rId13"/>
    <p:sldId id="266" r:id="rId14"/>
    <p:sldId id="267" r:id="rId15"/>
    <p:sldId id="268" r:id="rId16"/>
    <p:sldId id="259" r:id="rId17"/>
    <p:sldId id="260" r:id="rId18"/>
    <p:sldId id="269" r:id="rId19"/>
    <p:sldId id="270" r:id="rId20"/>
    <p:sldId id="271" r:id="rId21"/>
    <p:sldId id="272" r:id="rId22"/>
    <p:sldId id="273" r:id="rId23"/>
    <p:sldId id="274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50" d="100"/>
          <a:sy n="50" d="100"/>
        </p:scale>
        <p:origin x="6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2646C-06E5-4DBF-BB43-D93889ACD57E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159F2-5339-41F1-A58D-B2A51FF9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61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7FD60-F8D4-482F-BDF8-1938D78857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96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7FD60-F8D4-482F-BDF8-1938D788573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D5EF35-65DF-494F-9CB9-E88F0EFA4692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28217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2D10-BE00-48E1-A0E5-D726E18B77D2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9AAA-23DF-4A99-82F7-F26ABCF7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8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2D10-BE00-48E1-A0E5-D726E18B77D2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9AAA-23DF-4A99-82F7-F26ABCF7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9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2D10-BE00-48E1-A0E5-D726E18B77D2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9AAA-23DF-4A99-82F7-F26ABCF7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39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476C1-1FC1-4887-8B27-273795A3B4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07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2D10-BE00-48E1-A0E5-D726E18B77D2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9AAA-23DF-4A99-82F7-F26ABCF7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3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2D10-BE00-48E1-A0E5-D726E18B77D2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9AAA-23DF-4A99-82F7-F26ABCF7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96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2D10-BE00-48E1-A0E5-D726E18B77D2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9AAA-23DF-4A99-82F7-F26ABCF7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3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2D10-BE00-48E1-A0E5-D726E18B77D2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9AAA-23DF-4A99-82F7-F26ABCF7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63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2D10-BE00-48E1-A0E5-D726E18B77D2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9AAA-23DF-4A99-82F7-F26ABCF7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2D10-BE00-48E1-A0E5-D726E18B77D2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9AAA-23DF-4A99-82F7-F26ABCF7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08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2D10-BE00-48E1-A0E5-D726E18B77D2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9AAA-23DF-4A99-82F7-F26ABCF7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6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2D10-BE00-48E1-A0E5-D726E18B77D2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9AAA-23DF-4A99-82F7-F26ABCF7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1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02D10-BE00-48E1-A0E5-D726E18B77D2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09AAA-23DF-4A99-82F7-F26ABCF7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6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7" Type="http://schemas.openxmlformats.org/officeDocument/2006/relationships/image" Target="../media/image4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hs.goddardusd.com/scribner" TargetMode="External"/><Relationship Id="rId2" Type="http://schemas.openxmlformats.org/officeDocument/2006/relationships/hyperlink" Target="mailto:dscribner@goddardusd.com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372" y="1122362"/>
            <a:ext cx="10240628" cy="2738997"/>
          </a:xfrm>
        </p:spPr>
        <p:txBody>
          <a:bodyPr/>
          <a:lstStyle/>
          <a:p>
            <a:r>
              <a:rPr lang="en-US" dirty="0" smtClean="0"/>
              <a:t>Welcome to Forensic </a:t>
            </a:r>
            <a:br>
              <a:rPr lang="en-US" dirty="0" smtClean="0"/>
            </a:br>
            <a:r>
              <a:rPr lang="en-US" dirty="0" smtClean="0"/>
              <a:t>Crime 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7372" y="3719966"/>
            <a:ext cx="10240628" cy="1537834"/>
          </a:xfrm>
        </p:spPr>
        <p:txBody>
          <a:bodyPr/>
          <a:lstStyle/>
          <a:p>
            <a:r>
              <a:rPr lang="en-US" dirty="0" smtClean="0"/>
              <a:t>Ms. Scribner</a:t>
            </a:r>
          </a:p>
          <a:p>
            <a:r>
              <a:rPr lang="en-US" dirty="0" smtClean="0"/>
              <a:t>Eisenhower High School</a:t>
            </a:r>
          </a:p>
          <a:p>
            <a:r>
              <a:rPr lang="en-US" dirty="0" smtClean="0"/>
              <a:t>Goddard #265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-22388"/>
            <a:ext cx="2344459" cy="21803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342" y="5257800"/>
            <a:ext cx="285750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704515"/>
            <a:ext cx="251460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468" y="209597"/>
            <a:ext cx="1715063" cy="1963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224" y="477128"/>
            <a:ext cx="2857500" cy="1428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72" y="3861360"/>
            <a:ext cx="3381012" cy="20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5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Compentencies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 smtClean="0"/>
              <a:t>Introduction</a:t>
            </a:r>
            <a:endParaRPr lang="en-US" dirty="0"/>
          </a:p>
          <a:p>
            <a:r>
              <a:rPr lang="en-US" dirty="0" smtClean="0"/>
              <a:t>Discuss </a:t>
            </a:r>
            <a:r>
              <a:rPr lang="en-US" dirty="0"/>
              <a:t>careers available in the field of forensic science and training required for each</a:t>
            </a:r>
          </a:p>
          <a:p>
            <a:r>
              <a:rPr lang="en-US" dirty="0" smtClean="0"/>
              <a:t>Distinguish </a:t>
            </a:r>
            <a:r>
              <a:rPr lang="en-US" dirty="0"/>
              <a:t>individual evidence from class evidence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dirty="0"/>
              <a:t>discuss its relevance in a court of law</a:t>
            </a:r>
          </a:p>
          <a:p>
            <a:r>
              <a:rPr lang="en-US" dirty="0" smtClean="0"/>
              <a:t>Justify </a:t>
            </a:r>
            <a:r>
              <a:rPr lang="en-US" dirty="0"/>
              <a:t>use of observation skills and debate validity of eyewitness accounts of events</a:t>
            </a:r>
          </a:p>
          <a:p>
            <a:r>
              <a:rPr lang="en-US" dirty="0" smtClean="0"/>
              <a:t>Practice </a:t>
            </a:r>
            <a:r>
              <a:rPr lang="en-US" dirty="0" err="1"/>
              <a:t>HazMat</a:t>
            </a:r>
            <a:r>
              <a:rPr lang="en-US" dirty="0"/>
              <a:t> and </a:t>
            </a:r>
            <a:r>
              <a:rPr lang="en-US" dirty="0" err="1"/>
              <a:t>Bloodborne</a:t>
            </a:r>
            <a:r>
              <a:rPr lang="en-US" dirty="0"/>
              <a:t> Pathogen safety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410" y="4847589"/>
            <a:ext cx="2857500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930" y="0"/>
            <a:ext cx="2520315" cy="21926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410" y="2829569"/>
            <a:ext cx="28575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75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3800"/>
            <a:ext cx="10515600" cy="49831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/>
              <a:t>Crime </a:t>
            </a:r>
            <a:r>
              <a:rPr lang="en-US" b="1" dirty="0"/>
              <a:t>Scene Investigation</a:t>
            </a:r>
            <a:endParaRPr lang="en-US" dirty="0"/>
          </a:p>
          <a:p>
            <a:r>
              <a:rPr lang="en-US" dirty="0" smtClean="0"/>
              <a:t>Differentiate </a:t>
            </a:r>
            <a:r>
              <a:rPr lang="en-US" dirty="0"/>
              <a:t>procedures for securing &amp; documenting a crime scene</a:t>
            </a:r>
          </a:p>
          <a:p>
            <a:r>
              <a:rPr lang="en-US" dirty="0" smtClean="0"/>
              <a:t>Perform </a:t>
            </a:r>
            <a:r>
              <a:rPr lang="en-US" dirty="0"/>
              <a:t>evidence collection and storage</a:t>
            </a:r>
          </a:p>
          <a:p>
            <a:pPr marL="0" lvl="0" indent="0">
              <a:buNone/>
            </a:pPr>
            <a:r>
              <a:rPr lang="en-US" b="1" dirty="0" smtClean="0"/>
              <a:t>Trace </a:t>
            </a:r>
            <a:r>
              <a:rPr lang="en-US" b="1" dirty="0"/>
              <a:t>Evidence</a:t>
            </a:r>
            <a:endParaRPr lang="en-US" dirty="0"/>
          </a:p>
          <a:p>
            <a:r>
              <a:rPr lang="en-US" dirty="0" smtClean="0"/>
              <a:t>Develop</a:t>
            </a:r>
            <a:r>
              <a:rPr lang="en-US" dirty="0"/>
              <a:t>, analyze and classify fingerprints</a:t>
            </a:r>
          </a:p>
          <a:p>
            <a:r>
              <a:rPr lang="en-US" dirty="0" smtClean="0"/>
              <a:t>Identify </a:t>
            </a:r>
            <a:r>
              <a:rPr lang="en-US" dirty="0"/>
              <a:t>&amp; compare various types of shoe, tire, palm,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lip</a:t>
            </a:r>
            <a:r>
              <a:rPr lang="en-US" dirty="0"/>
              <a:t>, and bite prints</a:t>
            </a:r>
          </a:p>
          <a:p>
            <a:r>
              <a:rPr lang="en-US" dirty="0" smtClean="0"/>
              <a:t>Analyze</a:t>
            </a:r>
            <a:r>
              <a:rPr lang="en-US" dirty="0"/>
              <a:t>, identify, and compare various hair samples</a:t>
            </a:r>
          </a:p>
          <a:p>
            <a:r>
              <a:rPr lang="en-US" dirty="0" smtClean="0"/>
              <a:t>Compare </a:t>
            </a:r>
            <a:r>
              <a:rPr lang="en-US" dirty="0"/>
              <a:t>various types of fibers through physical and chemical analysis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810" y="113665"/>
            <a:ext cx="2857500" cy="1657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739" y="2865119"/>
            <a:ext cx="2147411" cy="214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2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351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4720"/>
            <a:ext cx="10515600" cy="5242243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b="1" dirty="0" smtClean="0"/>
              <a:t>Drugs </a:t>
            </a:r>
            <a:r>
              <a:rPr lang="en-US" b="1" dirty="0"/>
              <a:t>&amp; Toxicology</a:t>
            </a:r>
            <a:endParaRPr lang="en-US" dirty="0"/>
          </a:p>
          <a:p>
            <a:r>
              <a:rPr lang="en-US" dirty="0" smtClean="0"/>
              <a:t>Perform </a:t>
            </a:r>
            <a:r>
              <a:rPr lang="en-US" dirty="0"/>
              <a:t>tests to identify various drugs </a:t>
            </a:r>
            <a:r>
              <a:rPr lang="en-US" dirty="0" smtClean="0"/>
              <a:t>and/or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poisons</a:t>
            </a:r>
          </a:p>
          <a:p>
            <a:r>
              <a:rPr lang="en-US" dirty="0" smtClean="0"/>
              <a:t>Research </a:t>
            </a:r>
            <a:r>
              <a:rPr lang="en-US" dirty="0"/>
              <a:t>and examine how various drugs &amp;/or poisons affect and/or move through the human body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lvl="0" indent="0">
              <a:buNone/>
            </a:pPr>
            <a:r>
              <a:rPr lang="en-US" b="1" dirty="0" smtClean="0"/>
              <a:t>Soil </a:t>
            </a:r>
            <a:r>
              <a:rPr lang="en-US" b="1" dirty="0"/>
              <a:t>&amp; Glass Analysis</a:t>
            </a:r>
            <a:endParaRPr lang="en-US" dirty="0"/>
          </a:p>
          <a:p>
            <a:r>
              <a:rPr lang="en-US" dirty="0" smtClean="0"/>
              <a:t>Deduce</a:t>
            </a:r>
            <a:r>
              <a:rPr lang="en-US" dirty="0"/>
              <a:t>, compare &amp; contrast characteristics </a:t>
            </a:r>
            <a:r>
              <a:rPr lang="en-US" dirty="0" smtClean="0"/>
              <a:t>of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various types of sand and soil</a:t>
            </a:r>
          </a:p>
          <a:p>
            <a:r>
              <a:rPr lang="en-US" dirty="0" smtClean="0"/>
              <a:t>Use </a:t>
            </a:r>
            <a:r>
              <a:rPr lang="en-US" dirty="0"/>
              <a:t>refractive index and density to </a:t>
            </a:r>
            <a:r>
              <a:rPr lang="en-US" dirty="0" smtClean="0"/>
              <a:t>determine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differences in small particles of glass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520" y="456882"/>
            <a:ext cx="2244090" cy="1683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363" y="2814320"/>
            <a:ext cx="2305247" cy="14830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520" y="4499610"/>
            <a:ext cx="2342667" cy="235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4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447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94080"/>
            <a:ext cx="10515600" cy="5282883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b="1" dirty="0"/>
              <a:t> </a:t>
            </a:r>
            <a:r>
              <a:rPr lang="en-US" sz="3000" b="1" dirty="0"/>
              <a:t>Serology</a:t>
            </a:r>
            <a:endParaRPr lang="en-US" sz="3000" dirty="0"/>
          </a:p>
          <a:p>
            <a:r>
              <a:rPr lang="en-US" dirty="0" smtClean="0"/>
              <a:t>Distinguish </a:t>
            </a:r>
            <a:r>
              <a:rPr lang="en-US" dirty="0"/>
              <a:t>between human and animal blood</a:t>
            </a:r>
          </a:p>
          <a:p>
            <a:r>
              <a:rPr lang="en-US" dirty="0" smtClean="0"/>
              <a:t>Accurately </a:t>
            </a:r>
            <a:r>
              <a:rPr lang="en-US" dirty="0"/>
              <a:t>type blood</a:t>
            </a:r>
          </a:p>
          <a:p>
            <a:r>
              <a:rPr lang="en-US" dirty="0" smtClean="0"/>
              <a:t>Explore </a:t>
            </a:r>
            <a:r>
              <a:rPr lang="en-US" dirty="0"/>
              <a:t>bloodstain patterns as a function of velocity, direction and height of </a:t>
            </a:r>
            <a:r>
              <a:rPr lang="en-US" dirty="0" smtClean="0"/>
              <a:t>fall</a:t>
            </a:r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 smtClean="0"/>
              <a:t>DNA </a:t>
            </a:r>
            <a:r>
              <a:rPr lang="en-US" b="1" dirty="0"/>
              <a:t>Analysis</a:t>
            </a:r>
            <a:endParaRPr lang="en-US" dirty="0"/>
          </a:p>
          <a:p>
            <a:r>
              <a:rPr lang="en-US" dirty="0" smtClean="0"/>
              <a:t>Describe </a:t>
            </a:r>
            <a:r>
              <a:rPr lang="en-US" dirty="0"/>
              <a:t>crime scene evidence collection and processing to obtain DNA</a:t>
            </a:r>
          </a:p>
          <a:p>
            <a:r>
              <a:rPr lang="en-US" dirty="0" smtClean="0"/>
              <a:t>Isolate </a:t>
            </a:r>
            <a:r>
              <a:rPr lang="en-US" dirty="0"/>
              <a:t>and extract DNA from cells</a:t>
            </a:r>
          </a:p>
          <a:p>
            <a:r>
              <a:rPr lang="en-US" dirty="0" smtClean="0"/>
              <a:t>Justify </a:t>
            </a:r>
            <a:r>
              <a:rPr lang="en-US" dirty="0"/>
              <a:t>use of DNA to determine family connections</a:t>
            </a:r>
          </a:p>
          <a:p>
            <a:r>
              <a:rPr lang="en-US" dirty="0" smtClean="0"/>
              <a:t>Examine </a:t>
            </a:r>
            <a:r>
              <a:rPr lang="en-US" dirty="0"/>
              <a:t>use of DNA in the legal process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841" y="365125"/>
            <a:ext cx="3597639" cy="1463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522" y="4639310"/>
            <a:ext cx="2457278" cy="204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9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415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51840"/>
            <a:ext cx="10515600" cy="5425123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b="1" dirty="0" smtClean="0"/>
              <a:t>Forensic </a:t>
            </a:r>
            <a:r>
              <a:rPr lang="en-US" b="1" dirty="0"/>
              <a:t>Entomology</a:t>
            </a:r>
            <a:endParaRPr lang="en-US" dirty="0"/>
          </a:p>
          <a:p>
            <a:r>
              <a:rPr lang="en-US" dirty="0" smtClean="0"/>
              <a:t>Outline </a:t>
            </a:r>
            <a:r>
              <a:rPr lang="en-US" dirty="0"/>
              <a:t>the succession of various types of insects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found </a:t>
            </a:r>
            <a:r>
              <a:rPr lang="en-US" dirty="0"/>
              <a:t>on a body as it decomposes</a:t>
            </a:r>
          </a:p>
          <a:p>
            <a:r>
              <a:rPr lang="en-US" dirty="0" smtClean="0"/>
              <a:t>Deduce </a:t>
            </a:r>
            <a:r>
              <a:rPr lang="en-US" dirty="0"/>
              <a:t>time of death using insect evidence</a:t>
            </a:r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 smtClean="0"/>
              <a:t>Human </a:t>
            </a:r>
            <a:r>
              <a:rPr lang="en-US" b="1" dirty="0"/>
              <a:t>Remains</a:t>
            </a:r>
            <a:endParaRPr lang="en-US" dirty="0"/>
          </a:p>
          <a:p>
            <a:r>
              <a:rPr lang="en-US" dirty="0" smtClean="0"/>
              <a:t>Use </a:t>
            </a:r>
            <a:r>
              <a:rPr lang="en-US" dirty="0"/>
              <a:t>a human skeleton to determine gender,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age </a:t>
            </a:r>
            <a:r>
              <a:rPr lang="en-US" dirty="0"/>
              <a:t>range, height and race</a:t>
            </a:r>
          </a:p>
          <a:p>
            <a:r>
              <a:rPr lang="en-US" dirty="0" smtClean="0"/>
              <a:t>Predict </a:t>
            </a:r>
            <a:r>
              <a:rPr lang="en-US" dirty="0"/>
              <a:t>time of death using rigor mortis, </a:t>
            </a:r>
            <a:r>
              <a:rPr lang="en-US" dirty="0" err="1"/>
              <a:t>algor</a:t>
            </a:r>
            <a:r>
              <a:rPr lang="en-US" dirty="0"/>
              <a:t> mortis,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livor</a:t>
            </a:r>
            <a:r>
              <a:rPr lang="en-US" dirty="0" smtClean="0"/>
              <a:t> </a:t>
            </a:r>
            <a:r>
              <a:rPr lang="en-US" dirty="0"/>
              <a:t>mortis, and stages of decomposition</a:t>
            </a:r>
          </a:p>
          <a:p>
            <a:r>
              <a:rPr lang="en-US" dirty="0" smtClean="0"/>
              <a:t>Distinguish </a:t>
            </a:r>
            <a:r>
              <a:rPr lang="en-US" dirty="0"/>
              <a:t>between cause, manner, and mechanisms of death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282" y="477202"/>
            <a:ext cx="2742566" cy="2022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282" y="3139757"/>
            <a:ext cx="2742566" cy="182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415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94080"/>
            <a:ext cx="10515600" cy="52828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10  Handwriting/Document Analysis</a:t>
            </a:r>
            <a:endParaRPr lang="en-US" dirty="0"/>
          </a:p>
          <a:p>
            <a:r>
              <a:rPr lang="en-US" dirty="0" smtClean="0"/>
              <a:t>Characterize </a:t>
            </a:r>
            <a:r>
              <a:rPr lang="en-US" dirty="0"/>
              <a:t>facets of individual handwriting</a:t>
            </a:r>
          </a:p>
          <a:p>
            <a:r>
              <a:rPr lang="en-US" dirty="0" smtClean="0"/>
              <a:t>Distinguish </a:t>
            </a:r>
            <a:r>
              <a:rPr lang="en-US" dirty="0"/>
              <a:t>between different handwriting styles</a:t>
            </a:r>
          </a:p>
          <a:p>
            <a:r>
              <a:rPr lang="en-US" dirty="0" smtClean="0"/>
              <a:t>Conduct </a:t>
            </a:r>
            <a:r>
              <a:rPr lang="en-US" dirty="0"/>
              <a:t>an experiment using paper chromatography to determine the ink used</a:t>
            </a:r>
          </a:p>
          <a:p>
            <a:r>
              <a:rPr lang="en-US" dirty="0" smtClean="0"/>
              <a:t>Describe </a:t>
            </a:r>
            <a:r>
              <a:rPr lang="en-US" dirty="0"/>
              <a:t>features of paper currency used to detect counterfeit bills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b="1" dirty="0"/>
              <a:t>11. Ballistics &amp; Tool Marks</a:t>
            </a:r>
            <a:endParaRPr lang="en-US" dirty="0"/>
          </a:p>
          <a:p>
            <a:r>
              <a:rPr lang="en-US" dirty="0" smtClean="0"/>
              <a:t>Distinguish </a:t>
            </a:r>
            <a:r>
              <a:rPr lang="en-US" dirty="0"/>
              <a:t>between types of firearms and ammunition</a:t>
            </a:r>
          </a:p>
          <a:p>
            <a:r>
              <a:rPr lang="en-US" dirty="0" smtClean="0"/>
              <a:t>Use </a:t>
            </a:r>
            <a:r>
              <a:rPr lang="en-US" dirty="0"/>
              <a:t>bullet trajectory to determine position of shooter</a:t>
            </a:r>
          </a:p>
          <a:p>
            <a:r>
              <a:rPr lang="en-US" dirty="0" smtClean="0"/>
              <a:t>Design </a:t>
            </a:r>
            <a:r>
              <a:rPr lang="en-US" dirty="0"/>
              <a:t>and conduct scientific investigations to match tool marks in a criminal investigation</a:t>
            </a:r>
          </a:p>
          <a:p>
            <a:r>
              <a:rPr lang="en-US" dirty="0" smtClean="0"/>
              <a:t>Distinguish </a:t>
            </a:r>
            <a:r>
              <a:rPr lang="en-US" dirty="0"/>
              <a:t>between impressions with microscopic examinations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760" y="3298075"/>
            <a:ext cx="1722120" cy="1245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290" y="310400"/>
            <a:ext cx="2857500" cy="1685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250" y="5263986"/>
            <a:ext cx="1783080" cy="115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2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 Needed for Success: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3581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Pen or Pencil           (everyday)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>
                <a:sym typeface="Wingdings" pitchFamily="2" charset="2"/>
              </a:rPr>
              <a:t>  </a:t>
            </a:r>
            <a:r>
              <a:rPr lang="en-US" dirty="0" smtClean="0"/>
              <a:t>3-Ring Binder     (at least 1½ 	inches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1 Glue Stick</a:t>
            </a:r>
          </a:p>
          <a:p>
            <a:pPr>
              <a:buFontTx/>
              <a:buNone/>
            </a:pPr>
            <a:r>
              <a:rPr lang="en-US" dirty="0" smtClean="0"/>
              <a:t>Scissors</a:t>
            </a:r>
          </a:p>
          <a:p>
            <a:pPr>
              <a:buFontTx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0" y="1905001"/>
            <a:ext cx="3505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1 Roll of Clear Tape </a:t>
            </a:r>
          </a:p>
          <a:p>
            <a:pPr marL="533400" indent="-533400"/>
            <a:r>
              <a:rPr lang="en-US" sz="3200" dirty="0"/>
              <a:t>  OR</a:t>
            </a:r>
          </a:p>
          <a:p>
            <a:pPr marL="533400" indent="-533400">
              <a:buFont typeface="Wingdings 2" pitchFamily="18" charset="2"/>
              <a:buChar char="."/>
            </a:pPr>
            <a:r>
              <a:rPr lang="en-US" sz="3200" dirty="0"/>
              <a:t>1 Roll of Masking Tape</a:t>
            </a:r>
          </a:p>
          <a:p>
            <a:pPr marL="533400" indent="-533400">
              <a:buFont typeface="Wingdings 2" pitchFamily="18" charset="2"/>
              <a:buChar char="."/>
            </a:pPr>
            <a:endParaRPr lang="en-US" sz="3200" dirty="0"/>
          </a:p>
          <a:p>
            <a:pPr marL="533400" indent="-533400"/>
            <a:r>
              <a:rPr lang="en-US" sz="3200" dirty="0" smtClean="0">
                <a:solidFill>
                  <a:srgbClr val="FF0000"/>
                </a:solidFill>
                <a:sym typeface="Wingdings" pitchFamily="2" charset="2"/>
              </a:rPr>
              <a:t> non-latex gloves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Documents and Settings\dscribner.GODDARDUSD\Local Settings\Temporary Internet Files\Content.IE5\JFI1OXA7\MC90005493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1"/>
            <a:ext cx="737141" cy="104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dscribner.GODDARDUSD\Local Settings\Temporary Internet Files\Content.IE5\JFI1OXA7\MC90001286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596" y="3453759"/>
            <a:ext cx="701345" cy="81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dscribner.GODDARDUSD\Local Settings\Temporary Internet Files\Content.IE5\RX0JADVU\MC90034890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90" y="2454082"/>
            <a:ext cx="1134110" cy="82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dscribner.GODDARDUSD\Local Settings\Temporary Internet Files\Content.IE5\RX0JADVU\MC900432594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371" y="5295445"/>
            <a:ext cx="1282856" cy="128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853370"/>
            <a:ext cx="28575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7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dirty="0"/>
              <a:t>DAILY </a:t>
            </a:r>
            <a:r>
              <a:rPr lang="en-US" sz="4000" b="1" dirty="0" smtClean="0"/>
              <a:t>ROUTINE</a:t>
            </a:r>
            <a:endParaRPr lang="en-US" sz="4000" b="1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1"/>
            <a:ext cx="56388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Copy Daily assignment</a:t>
            </a:r>
            <a:r>
              <a:rPr lang="en-US" sz="2400" b="1" dirty="0"/>
              <a:t> </a:t>
            </a:r>
            <a:r>
              <a:rPr lang="en-US" sz="2400" dirty="0"/>
              <a:t>in notebook.</a:t>
            </a:r>
          </a:p>
          <a:p>
            <a:pPr eaLnBrk="1" hangingPunct="1"/>
            <a:r>
              <a:rPr lang="en-US" sz="2400" dirty="0"/>
              <a:t>JOB PREP----BELLWORK assignment. </a:t>
            </a:r>
            <a:r>
              <a:rPr lang="en-US" sz="2000" dirty="0"/>
              <a:t>(3‑5 min.)       </a:t>
            </a:r>
          </a:p>
          <a:p>
            <a:pPr eaLnBrk="1" hangingPunct="1"/>
            <a:r>
              <a:rPr lang="en-US" sz="2400" dirty="0"/>
              <a:t>STAFF BRIEFING--- overview of day's lesson/work. </a:t>
            </a:r>
            <a:r>
              <a:rPr lang="en-US" sz="1800" dirty="0"/>
              <a:t>(2‑3 min.)</a:t>
            </a:r>
          </a:p>
          <a:p>
            <a:pPr eaLnBrk="1" hangingPunct="1"/>
            <a:r>
              <a:rPr lang="en-US" sz="2400" dirty="0"/>
              <a:t>TASK---Lesson/work, lecture notes, AV notes, lab, etc</a:t>
            </a:r>
            <a:r>
              <a:rPr lang="en-US" sz="1800" dirty="0"/>
              <a:t>.(</a:t>
            </a:r>
            <a:r>
              <a:rPr lang="en-US" sz="1800" dirty="0" err="1"/>
              <a:t>approx</a:t>
            </a:r>
            <a:r>
              <a:rPr lang="en-US" sz="1800" dirty="0"/>
              <a:t> 45 min.)</a:t>
            </a:r>
          </a:p>
          <a:p>
            <a:pPr eaLnBrk="1" hangingPunct="1"/>
            <a:r>
              <a:rPr lang="en-US" sz="2400" dirty="0"/>
              <a:t>Clean up/storage. Review of assignments given. </a:t>
            </a:r>
            <a:r>
              <a:rPr lang="en-US" sz="2000" dirty="0"/>
              <a:t>(5 min.) </a:t>
            </a:r>
          </a:p>
          <a:p>
            <a:pPr eaLnBrk="1" hangingPunct="1"/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37" y="274638"/>
            <a:ext cx="3925926" cy="99456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970" y="1600201"/>
            <a:ext cx="2857500" cy="1600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970" y="3678237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3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 application of scientific concepts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345902"/>
            <a:ext cx="5384800" cy="303455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2483316"/>
            <a:ext cx="5140960" cy="289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6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Electrophoresis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45902"/>
            <a:ext cx="5384800" cy="303455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440" y="766704"/>
            <a:ext cx="3192224" cy="56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5295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Qualified Admission Course </a:t>
            </a:r>
            <a:r>
              <a:rPr lang="en-US" b="1" dirty="0" smtClean="0"/>
              <a:t>– articulated agreement with WATC for college credit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0" y="2579371"/>
            <a:ext cx="2571750" cy="2857500"/>
          </a:xfrm>
        </p:spPr>
      </p:pic>
      <p:sp>
        <p:nvSpPr>
          <p:cNvPr id="5" name="TextBox 4"/>
          <p:cNvSpPr txBox="1"/>
          <p:nvPr/>
        </p:nvSpPr>
        <p:spPr>
          <a:xfrm>
            <a:off x="838200" y="2174240"/>
            <a:ext cx="69646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Science credit for high school graduation</a:t>
            </a:r>
          </a:p>
          <a:p>
            <a:r>
              <a:rPr lang="en-US" sz="4800" dirty="0" smtClean="0"/>
              <a:t>AND</a:t>
            </a:r>
          </a:p>
          <a:p>
            <a:r>
              <a:rPr lang="en-US" sz="4800" dirty="0" smtClean="0"/>
              <a:t>Science credit to enter college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880" y="2976355"/>
            <a:ext cx="2589530" cy="206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Documentation—writing for </a:t>
            </a:r>
            <a:r>
              <a:rPr lang="en-US" dirty="0" err="1" smtClean="0"/>
              <a:t>comphrension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345902"/>
            <a:ext cx="5384800" cy="303455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374384"/>
            <a:ext cx="3091254" cy="548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80" y="274638"/>
            <a:ext cx="5384800" cy="303455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4638"/>
            <a:ext cx="3400400" cy="60339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40" y="3626380"/>
            <a:ext cx="3576320" cy="26822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165" y="3491760"/>
            <a:ext cx="2673350" cy="356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9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54" y="383298"/>
            <a:ext cx="3484468" cy="61831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383298"/>
            <a:ext cx="3485605" cy="61831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931" y="383298"/>
            <a:ext cx="3512735" cy="623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23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392" y="274638"/>
            <a:ext cx="3543956" cy="628872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6" y="274638"/>
            <a:ext cx="3543958" cy="62887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696" y="365444"/>
            <a:ext cx="3492784" cy="619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6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3840" y="1600201"/>
            <a:ext cx="5750560" cy="4525963"/>
          </a:xfrm>
        </p:spPr>
        <p:txBody>
          <a:bodyPr/>
          <a:lstStyle/>
          <a:p>
            <a:pPr marL="0" indent="0">
              <a:buNone/>
            </a:pPr>
            <a:endParaRPr lang="en-US" dirty="0">
              <a:hlinkClick r:id="rId2"/>
            </a:endParaRPr>
          </a:p>
          <a:p>
            <a:r>
              <a:rPr lang="en-US" dirty="0" smtClean="0"/>
              <a:t>Email:  </a:t>
            </a:r>
            <a:r>
              <a:rPr lang="en-US" dirty="0" smtClean="0">
                <a:hlinkClick r:id="rId2"/>
              </a:rPr>
              <a:t>dscribner@goddardusd.com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Class website can be found at: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http://ehs.goddardusd.com/scribner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Facebook page:  search</a:t>
            </a:r>
          </a:p>
          <a:p>
            <a:pPr marL="0" indent="0">
              <a:buNone/>
            </a:pPr>
            <a:r>
              <a:rPr lang="en-US" dirty="0" smtClean="0"/>
              <a:t>Eisenhower High School Forensic </a:t>
            </a:r>
            <a:r>
              <a:rPr lang="en-US" smtClean="0"/>
              <a:t>Science Class—LIKE and FOLLOW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74" y="1600201"/>
            <a:ext cx="6246626" cy="3539754"/>
          </a:xfrm>
        </p:spPr>
      </p:pic>
    </p:spTree>
    <p:extLst>
      <p:ext uri="{BB962C8B-B14F-4D97-AF65-F5344CB8AC3E}">
        <p14:creationId xmlns:p14="http://schemas.microsoft.com/office/powerpoint/2010/main" val="289169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Law, Public Safety &amp; Security CTE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Application </a:t>
            </a:r>
            <a:r>
              <a:rPr lang="en-US" sz="3200" b="1" dirty="0" smtClean="0"/>
              <a:t>Class</a:t>
            </a:r>
            <a:r>
              <a:rPr lang="en-US" sz="3200" dirty="0" smtClean="0"/>
              <a:t>—Forensic Science Comprehensive #44225 (1 credit)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66" y="2912110"/>
            <a:ext cx="6755067" cy="275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6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https://animoto.com/play/0bzvOx41xtEHPKanaD2SfQ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6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" y="274638"/>
            <a:ext cx="11358880" cy="1143000"/>
          </a:xfrm>
        </p:spPr>
        <p:txBody>
          <a:bodyPr/>
          <a:lstStyle/>
          <a:p>
            <a:r>
              <a:rPr lang="en-US" b="1" dirty="0" smtClean="0"/>
              <a:t>Science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3520" y="1219201"/>
            <a:ext cx="6167259" cy="49069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effectLst/>
              </a:rPr>
              <a:t>Forensic science</a:t>
            </a:r>
            <a:r>
              <a:rPr lang="en-US" dirty="0" smtClean="0">
                <a:effectLst/>
              </a:rPr>
              <a:t> is any scientific field that is applied to the field of law</a:t>
            </a:r>
          </a:p>
          <a:p>
            <a:r>
              <a:rPr lang="en-US" dirty="0" smtClean="0"/>
              <a:t>Scientific Method</a:t>
            </a:r>
          </a:p>
          <a:p>
            <a:r>
              <a:rPr lang="en-US" dirty="0" smtClean="0"/>
              <a:t>Application of scientific concepts</a:t>
            </a:r>
          </a:p>
          <a:p>
            <a:r>
              <a:rPr lang="en-US" dirty="0" smtClean="0"/>
              <a:t>Lab Reports </a:t>
            </a:r>
          </a:p>
          <a:p>
            <a:r>
              <a:rPr lang="en-US" dirty="0" smtClean="0"/>
              <a:t>Data Collection</a:t>
            </a:r>
          </a:p>
          <a:p>
            <a:r>
              <a:rPr lang="en-US" dirty="0" smtClean="0"/>
              <a:t>Analysis of Data</a:t>
            </a:r>
          </a:p>
          <a:p>
            <a:r>
              <a:rPr lang="en-US" dirty="0" smtClean="0"/>
              <a:t>Documentation</a:t>
            </a:r>
          </a:p>
          <a:p>
            <a:r>
              <a:rPr lang="en-US" dirty="0" smtClean="0"/>
              <a:t>Drawing Conclusions</a:t>
            </a:r>
          </a:p>
          <a:p>
            <a:r>
              <a:rPr lang="en-US" dirty="0" smtClean="0"/>
              <a:t>Formal letters communicating results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458" y="1655333"/>
            <a:ext cx="2228850" cy="28575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2918">
            <a:off x="6589136" y="281386"/>
            <a:ext cx="2382900" cy="2382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793" y="2922893"/>
            <a:ext cx="3673972" cy="2062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109" y="4750529"/>
            <a:ext cx="22860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Mathematics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1"/>
            <a:ext cx="5384800" cy="4906964"/>
          </a:xfrm>
        </p:spPr>
        <p:txBody>
          <a:bodyPr/>
          <a:lstStyle/>
          <a:p>
            <a:r>
              <a:rPr lang="en-US" smtClean="0"/>
              <a:t>Geometry </a:t>
            </a:r>
            <a:r>
              <a:rPr lang="en-US" dirty="0" smtClean="0"/>
              <a:t>–position and space</a:t>
            </a:r>
          </a:p>
          <a:p>
            <a:r>
              <a:rPr lang="en-US" dirty="0" smtClean="0"/>
              <a:t>Trigonometry-angle</a:t>
            </a:r>
          </a:p>
          <a:p>
            <a:r>
              <a:rPr lang="en-US" dirty="0" smtClean="0"/>
              <a:t>Angle of Impact</a:t>
            </a:r>
          </a:p>
          <a:p>
            <a:r>
              <a:rPr lang="en-US" dirty="0" smtClean="0"/>
              <a:t>Time of Death</a:t>
            </a:r>
          </a:p>
          <a:p>
            <a:r>
              <a:rPr lang="en-US" dirty="0" err="1" smtClean="0"/>
              <a:t>Rf</a:t>
            </a:r>
            <a:r>
              <a:rPr lang="en-US" dirty="0" smtClean="0"/>
              <a:t> Value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574" y="1465845"/>
            <a:ext cx="4637637" cy="241157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43" y="3874107"/>
            <a:ext cx="3482038" cy="26811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759" y="4079188"/>
            <a:ext cx="3721453" cy="24685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280" y="3875772"/>
            <a:ext cx="2671980" cy="26719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218" y="220924"/>
            <a:ext cx="3628713" cy="143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1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Common Core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Common Core asks students to read stories and literature, as well as more complex texts that provide facts and background knowledge in areas such as science and social studies. </a:t>
            </a:r>
            <a:endParaRPr lang="en-US" dirty="0" smtClean="0"/>
          </a:p>
          <a:p>
            <a:r>
              <a:rPr lang="en-US" dirty="0" smtClean="0"/>
              <a:t>Students </a:t>
            </a:r>
            <a:r>
              <a:rPr lang="en-US" dirty="0"/>
              <a:t>will be challenged and asked questions that push them to refer back to what they’ve read.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stresses critical-thinking, problem-solving, and analytical skills that are required for success in college, career, and life.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028" y="934720"/>
            <a:ext cx="5352004" cy="5191444"/>
          </a:xfrm>
        </p:spPr>
      </p:pic>
    </p:spTree>
    <p:extLst>
      <p:ext uri="{BB962C8B-B14F-4D97-AF65-F5344CB8AC3E}">
        <p14:creationId xmlns:p14="http://schemas.microsoft.com/office/powerpoint/2010/main" val="201108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College and Career Ready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287000" cy="4525963"/>
          </a:xfrm>
        </p:spPr>
        <p:txBody>
          <a:bodyPr/>
          <a:lstStyle/>
          <a:p>
            <a:r>
              <a:rPr lang="en-US" dirty="0" smtClean="0"/>
              <a:t>Students are “employees” of the ABC Forensic Science Company.  They can “try on” the career of a lab technician, field investigator, or law enforcement.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89" y="3314700"/>
            <a:ext cx="7809622" cy="2811464"/>
          </a:xfrm>
        </p:spPr>
      </p:pic>
    </p:spTree>
    <p:extLst>
      <p:ext uri="{BB962C8B-B14F-4D97-AF65-F5344CB8AC3E}">
        <p14:creationId xmlns:p14="http://schemas.microsoft.com/office/powerpoint/2010/main" val="731074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Engaging Students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3544782"/>
            <a:ext cx="5384800" cy="303455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120" y="493649"/>
            <a:ext cx="4937760" cy="27826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19" y="1386269"/>
            <a:ext cx="4395261" cy="24769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4048633"/>
            <a:ext cx="4490720" cy="253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1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651</Words>
  <Application>Microsoft Office PowerPoint</Application>
  <PresentationFormat>Widescreen</PresentationFormat>
  <Paragraphs>126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Wingdings 2</vt:lpstr>
      <vt:lpstr>Office Theme</vt:lpstr>
      <vt:lpstr>Welcome to Forensic  Crime  Science</vt:lpstr>
      <vt:lpstr>Qualified Admission Course – articulated agreement with WATC for college credit</vt:lpstr>
      <vt:lpstr>Law, Public Safety &amp; Security CTE</vt:lpstr>
      <vt:lpstr>Video </vt:lpstr>
      <vt:lpstr>Science</vt:lpstr>
      <vt:lpstr>Mathematics</vt:lpstr>
      <vt:lpstr>Common Core</vt:lpstr>
      <vt:lpstr>College and Career Ready</vt:lpstr>
      <vt:lpstr>Engaging Students</vt:lpstr>
      <vt:lpstr>Compentencies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Equipment Needed for Success:</vt:lpstr>
      <vt:lpstr>DAILY ROUTINE</vt:lpstr>
      <vt:lpstr>Hands-On application of scientific concepts</vt:lpstr>
      <vt:lpstr>Electrophoresis</vt:lpstr>
      <vt:lpstr>Documentation—writing for comphrension</vt:lpstr>
      <vt:lpstr>PowerPoint Presentation</vt:lpstr>
      <vt:lpstr>PowerPoint Presentation</vt:lpstr>
      <vt:lpstr>PowerPoint Presentation</vt:lpstr>
      <vt:lpstr>Questions?</vt:lpstr>
    </vt:vector>
  </TitlesOfParts>
  <Company>Goddard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Forensic Science</dc:title>
  <dc:creator>Scribner, Denise</dc:creator>
  <cp:lastModifiedBy>Scribner, Denise</cp:lastModifiedBy>
  <cp:revision>23</cp:revision>
  <dcterms:created xsi:type="dcterms:W3CDTF">2015-10-20T13:40:21Z</dcterms:created>
  <dcterms:modified xsi:type="dcterms:W3CDTF">2015-10-20T17:02:18Z</dcterms:modified>
</cp:coreProperties>
</file>