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3" r:id="rId2"/>
    <p:sldId id="298" r:id="rId3"/>
    <p:sldId id="315" r:id="rId4"/>
    <p:sldId id="316" r:id="rId5"/>
    <p:sldId id="317" r:id="rId6"/>
    <p:sldId id="318" r:id="rId7"/>
    <p:sldId id="307" r:id="rId8"/>
    <p:sldId id="281" r:id="rId9"/>
    <p:sldId id="271" r:id="rId10"/>
    <p:sldId id="280" r:id="rId11"/>
    <p:sldId id="283" r:id="rId12"/>
    <p:sldId id="284" r:id="rId13"/>
    <p:sldId id="304" r:id="rId14"/>
    <p:sldId id="305" r:id="rId15"/>
    <p:sldId id="306" r:id="rId16"/>
    <p:sldId id="290" r:id="rId17"/>
    <p:sldId id="288" r:id="rId18"/>
    <p:sldId id="291" r:id="rId19"/>
    <p:sldId id="310" r:id="rId20"/>
    <p:sldId id="309" r:id="rId21"/>
    <p:sldId id="319" r:id="rId22"/>
    <p:sldId id="320" r:id="rId23"/>
    <p:sldId id="321" r:id="rId24"/>
    <p:sldId id="303" r:id="rId2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B6F4"/>
    <a:srgbClr val="D2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4" autoAdjust="0"/>
    <p:restoredTop sz="78715" autoAdjust="0"/>
  </p:normalViewPr>
  <p:slideViewPr>
    <p:cSldViewPr snapToGrid="0" snapToObjects="1">
      <p:cViewPr varScale="1">
        <p:scale>
          <a:sx n="38" d="100"/>
          <a:sy n="38" d="100"/>
        </p:scale>
        <p:origin x="147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61FC8CF-CEE6-43C8-A1CE-ABD6680D3E2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B17A8D-8C49-4C7A-A148-3E49A4CC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82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8339B-78C2-9542-95B8-5C9CF530ABC2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35C49-997C-F147-A986-D32865AFF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6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18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9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9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9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9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69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18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2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34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931DC-3E97-406F-AB58-01C9959E9E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6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83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F03E0-1B8A-4B7D-83CA-1C2A94212C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0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F03E0-1B8A-4B7D-83CA-1C2A94212C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3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DB98118B-0378-4CE8-A99D-910A4CCF0B2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8663" indent="-279400"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2363" indent="-225425"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038" indent="-223838"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9300" indent="-225425"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76500" indent="-225425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33700" indent="-225425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0900" indent="-225425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48100" indent="-225425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99F75D8-DFEC-4733-96D5-09502E9507E7}" type="slidenum">
              <a:rPr lang="en-US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alt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7952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0" name="Shape 7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Shape 7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08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46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0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5C49-997C-F147-A986-D32865AFF0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6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7883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198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7139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256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142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5595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36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425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178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6653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844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5543D-164D-6841-A040-2152F9861C0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087C9-6D00-604B-BED5-BB8F800C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7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baresearch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dutopia.org/" TargetMode="External"/><Relationship Id="rId4" Type="http://schemas.openxmlformats.org/officeDocument/2006/relationships/hyperlink" Target="http://www.bie.org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baresearch.info/download/ChinaDynasty_DL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eachthought.com/learning/difference-between-doing-projects-and-project-based-learning/" TargetMode="Externa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9" name="Picture 8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46227" y="1177611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90"/>
                </a:solidFill>
              </a:rPr>
              <a:t>Let Go! Let Them Learn</a:t>
            </a:r>
            <a:endParaRPr lang="en-US" sz="4800" dirty="0">
              <a:solidFill>
                <a:srgbClr val="000090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66800" y="4321306"/>
            <a:ext cx="6858000" cy="1232238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MBA</a:t>
            </a:r>
            <a:r>
              <a:rPr lang="en-US" sz="2400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Research</a:t>
            </a:r>
            <a:r>
              <a:rPr lang="en-US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 Professional Development Team</a:t>
            </a:r>
          </a:p>
          <a:p>
            <a:r>
              <a:rPr lang="en-US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Brenda Clark</a:t>
            </a:r>
          </a:p>
          <a:p>
            <a:r>
              <a:rPr lang="en-US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Director of </a:t>
            </a:r>
            <a:r>
              <a:rPr lang="en-US" sz="2400" smtClean="0">
                <a:solidFill>
                  <a:schemeClr val="tx1"/>
                </a:solidFill>
                <a:cs typeface="Arial" panose="020B0604020202020204" pitchFamily="34" charset="0"/>
              </a:rPr>
              <a:t>Professional Development</a:t>
            </a:r>
            <a:endParaRPr lang="en-US" sz="2400" dirty="0" smtClean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3" name="Picture 2" descr="MBA 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85800" y="721337"/>
            <a:ext cx="8041440" cy="899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90"/>
                </a:solidFill>
              </a:rPr>
              <a:t>Project Based Learning: Explained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6" name="Project Based Learning Explain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086" y="1693913"/>
            <a:ext cx="7009944" cy="394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pic>
        <p:nvPicPr>
          <p:cNvPr id="1026" name="Picture 2" descr="http://staging.andrewkmiller.com/wp-content/uploads/2011/04/P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37" y="1375852"/>
            <a:ext cx="5739363" cy="49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7790" y="662972"/>
            <a:ext cx="8041440" cy="899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90"/>
                </a:solidFill>
              </a:rPr>
              <a:t>Components of PBL</a:t>
            </a:r>
            <a:endParaRPr 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5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320415" y="818009"/>
            <a:ext cx="9464415" cy="6190399"/>
            <a:chOff x="-320415" y="1031067"/>
            <a:chExt cx="9464415" cy="6190399"/>
          </a:xfrm>
        </p:grpSpPr>
        <p:pic>
          <p:nvPicPr>
            <p:cNvPr id="5" name="Picture 4" descr="perfect vacant lo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7" t="-178" r="15704" b="-403"/>
            <a:stretch/>
          </p:blipFill>
          <p:spPr bwMode="auto">
            <a:xfrm>
              <a:off x="0" y="1031067"/>
              <a:ext cx="9144000" cy="619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320415" y="4696099"/>
              <a:ext cx="142319" cy="44889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36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320415" y="818008"/>
            <a:ext cx="9464415" cy="6190399"/>
            <a:chOff x="-320415" y="1031067"/>
            <a:chExt cx="9464415" cy="6190399"/>
          </a:xfrm>
        </p:grpSpPr>
        <p:pic>
          <p:nvPicPr>
            <p:cNvPr id="5" name="Picture 4" descr="perfect vacant lo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7" t="-178" r="15704" b="-403"/>
            <a:stretch/>
          </p:blipFill>
          <p:spPr bwMode="auto">
            <a:xfrm>
              <a:off x="0" y="1031067"/>
              <a:ext cx="9144000" cy="619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320415" y="4696099"/>
              <a:ext cx="142319" cy="44889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9946" y="1538110"/>
            <a:ext cx="10613433" cy="4183666"/>
            <a:chOff x="809946" y="1538110"/>
            <a:chExt cx="10613433" cy="4183666"/>
          </a:xfrm>
        </p:grpSpPr>
        <p:sp>
          <p:nvSpPr>
            <p:cNvPr id="10" name="Rectangle 2"/>
            <p:cNvSpPr txBox="1">
              <a:spLocks noChangeArrowheads="1"/>
            </p:cNvSpPr>
            <p:nvPr/>
          </p:nvSpPr>
          <p:spPr>
            <a:xfrm>
              <a:off x="809946" y="1538110"/>
              <a:ext cx="8229600" cy="990600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sz="1800" dirty="0" smtClean="0">
                  <a:solidFill>
                    <a:srgbClr val="FFFFFF"/>
                  </a:solidFill>
                </a:rPr>
                <a:t>Business Economics</a:t>
              </a:r>
              <a:r>
                <a:rPr lang="en-US" sz="2400" dirty="0" smtClean="0">
                  <a:solidFill>
                    <a:srgbClr val="FFFFFF"/>
                  </a:solidFill>
                </a:rPr>
                <a:t/>
              </a:r>
              <a:br>
                <a:rPr lang="en-US" sz="2400" dirty="0" smtClean="0">
                  <a:solidFill>
                    <a:srgbClr val="FFFFFF"/>
                  </a:solidFill>
                </a:rPr>
              </a:br>
              <a:r>
                <a:rPr lang="en-US" sz="3200" b="1" dirty="0">
                  <a:solidFill>
                    <a:srgbClr val="FFFFFF"/>
                  </a:solidFill>
                </a:rPr>
                <a:t>The Vacant Lot</a:t>
              </a:r>
              <a:r>
                <a:rPr lang="en-US" sz="2400" dirty="0">
                  <a:solidFill>
                    <a:srgbClr val="FFFFFF"/>
                  </a:solidFill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</a:rPr>
                <a:t>Project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22033" y="3702762"/>
              <a:ext cx="8201346" cy="2019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rgbClr val="FFFFFF"/>
                  </a:solidFill>
                  <a:ea typeface="Arial Unicode MS" pitchFamily="34" charset="-128"/>
                  <a:cs typeface="Arial Unicode MS" pitchFamily="34" charset="-128"/>
                </a:rPr>
                <a:t>★ </a:t>
              </a:r>
              <a:r>
                <a:rPr lang="en-US" sz="2800" b="1" dirty="0">
                  <a:solidFill>
                    <a:srgbClr val="FFFFFF"/>
                  </a:solidFill>
                </a:rPr>
                <a:t>Learning outcomes:</a:t>
              </a:r>
            </a:p>
            <a:p>
              <a:pPr marL="800100" lvl="1" indent="-342900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800" b="1" dirty="0">
                  <a:solidFill>
                    <a:srgbClr val="FFFFFF"/>
                  </a:solidFill>
                </a:rPr>
                <a:t>I</a:t>
              </a:r>
              <a:r>
                <a:rPr lang="en-US" sz="2800" b="1" dirty="0" smtClean="0">
                  <a:solidFill>
                    <a:srgbClr val="FFFFFF"/>
                  </a:solidFill>
                </a:rPr>
                <a:t>nnovation </a:t>
              </a:r>
              <a:r>
                <a:rPr lang="en-US" sz="2800" b="1" dirty="0">
                  <a:solidFill>
                    <a:srgbClr val="FFFFFF"/>
                  </a:solidFill>
                </a:rPr>
                <a:t>skills</a:t>
              </a:r>
            </a:p>
            <a:p>
              <a:pPr marL="800100" lvl="1" indent="-342900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800" b="1" dirty="0" smtClean="0">
                  <a:solidFill>
                    <a:srgbClr val="FFFFFF"/>
                  </a:solidFill>
                </a:rPr>
                <a:t>Opportunity </a:t>
              </a:r>
              <a:r>
                <a:rPr lang="en-US" sz="2800" b="1" dirty="0">
                  <a:solidFill>
                    <a:srgbClr val="FFFFFF"/>
                  </a:solidFill>
                </a:rPr>
                <a:t>costs</a:t>
              </a:r>
            </a:p>
            <a:p>
              <a:pPr marL="800100" lvl="1" indent="-342900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800" b="1" dirty="0">
                  <a:solidFill>
                    <a:srgbClr val="FFFFFF"/>
                  </a:solidFill>
                </a:rPr>
                <a:t>U</a:t>
              </a:r>
              <a:r>
                <a:rPr lang="en-US" sz="2800" b="1" dirty="0" smtClean="0">
                  <a:solidFill>
                    <a:srgbClr val="FFFFFF"/>
                  </a:solidFill>
                </a:rPr>
                <a:t>se </a:t>
              </a:r>
              <a:r>
                <a:rPr lang="en-US" sz="2800" b="1" dirty="0">
                  <a:solidFill>
                    <a:srgbClr val="FFFFFF"/>
                  </a:solidFill>
                </a:rPr>
                <a:t>of decision matrices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66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320415" y="818008"/>
            <a:ext cx="9464415" cy="6190399"/>
            <a:chOff x="-320415" y="1031067"/>
            <a:chExt cx="9464415" cy="6190399"/>
          </a:xfrm>
        </p:grpSpPr>
        <p:pic>
          <p:nvPicPr>
            <p:cNvPr id="5" name="Picture 4" descr="perfect vacant lo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7" t="-178" r="15704" b="-403"/>
            <a:stretch/>
          </p:blipFill>
          <p:spPr bwMode="auto">
            <a:xfrm>
              <a:off x="0" y="1031067"/>
              <a:ext cx="9144000" cy="619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320415" y="4696099"/>
              <a:ext cx="142319" cy="44889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09946" y="1538110"/>
            <a:ext cx="82296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 smtClean="0">
                <a:solidFill>
                  <a:srgbClr val="FFFFFF"/>
                </a:solidFill>
              </a:rPr>
              <a:t>Business Economics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The Vacant Lot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3200" b="1" dirty="0">
                <a:solidFill>
                  <a:srgbClr val="FFFFFF"/>
                </a:solidFill>
              </a:rPr>
              <a:t>Project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19061" y="3812630"/>
            <a:ext cx="4810539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★ </a:t>
            </a:r>
            <a:r>
              <a:rPr lang="en-US" sz="3200" b="1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How can a vacant lot </a:t>
            </a:r>
            <a:r>
              <a:rPr lang="en-US" sz="3200" b="1" dirty="0" smtClean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dirty="0" smtClean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dirty="0" smtClean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    be put </a:t>
            </a:r>
            <a:r>
              <a:rPr lang="en-US" sz="3200" b="1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to best use?</a:t>
            </a:r>
          </a:p>
        </p:txBody>
      </p:sp>
    </p:spTree>
    <p:extLst>
      <p:ext uri="{BB962C8B-B14F-4D97-AF65-F5344CB8AC3E}">
        <p14:creationId xmlns:p14="http://schemas.microsoft.com/office/powerpoint/2010/main" val="727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320415" y="818007"/>
            <a:ext cx="9464415" cy="6190399"/>
            <a:chOff x="-320415" y="1031067"/>
            <a:chExt cx="9464415" cy="6190399"/>
          </a:xfrm>
        </p:grpSpPr>
        <p:pic>
          <p:nvPicPr>
            <p:cNvPr id="5" name="Picture 4" descr="perfect vacant lo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7" t="-178" r="15704" b="-403"/>
            <a:stretch/>
          </p:blipFill>
          <p:spPr bwMode="auto">
            <a:xfrm>
              <a:off x="0" y="1031067"/>
              <a:ext cx="9144000" cy="619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320415" y="4696099"/>
              <a:ext cx="142319" cy="44889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09946" y="1538110"/>
            <a:ext cx="82296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 smtClean="0">
                <a:solidFill>
                  <a:srgbClr val="FFFFFF"/>
                </a:solidFill>
              </a:rPr>
              <a:t>Business Economics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The Vacant Lot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3200" b="1" dirty="0">
                <a:solidFill>
                  <a:srgbClr val="FFFFFF"/>
                </a:solidFill>
              </a:rPr>
              <a:t>Project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85927" y="3774936"/>
            <a:ext cx="8201346" cy="1623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★ Community research/interviews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★ Decision matrix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★ Public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69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51280" y="863574"/>
            <a:ext cx="8041440" cy="4712473"/>
            <a:chOff x="551280" y="863574"/>
            <a:chExt cx="8041440" cy="4150937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551280" y="863574"/>
              <a:ext cx="8041440" cy="9539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 smtClean="0">
                  <a:solidFill>
                    <a:srgbClr val="000090"/>
                  </a:solidFill>
                </a:rPr>
                <a:t>CAN YOU LET GO?!?</a:t>
              </a:r>
              <a:endParaRPr lang="en-US" sz="3600" b="1" dirty="0">
                <a:solidFill>
                  <a:srgbClr val="000090"/>
                </a:solidFill>
              </a:endParaRPr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2284153" y="2190991"/>
              <a:ext cx="4317263" cy="28235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9725" indent="-339725" algn="l">
                <a:buFont typeface="Arial"/>
                <a:buChar char="•"/>
              </a:pPr>
              <a:r>
                <a:rPr lang="en-US" sz="2800" b="1" dirty="0" smtClean="0">
                  <a:solidFill>
                    <a:srgbClr val="000090"/>
                  </a:solidFill>
                </a:rPr>
                <a:t>Facilitating PBL:</a:t>
              </a:r>
            </a:p>
            <a:p>
              <a:pPr marL="798513" lvl="1" indent="-341313" algn="l">
                <a:buFont typeface="Wingdings" charset="2"/>
                <a:buChar char="Ø"/>
              </a:pPr>
              <a:r>
                <a:rPr lang="en-US" sz="2400" dirty="0" smtClean="0">
                  <a:solidFill>
                    <a:srgbClr val="000090"/>
                  </a:solidFill>
                </a:rPr>
                <a:t>Team project meetings</a:t>
              </a:r>
            </a:p>
            <a:p>
              <a:pPr marL="798513" lvl="1" indent="-341313" algn="l">
                <a:buFont typeface="Wingdings" charset="2"/>
                <a:buChar char="Ø"/>
              </a:pPr>
              <a:r>
                <a:rPr lang="en-US" sz="2400" dirty="0" smtClean="0">
                  <a:solidFill>
                    <a:srgbClr val="000090"/>
                  </a:solidFill>
                </a:rPr>
                <a:t>Organized CHAOS</a:t>
              </a:r>
            </a:p>
            <a:p>
              <a:pPr marL="798513" lvl="1" indent="-341313" algn="l">
                <a:buFont typeface="Wingdings" charset="2"/>
                <a:buChar char="Ø"/>
              </a:pPr>
              <a:r>
                <a:rPr lang="en-US" sz="2400" dirty="0" smtClean="0">
                  <a:solidFill>
                    <a:srgbClr val="000090"/>
                  </a:solidFill>
                </a:rPr>
                <a:t>Endless possibilities</a:t>
              </a:r>
            </a:p>
            <a:p>
              <a:pPr marL="798513" lvl="1" indent="-341313" algn="l">
                <a:buFont typeface="Wingdings" charset="2"/>
                <a:buChar char="Ø"/>
              </a:pPr>
              <a:r>
                <a:rPr lang="en-US" sz="2400" dirty="0">
                  <a:solidFill>
                    <a:srgbClr val="000090"/>
                  </a:solidFill>
                </a:rPr>
                <a:t>Planning  is key</a:t>
              </a:r>
            </a:p>
            <a:p>
              <a:pPr marL="798513" lvl="1" indent="-341313" algn="l">
                <a:buFont typeface="Wingdings" charset="2"/>
                <a:buChar char="Ø"/>
              </a:pPr>
              <a:r>
                <a:rPr lang="en-US" sz="2400" dirty="0" smtClean="0">
                  <a:solidFill>
                    <a:srgbClr val="000090"/>
                  </a:solidFill>
                </a:rPr>
                <a:t>Judging projects</a:t>
              </a:r>
              <a:endParaRPr lang="en-US" sz="2400" dirty="0">
                <a:solidFill>
                  <a:srgbClr val="000090"/>
                </a:solidFill>
              </a:endParaRPr>
            </a:p>
            <a:p>
              <a:pPr marL="798513" lvl="1" indent="-341313" algn="l">
                <a:buFont typeface="Wingdings" charset="2"/>
                <a:buChar char="Ø"/>
              </a:pPr>
              <a:r>
                <a:rPr lang="en-US" sz="2400" dirty="0" smtClean="0">
                  <a:solidFill>
                    <a:srgbClr val="000090"/>
                  </a:solidFill>
                </a:rPr>
                <a:t>An open mind</a:t>
              </a:r>
            </a:p>
            <a:p>
              <a:pPr marL="329184" lvl="1" algn="l"/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5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" y="679751"/>
            <a:ext cx="8229600" cy="5185596"/>
            <a:chOff x="457200" y="679751"/>
            <a:chExt cx="8229600" cy="5185596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457200" y="679751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 smtClean="0">
                  <a:solidFill>
                    <a:srgbClr val="000090"/>
                  </a:solidFill>
                </a:rPr>
                <a:t>Lesson Learned</a:t>
              </a:r>
              <a:endParaRPr lang="en-US" sz="3600" dirty="0">
                <a:solidFill>
                  <a:srgbClr val="000090"/>
                </a:solidFill>
              </a:endParaRPr>
            </a:p>
          </p:txBody>
        </p:sp>
        <p:pic>
          <p:nvPicPr>
            <p:cNvPr id="6" name="Picture 2" descr="a01e2595431f4290acc21c4e4d5d11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76" y="1858860"/>
              <a:ext cx="7170692" cy="40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86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56115" y="1083820"/>
            <a:ext cx="6737119" cy="4820321"/>
            <a:chOff x="1156115" y="1083820"/>
            <a:chExt cx="6737119" cy="4820321"/>
          </a:xfrm>
        </p:grpSpPr>
        <p:sp>
          <p:nvSpPr>
            <p:cNvPr id="3" name="Rectangle 2"/>
            <p:cNvSpPr/>
            <p:nvPr/>
          </p:nvSpPr>
          <p:spPr>
            <a:xfrm>
              <a:off x="1156115" y="1083820"/>
              <a:ext cx="6719993" cy="48018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56115" y="1083820"/>
              <a:ext cx="6737119" cy="4820321"/>
              <a:chOff x="762000" y="685800"/>
              <a:chExt cx="8118475" cy="5808663"/>
            </a:xfrm>
          </p:grpSpPr>
          <p:sp>
            <p:nvSpPr>
              <p:cNvPr id="5" name="Line 3"/>
              <p:cNvSpPr>
                <a:spLocks noChangeShapeType="1"/>
              </p:cNvSpPr>
              <p:nvPr/>
            </p:nvSpPr>
            <p:spPr bwMode="auto">
              <a:xfrm>
                <a:off x="762000" y="685800"/>
                <a:ext cx="0" cy="5808663"/>
              </a:xfrm>
              <a:prstGeom prst="line">
                <a:avLst/>
              </a:prstGeom>
              <a:noFill/>
              <a:ln w="28575">
                <a:solidFill>
                  <a:srgbClr val="FD2D0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Line 4"/>
              <p:cNvSpPr>
                <a:spLocks noChangeShapeType="1"/>
              </p:cNvSpPr>
              <p:nvPr/>
            </p:nvSpPr>
            <p:spPr bwMode="auto">
              <a:xfrm flipV="1">
                <a:off x="762000" y="685800"/>
                <a:ext cx="8118475" cy="0"/>
              </a:xfrm>
              <a:prstGeom prst="line">
                <a:avLst/>
              </a:prstGeom>
              <a:noFill/>
              <a:ln w="28575">
                <a:solidFill>
                  <a:srgbClr val="FD2D0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749300"/>
                <a:ext cx="1620838" cy="161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29" r="18182"/>
              <a:stretch>
                <a:fillRect/>
              </a:stretch>
            </p:blipFill>
            <p:spPr bwMode="auto">
              <a:xfrm>
                <a:off x="6226175" y="4067175"/>
                <a:ext cx="2633663" cy="2405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275" y="685800"/>
                <a:ext cx="2540000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3925" y="2098675"/>
                <a:ext cx="2876550" cy="196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3179763"/>
                <a:ext cx="2714625" cy="1527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8663" y="4738688"/>
                <a:ext cx="1687512" cy="1662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1175" y="2355850"/>
                <a:ext cx="3559175" cy="2382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4730750"/>
                <a:ext cx="2476500" cy="174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3675" y="749300"/>
                <a:ext cx="2336800" cy="175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8663" y="749300"/>
                <a:ext cx="2071687" cy="1554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168" r="2940" b="18547"/>
              <a:stretch>
                <a:fillRect/>
              </a:stretch>
            </p:blipFill>
            <p:spPr bwMode="auto">
              <a:xfrm>
                <a:off x="814388" y="2157413"/>
                <a:ext cx="2424112" cy="1111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2800" y="4581525"/>
                <a:ext cx="1257300" cy="181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30"/>
              <p:cNvSpPr txBox="1">
                <a:spLocks noChangeArrowheads="1"/>
              </p:cNvSpPr>
              <p:nvPr/>
            </p:nvSpPr>
            <p:spPr bwMode="auto">
              <a:xfrm>
                <a:off x="1058863" y="2328863"/>
                <a:ext cx="7543800" cy="769937"/>
              </a:xfrm>
              <a:prstGeom prst="rect">
                <a:avLst/>
              </a:prstGeom>
              <a:solidFill>
                <a:srgbClr val="FF0000">
                  <a:alpha val="4196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smtClean="0">
                    <a:solidFill>
                      <a:srgbClr val="FFFFFF"/>
                    </a:solidFill>
                  </a:rPr>
                  <a:t>High School of Business</a:t>
                </a:r>
              </a:p>
            </p:txBody>
          </p:sp>
          <p:sp>
            <p:nvSpPr>
              <p:cNvPr id="23" name="Line 4"/>
              <p:cNvSpPr>
                <a:spLocks noChangeShapeType="1"/>
              </p:cNvSpPr>
              <p:nvPr/>
            </p:nvSpPr>
            <p:spPr bwMode="auto">
              <a:xfrm>
                <a:off x="8880475" y="685800"/>
                <a:ext cx="0" cy="5786438"/>
              </a:xfrm>
              <a:prstGeom prst="line">
                <a:avLst/>
              </a:prstGeom>
              <a:noFill/>
              <a:ln w="28575">
                <a:solidFill>
                  <a:srgbClr val="FD2D0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Line 4"/>
              <p:cNvSpPr>
                <a:spLocks noChangeShapeType="1"/>
              </p:cNvSpPr>
              <p:nvPr/>
            </p:nvSpPr>
            <p:spPr bwMode="auto">
              <a:xfrm flipV="1">
                <a:off x="762000" y="6494463"/>
                <a:ext cx="8118475" cy="0"/>
              </a:xfrm>
              <a:prstGeom prst="line">
                <a:avLst/>
              </a:prstGeom>
              <a:noFill/>
              <a:ln w="28575">
                <a:solidFill>
                  <a:srgbClr val="FD2D0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512267" y="5931951"/>
            <a:ext cx="4937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www.mbaresearch.org/HSB</a:t>
            </a:r>
          </a:p>
        </p:txBody>
      </p:sp>
    </p:spTree>
    <p:extLst>
      <p:ext uri="{BB962C8B-B14F-4D97-AF65-F5344CB8AC3E}">
        <p14:creationId xmlns:p14="http://schemas.microsoft.com/office/powerpoint/2010/main" val="31652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203"/>
            <a:ext cx="8229600" cy="1143000"/>
          </a:xfrm>
        </p:spPr>
        <p:txBody>
          <a:bodyPr/>
          <a:lstStyle/>
          <a:p>
            <a:r>
              <a:rPr lang="en-US" dirty="0" smtClean="0"/>
              <a:t>Coming Fall of 2016!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368"/>
            <a:ext cx="8229600" cy="4525963"/>
          </a:xfrm>
        </p:spPr>
        <p:txBody>
          <a:bodyPr/>
          <a:lstStyle/>
          <a:p>
            <a:r>
              <a:rPr lang="en-US" dirty="0" smtClean="0"/>
              <a:t>Teaching students about project management? Free PBL projects will be available from </a:t>
            </a:r>
            <a:r>
              <a:rPr lang="en-US" dirty="0" err="1" smtClean="0"/>
              <a:t>PMIef</a:t>
            </a:r>
            <a:r>
              <a:rPr lang="en-US" dirty="0" smtClean="0"/>
              <a:t> next fall!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8" y="3359640"/>
            <a:ext cx="5401524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5403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9" name="Picture 8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46227" y="1177611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90"/>
                </a:solidFill>
              </a:rPr>
              <a:t>Get Out of the Way and </a:t>
            </a:r>
            <a:br>
              <a:rPr lang="en-US" sz="4800" dirty="0" smtClean="0">
                <a:solidFill>
                  <a:srgbClr val="000090"/>
                </a:solidFill>
              </a:rPr>
            </a:br>
            <a:r>
              <a:rPr lang="en-US" sz="4800" dirty="0" smtClean="0">
                <a:solidFill>
                  <a:srgbClr val="000090"/>
                </a:solidFill>
              </a:rPr>
              <a:t>Let Them Learn!</a:t>
            </a:r>
            <a:endParaRPr lang="en-US" sz="48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2264" y="3464857"/>
            <a:ext cx="74574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“ [Learners] </a:t>
            </a:r>
            <a:r>
              <a:rPr lang="en-US" sz="3200" b="1" i="1" dirty="0" smtClean="0">
                <a:solidFill>
                  <a:srgbClr val="000090"/>
                </a:solidFill>
              </a:rPr>
              <a:t>construct</a:t>
            </a:r>
            <a:r>
              <a:rPr lang="en-US" sz="3200" b="1" dirty="0" smtClean="0">
                <a:solidFill>
                  <a:srgbClr val="000090"/>
                </a:solidFill>
              </a:rPr>
              <a:t> solutions, thus shifting the emphasis toward the process of learning.”  </a:t>
            </a:r>
            <a:r>
              <a:rPr lang="en-US" sz="3200" b="1" i="1" dirty="0" smtClean="0">
                <a:solidFill>
                  <a:srgbClr val="000090"/>
                </a:solidFill>
              </a:rPr>
              <a:t>PBL Handbook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76400"/>
            <a:ext cx="72390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MBA Research and Curriculum Center: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3"/>
              </a:rPr>
              <a:t>www.mbaresearch.org</a:t>
            </a:r>
            <a:endParaRPr lang="en-US" dirty="0" smtClean="0"/>
          </a:p>
          <a:p>
            <a:r>
              <a:rPr lang="en-US" dirty="0" smtClean="0"/>
              <a:t>Buck </a:t>
            </a:r>
            <a:r>
              <a:rPr lang="en-US" dirty="0"/>
              <a:t>Institute for Education:</a:t>
            </a:r>
            <a:br>
              <a:rPr lang="en-US" dirty="0"/>
            </a:br>
            <a:r>
              <a:rPr lang="en-US" dirty="0">
                <a:hlinkClick r:id="rId4"/>
              </a:rPr>
              <a:t>www.bie.org</a:t>
            </a:r>
            <a:endParaRPr lang="en-US" dirty="0"/>
          </a:p>
          <a:p>
            <a:r>
              <a:rPr lang="en-US" dirty="0" err="1" smtClean="0"/>
              <a:t>Edutopia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www.edutopia.org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8024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185"/>
            <a:ext cx="8229600" cy="1143000"/>
          </a:xfrm>
        </p:spPr>
        <p:txBody>
          <a:bodyPr/>
          <a:lstStyle/>
          <a:p>
            <a:r>
              <a:rPr lang="en-US" dirty="0" smtClean="0"/>
              <a:t>Free Project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67" t="15360" r="20096" b="6713"/>
          <a:stretch/>
        </p:blipFill>
        <p:spPr>
          <a:xfrm>
            <a:off x="2090057" y="2295331"/>
            <a:ext cx="4889241" cy="352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51678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Driving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you do business in China?</a:t>
            </a:r>
          </a:p>
        </p:txBody>
      </p:sp>
    </p:spTree>
    <p:extLst>
      <p:ext uri="{BB962C8B-B14F-4D97-AF65-F5344CB8AC3E}">
        <p14:creationId xmlns:p14="http://schemas.microsoft.com/office/powerpoint/2010/main" val="197735223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China and U.S. Secondary Research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90" y="2493913"/>
            <a:ext cx="3632249" cy="36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1348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0931" y="6026260"/>
            <a:ext cx="1923069" cy="636894"/>
            <a:chOff x="7220931" y="6026260"/>
            <a:chExt cx="1923069" cy="6368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20931" y="63246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MBA </a:t>
              </a:r>
              <a:r>
                <a:rPr lang="en-US" sz="800" dirty="0" smtClean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</a:t>
              </a:r>
            </a:p>
            <a:p>
              <a:pPr algn="ctr"/>
              <a:r>
                <a:rPr lang="en-US" sz="800" dirty="0" smtClean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Columbus</a:t>
              </a:r>
              <a:r>
                <a:rPr lang="en-US" sz="800" dirty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Ohio;  All rights reserved.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57200" y="7563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  <a:endParaRPr lang="en-US" sz="3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5273" y="1981200"/>
            <a:ext cx="8808097" cy="3266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100" u="sng" dirty="0">
                <a:hlinkClick r:id="rId4"/>
              </a:rPr>
              <a:t>http://</a:t>
            </a:r>
            <a:r>
              <a:rPr lang="en-US" sz="3100" u="sng" dirty="0" smtClean="0">
                <a:hlinkClick r:id="rId4"/>
              </a:rPr>
              <a:t>www.mbaresearch.info/download/ChinaDynasty_DL.pdf</a:t>
            </a:r>
            <a:endParaRPr lang="en-US" sz="3100" u="sng" dirty="0" smtClean="0"/>
          </a:p>
          <a:p>
            <a:pPr marL="284163" indent="-284163" algn="l">
              <a:lnSpc>
                <a:spcPct val="150000"/>
              </a:lnSpc>
              <a:buFont typeface="Arial"/>
              <a:buChar char="•"/>
            </a:pPr>
            <a:endParaRPr lang="en-US" sz="2400" u="sng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 algn="l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 – Twitter.com/</a:t>
            </a:r>
            <a:r>
              <a:rPr lang="en-US" sz="24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MBAResearchNews</a:t>
            </a:r>
            <a:endParaRPr lang="en-US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 algn="l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– </a:t>
            </a: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en-US" sz="24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MBAResearch</a:t>
            </a:r>
            <a:endParaRPr lang="en-US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 algn="l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</a:t>
            </a:r>
            <a:r>
              <a:rPr lang="en-US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www.MBAResearch.org</a:t>
            </a:r>
          </a:p>
          <a:p>
            <a:pPr marL="284163" indent="-284163" algn="l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– 614.486.6708  800.448.0398</a:t>
            </a:r>
          </a:p>
          <a:p>
            <a:pPr marL="284163" indent="-284163" algn="l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service – Service@MBAResearch.org</a:t>
            </a:r>
            <a:endParaRPr lang="en-US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423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Mission	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5146242" cy="2819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. .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educators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preparation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careers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and marketing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20931" y="6026260"/>
            <a:ext cx="1923069" cy="636894"/>
            <a:chOff x="7220931" y="6026260"/>
            <a:chExt cx="1923069" cy="6368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20931" y="63246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MBA </a:t>
              </a:r>
              <a:r>
                <a:rPr lang="en-US" sz="800" dirty="0" smtClean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</a:t>
              </a:r>
            </a:p>
            <a:p>
              <a:pPr algn="ctr"/>
              <a:r>
                <a:rPr lang="en-US" sz="800" dirty="0" smtClean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Columbus</a:t>
              </a:r>
              <a:r>
                <a:rPr lang="en-US" sz="800" dirty="0">
                  <a:solidFill>
                    <a:srgbClr val="0000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Ohio;  All rights reserved.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87958"/>
            <a:ext cx="3707967" cy="370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33477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mber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3" y="2209800"/>
            <a:ext cx="8625257" cy="356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7100" y="1320800"/>
            <a:ext cx="515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Member States</a:t>
            </a: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0695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Freeform 3"/>
          <p:cNvSpPr>
            <a:spLocks noEditPoints="1"/>
          </p:cNvSpPr>
          <p:nvPr/>
        </p:nvSpPr>
        <p:spPr bwMode="gray">
          <a:xfrm rot="20241944">
            <a:off x="1077913" y="2538413"/>
            <a:ext cx="6853237" cy="2803525"/>
          </a:xfrm>
          <a:custGeom>
            <a:avLst/>
            <a:gdLst>
              <a:gd name="T0" fmla="*/ 1692 w 4040"/>
              <a:gd name="T1" fmla="*/ 12 h 1888"/>
              <a:gd name="T2" fmla="*/ 1234 w 4040"/>
              <a:gd name="T3" fmla="*/ 74 h 1888"/>
              <a:gd name="T4" fmla="*/ 828 w 4040"/>
              <a:gd name="T5" fmla="*/ 182 h 1888"/>
              <a:gd name="T6" fmla="*/ 486 w 4040"/>
              <a:gd name="T7" fmla="*/ 330 h 1888"/>
              <a:gd name="T8" fmla="*/ 226 w 4040"/>
              <a:gd name="T9" fmla="*/ 510 h 1888"/>
              <a:gd name="T10" fmla="*/ 58 w 4040"/>
              <a:gd name="T11" fmla="*/ 718 h 1888"/>
              <a:gd name="T12" fmla="*/ 0 w 4040"/>
              <a:gd name="T13" fmla="*/ 944 h 1888"/>
              <a:gd name="T14" fmla="*/ 58 w 4040"/>
              <a:gd name="T15" fmla="*/ 1170 h 1888"/>
              <a:gd name="T16" fmla="*/ 226 w 4040"/>
              <a:gd name="T17" fmla="*/ 1378 h 1888"/>
              <a:gd name="T18" fmla="*/ 486 w 4040"/>
              <a:gd name="T19" fmla="*/ 1558 h 1888"/>
              <a:gd name="T20" fmla="*/ 828 w 4040"/>
              <a:gd name="T21" fmla="*/ 1706 h 1888"/>
              <a:gd name="T22" fmla="*/ 1234 w 4040"/>
              <a:gd name="T23" fmla="*/ 1814 h 1888"/>
              <a:gd name="T24" fmla="*/ 1692 w 4040"/>
              <a:gd name="T25" fmla="*/ 1876 h 1888"/>
              <a:gd name="T26" fmla="*/ 2186 w 4040"/>
              <a:gd name="T27" fmla="*/ 1884 h 1888"/>
              <a:gd name="T28" fmla="*/ 2658 w 4040"/>
              <a:gd name="T29" fmla="*/ 1840 h 1888"/>
              <a:gd name="T30" fmla="*/ 3084 w 4040"/>
              <a:gd name="T31" fmla="*/ 1746 h 1888"/>
              <a:gd name="T32" fmla="*/ 3448 w 4040"/>
              <a:gd name="T33" fmla="*/ 1612 h 1888"/>
              <a:gd name="T34" fmla="*/ 3738 w 4040"/>
              <a:gd name="T35" fmla="*/ 1442 h 1888"/>
              <a:gd name="T36" fmla="*/ 3938 w 4040"/>
              <a:gd name="T37" fmla="*/ 1242 h 1888"/>
              <a:gd name="T38" fmla="*/ 4034 w 4040"/>
              <a:gd name="T39" fmla="*/ 1022 h 1888"/>
              <a:gd name="T40" fmla="*/ 4014 w 4040"/>
              <a:gd name="T41" fmla="*/ 790 h 1888"/>
              <a:gd name="T42" fmla="*/ 3882 w 4040"/>
              <a:gd name="T43" fmla="*/ 576 h 1888"/>
              <a:gd name="T44" fmla="*/ 3650 w 4040"/>
              <a:gd name="T45" fmla="*/ 386 h 1888"/>
              <a:gd name="T46" fmla="*/ 3334 w 4040"/>
              <a:gd name="T47" fmla="*/ 228 h 1888"/>
              <a:gd name="T48" fmla="*/ 2948 w 4040"/>
              <a:gd name="T49" fmla="*/ 106 h 1888"/>
              <a:gd name="T50" fmla="*/ 2506 w 4040"/>
              <a:gd name="T51" fmla="*/ 28 h 1888"/>
              <a:gd name="T52" fmla="*/ 2020 w 4040"/>
              <a:gd name="T53" fmla="*/ 0 h 1888"/>
              <a:gd name="T54" fmla="*/ 1606 w 4040"/>
              <a:gd name="T55" fmla="*/ 1736 h 1888"/>
              <a:gd name="T56" fmla="*/ 1164 w 4040"/>
              <a:gd name="T57" fmla="*/ 1678 h 1888"/>
              <a:gd name="T58" fmla="*/ 776 w 4040"/>
              <a:gd name="T59" fmla="*/ 1576 h 1888"/>
              <a:gd name="T60" fmla="*/ 458 w 4040"/>
              <a:gd name="T61" fmla="*/ 1436 h 1888"/>
              <a:gd name="T62" fmla="*/ 224 w 4040"/>
              <a:gd name="T63" fmla="*/ 1266 h 1888"/>
              <a:gd name="T64" fmla="*/ 88 w 4040"/>
              <a:gd name="T65" fmla="*/ 1074 h 1888"/>
              <a:gd name="T66" fmla="*/ 68 w 4040"/>
              <a:gd name="T67" fmla="*/ 864 h 1888"/>
              <a:gd name="T68" fmla="*/ 166 w 4040"/>
              <a:gd name="T69" fmla="*/ 664 h 1888"/>
              <a:gd name="T70" fmla="*/ 370 w 4040"/>
              <a:gd name="T71" fmla="*/ 486 h 1888"/>
              <a:gd name="T72" fmla="*/ 662 w 4040"/>
              <a:gd name="T73" fmla="*/ 336 h 1888"/>
              <a:gd name="T74" fmla="*/ 1028 w 4040"/>
              <a:gd name="T75" fmla="*/ 222 h 1888"/>
              <a:gd name="T76" fmla="*/ 1454 w 4040"/>
              <a:gd name="T77" fmla="*/ 148 h 1888"/>
              <a:gd name="T78" fmla="*/ 1922 w 4040"/>
              <a:gd name="T79" fmla="*/ 120 h 1888"/>
              <a:gd name="T80" fmla="*/ 2392 w 4040"/>
              <a:gd name="T81" fmla="*/ 148 h 1888"/>
              <a:gd name="T82" fmla="*/ 2818 w 4040"/>
              <a:gd name="T83" fmla="*/ 222 h 1888"/>
              <a:gd name="T84" fmla="*/ 3184 w 4040"/>
              <a:gd name="T85" fmla="*/ 336 h 1888"/>
              <a:gd name="T86" fmla="*/ 3476 w 4040"/>
              <a:gd name="T87" fmla="*/ 486 h 1888"/>
              <a:gd name="T88" fmla="*/ 3680 w 4040"/>
              <a:gd name="T89" fmla="*/ 664 h 1888"/>
              <a:gd name="T90" fmla="*/ 3778 w 4040"/>
              <a:gd name="T91" fmla="*/ 864 h 1888"/>
              <a:gd name="T92" fmla="*/ 3758 w 4040"/>
              <a:gd name="T93" fmla="*/ 1074 h 1888"/>
              <a:gd name="T94" fmla="*/ 3622 w 4040"/>
              <a:gd name="T95" fmla="*/ 1266 h 1888"/>
              <a:gd name="T96" fmla="*/ 3388 w 4040"/>
              <a:gd name="T97" fmla="*/ 1436 h 1888"/>
              <a:gd name="T98" fmla="*/ 3070 w 4040"/>
              <a:gd name="T99" fmla="*/ 1576 h 1888"/>
              <a:gd name="T100" fmla="*/ 2682 w 4040"/>
              <a:gd name="T101" fmla="*/ 1678 h 1888"/>
              <a:gd name="T102" fmla="*/ 2240 w 4040"/>
              <a:gd name="T103" fmla="*/ 1736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21176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A1A70"/>
              </a:solidFill>
            </a:endParaRPr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gray">
          <a:xfrm>
            <a:off x="3810000" y="1676400"/>
            <a:ext cx="1284288" cy="1274763"/>
          </a:xfrm>
          <a:prstGeom prst="ellipse">
            <a:avLst/>
          </a:prstGeom>
          <a:gradFill rotWithShape="1">
            <a:gsLst>
              <a:gs pos="0">
                <a:srgbClr val="7028C0"/>
              </a:gs>
              <a:gs pos="100000">
                <a:srgbClr val="4B1B8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84677" name="Oval 5"/>
          <p:cNvSpPr>
            <a:spLocks noChangeArrowheads="1"/>
          </p:cNvSpPr>
          <p:nvPr/>
        </p:nvSpPr>
        <p:spPr bwMode="gray">
          <a:xfrm>
            <a:off x="1295400" y="3200400"/>
            <a:ext cx="1284288" cy="1274763"/>
          </a:xfrm>
          <a:prstGeom prst="ellipse">
            <a:avLst/>
          </a:prstGeom>
          <a:gradFill rotWithShape="1">
            <a:gsLst>
              <a:gs pos="0">
                <a:schemeClr val="accent1">
                  <a:lumMod val="75000"/>
                </a:schemeClr>
              </a:gs>
              <a:gs pos="100000">
                <a:srgbClr val="5B6D6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678" name="Oval 6"/>
          <p:cNvSpPr>
            <a:spLocks noChangeArrowheads="1"/>
          </p:cNvSpPr>
          <p:nvPr/>
        </p:nvSpPr>
        <p:spPr bwMode="gray">
          <a:xfrm>
            <a:off x="2219325" y="4905375"/>
            <a:ext cx="1631950" cy="127476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679" name="Oval 7"/>
          <p:cNvSpPr>
            <a:spLocks noChangeArrowheads="1"/>
          </p:cNvSpPr>
          <p:nvPr/>
        </p:nvSpPr>
        <p:spPr bwMode="gray">
          <a:xfrm>
            <a:off x="4953000" y="4267200"/>
            <a:ext cx="1284288" cy="1274763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680" name="Oval 8"/>
          <p:cNvSpPr>
            <a:spLocks noChangeArrowheads="1"/>
          </p:cNvSpPr>
          <p:nvPr/>
        </p:nvSpPr>
        <p:spPr bwMode="gray">
          <a:xfrm>
            <a:off x="6781800" y="1905000"/>
            <a:ext cx="1212850" cy="1274763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gray">
          <a:xfrm>
            <a:off x="1549901" y="3629025"/>
            <a:ext cx="7360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Proof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gray">
          <a:xfrm>
            <a:off x="3944949" y="2133600"/>
            <a:ext cx="1084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Business</a:t>
            </a:r>
          </a:p>
        </p:txBody>
      </p:sp>
      <p:sp>
        <p:nvSpPr>
          <p:cNvPr id="284683" name="Text Box 11"/>
          <p:cNvSpPr txBox="1">
            <a:spLocks noChangeArrowheads="1"/>
          </p:cNvSpPr>
          <p:nvPr/>
        </p:nvSpPr>
        <p:spPr bwMode="gray">
          <a:xfrm>
            <a:off x="6812235" y="2357438"/>
            <a:ext cx="1264965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</a:rPr>
              <a:t>Standards</a:t>
            </a:r>
          </a:p>
        </p:txBody>
      </p:sp>
      <p:sp>
        <p:nvSpPr>
          <p:cNvPr id="284684" name="Text Box 12"/>
          <p:cNvSpPr txBox="1">
            <a:spLocks noChangeArrowheads="1"/>
          </p:cNvSpPr>
          <p:nvPr/>
        </p:nvSpPr>
        <p:spPr bwMode="gray">
          <a:xfrm>
            <a:off x="4977704" y="4713288"/>
            <a:ext cx="1346896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</a:rPr>
              <a:t>Curriculum</a:t>
            </a:r>
          </a:p>
        </p:txBody>
      </p:sp>
      <p:sp>
        <p:nvSpPr>
          <p:cNvPr id="284685" name="Text Box 13"/>
          <p:cNvSpPr txBox="1">
            <a:spLocks noChangeArrowheads="1"/>
          </p:cNvSpPr>
          <p:nvPr/>
        </p:nvSpPr>
        <p:spPr bwMode="gray">
          <a:xfrm>
            <a:off x="2247900" y="5257800"/>
            <a:ext cx="1714500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 pitchFamily="34" charset="0"/>
              </a:rPr>
              <a:t>Instructional</a:t>
            </a:r>
            <a:br>
              <a:rPr lang="en-US" sz="16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Verdana" pitchFamily="34" charset="0"/>
              </a:rPr>
              <a:t>   Materials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670969" y="3276599"/>
            <a:ext cx="45640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dirty="0">
                <a:solidFill>
                  <a:srgbClr val="0C1EA4"/>
                </a:solidFill>
                <a:cs typeface="Arial" pitchFamily="34" charset="0"/>
              </a:rPr>
              <a:t>A Systems</a:t>
            </a:r>
            <a:r>
              <a:rPr lang="en-US" altLang="en-US" sz="2600" dirty="0" smtClean="0">
                <a:solidFill>
                  <a:srgbClr val="0C1EA4"/>
                </a:solidFill>
                <a:cs typeface="Arial" pitchFamily="34" charset="0"/>
              </a:rPr>
              <a:t>-based </a:t>
            </a:r>
            <a:r>
              <a:rPr lang="en-US" altLang="en-US" sz="2600" dirty="0">
                <a:solidFill>
                  <a:srgbClr val="0C1EA4"/>
                </a:solidFill>
                <a:cs typeface="Arial" pitchFamily="34" charset="0"/>
              </a:rPr>
              <a:t>Strategy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220931" y="6026260"/>
            <a:ext cx="1923069" cy="636894"/>
            <a:chOff x="7220931" y="6026260"/>
            <a:chExt cx="1923069" cy="636894"/>
          </a:xfrm>
        </p:grpSpPr>
        <p:pic>
          <p:nvPicPr>
            <p:cNvPr id="19" name="Picture 18" descr="MBA log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220931" y="63246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</a:t>
              </a:r>
              <a:r>
                <a:rPr lang="en-US" sz="800" dirty="0" smtClean="0">
                  <a:solidFill>
                    <a:srgbClr val="0000B3"/>
                  </a:solidFill>
                </a:rPr>
                <a:t>Research,</a:t>
              </a:r>
            </a:p>
            <a:p>
              <a:pPr algn="ctr"/>
              <a:r>
                <a:rPr lang="en-US" sz="800" dirty="0" smtClean="0">
                  <a:solidFill>
                    <a:srgbClr val="0000B3"/>
                  </a:solidFill>
                </a:rPr>
                <a:t>Columbus</a:t>
              </a:r>
              <a:r>
                <a:rPr lang="en-US" sz="800" dirty="0">
                  <a:solidFill>
                    <a:srgbClr val="0000B3"/>
                  </a:solidFill>
                </a:rPr>
                <a:t>, Ohio;  All rights reserved.</a:t>
              </a:r>
            </a:p>
          </p:txBody>
        </p:sp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457200" y="55598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kern="0" dirty="0" err="1" smtClean="0"/>
              <a:t>MBA</a:t>
            </a:r>
            <a:r>
              <a:rPr lang="en-US" altLang="en-US" sz="2600" i="1" kern="0" dirty="0" err="1" smtClean="0"/>
              <a:t>Research</a:t>
            </a:r>
            <a:r>
              <a:rPr lang="en-US" altLang="en-US" sz="2800" kern="0" dirty="0" smtClean="0"/>
              <a:t> Instructional System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2365" y="1625991"/>
            <a:ext cx="7884436" cy="4588155"/>
            <a:chOff x="2946400" y="2832100"/>
            <a:chExt cx="6299200" cy="3594100"/>
          </a:xfrm>
        </p:grpSpPr>
        <p:pic>
          <p:nvPicPr>
            <p:cNvPr id="23" name="Picture 6" descr="0_SystStrat Complet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9" t="7726" r="2927" b="4836"/>
            <a:stretch>
              <a:fillRect/>
            </a:stretch>
          </p:blipFill>
          <p:spPr bwMode="auto">
            <a:xfrm>
              <a:off x="2946400" y="2832100"/>
              <a:ext cx="6299200" cy="359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067300" y="3219450"/>
              <a:ext cx="1308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Aft>
                  <a:spcPts val="1900"/>
                </a:spcAft>
                <a:buClr>
                  <a:srgbClr val="FF0000"/>
                </a:buClr>
                <a:buSzPct val="125000"/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Business</a:t>
              </a: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6464300" y="5010150"/>
              <a:ext cx="1435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Aft>
                  <a:spcPts val="1900"/>
                </a:spcAft>
                <a:buClr>
                  <a:srgbClr val="FF0000"/>
                </a:buClr>
                <a:buSzPct val="125000"/>
              </a:pPr>
              <a:r>
                <a:rPr lang="en-US" sz="16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Curriculum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7569200" y="3270250"/>
              <a:ext cx="12827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Aft>
                  <a:spcPts val="1900"/>
                </a:spcAft>
                <a:buClr>
                  <a:srgbClr val="FF0000"/>
                </a:buClr>
                <a:buSzPct val="125000"/>
              </a:pPr>
              <a:r>
                <a:rPr lang="en-US" sz="16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Standards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305300" y="5657850"/>
              <a:ext cx="1308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Aft>
                  <a:spcPts val="1900"/>
                </a:spcAft>
                <a:buClr>
                  <a:srgbClr val="FF0000"/>
                </a:buClr>
                <a:buSzPct val="125000"/>
              </a:pPr>
              <a:r>
                <a:rPr lang="en-US" sz="16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Instruction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149600" y="4502150"/>
              <a:ext cx="1104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Aft>
                  <a:spcPts val="1900"/>
                </a:spcAft>
                <a:buClr>
                  <a:srgbClr val="FF0000"/>
                </a:buClr>
                <a:buSzPct val="125000"/>
              </a:pPr>
              <a:r>
                <a:rPr lang="en-US" sz="16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Proof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97987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Shape 785"/>
          <p:cNvGrpSpPr/>
          <p:nvPr/>
        </p:nvGrpSpPr>
        <p:grpSpPr>
          <a:xfrm>
            <a:off x="228599" y="1219199"/>
            <a:ext cx="8815779" cy="5441949"/>
            <a:chOff x="2743200" y="2273082"/>
            <a:chExt cx="6301179" cy="4388067"/>
          </a:xfrm>
        </p:grpSpPr>
        <p:pic>
          <p:nvPicPr>
            <p:cNvPr id="786" name="Shape 78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43200" y="2273082"/>
              <a:ext cx="6301179" cy="4388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Shape 787"/>
            <p:cNvSpPr/>
            <p:nvPr/>
          </p:nvSpPr>
          <p:spPr>
            <a:xfrm>
              <a:off x="3924300" y="5486400"/>
              <a:ext cx="1943100" cy="4619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i="0" u="none" strike="noStrike" cap="none" baseline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471123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7720" y="614057"/>
            <a:ext cx="9059023" cy="6087197"/>
            <a:chOff x="347720" y="614057"/>
            <a:chExt cx="9059023" cy="6087197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347720" y="614057"/>
              <a:ext cx="8686800" cy="100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 smtClean="0">
                  <a:solidFill>
                    <a:srgbClr val="000090"/>
                  </a:solidFill>
                </a:rPr>
                <a:t>Research says…</a:t>
              </a:r>
              <a:endParaRPr lang="en-US" sz="3600" dirty="0">
                <a:solidFill>
                  <a:srgbClr val="000090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19943" y="1600200"/>
              <a:ext cx="8686800" cy="333766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9725" indent="-339725" algn="l">
                <a:buFont typeface="Arial"/>
                <a:buChar char="•"/>
              </a:pPr>
              <a:r>
                <a:rPr lang="en-US" sz="2800" dirty="0" smtClean="0">
                  <a:solidFill>
                    <a:srgbClr val="000090"/>
                  </a:solidFill>
                </a:rPr>
                <a:t>Increases</a:t>
              </a:r>
            </a:p>
            <a:p>
              <a:pPr marL="800100" lvl="1" indent="-342900" algn="l">
                <a:buFont typeface="Wingdings" charset="2"/>
                <a:buChar char="Ø"/>
              </a:pPr>
              <a:r>
                <a:rPr lang="en-US" sz="2400" dirty="0">
                  <a:solidFill>
                    <a:srgbClr val="000090"/>
                  </a:solidFill>
                </a:rPr>
                <a:t>S</a:t>
              </a:r>
              <a:r>
                <a:rPr lang="en-US" sz="2400" dirty="0" smtClean="0">
                  <a:solidFill>
                    <a:srgbClr val="000090"/>
                  </a:solidFill>
                </a:rPr>
                <a:t>tudent mastery of knowledge and skills</a:t>
              </a:r>
            </a:p>
            <a:p>
              <a:pPr marL="800100" lvl="1" indent="-342900" algn="l">
                <a:buFont typeface="Wingdings" charset="2"/>
                <a:buChar char="Ø"/>
              </a:pPr>
              <a:r>
                <a:rPr lang="en-US" sz="2400" dirty="0">
                  <a:solidFill>
                    <a:srgbClr val="000090"/>
                  </a:solidFill>
                </a:rPr>
                <a:t>L</a:t>
              </a:r>
              <a:r>
                <a:rPr lang="en-US" sz="2400" dirty="0" smtClean="0">
                  <a:solidFill>
                    <a:srgbClr val="000090"/>
                  </a:solidFill>
                </a:rPr>
                <a:t>ong-term retention of content</a:t>
              </a:r>
            </a:p>
            <a:p>
              <a:pPr marL="800100" lvl="1" indent="-342900" algn="l">
                <a:buFont typeface="Wingdings" charset="2"/>
                <a:buChar char="Ø"/>
              </a:pPr>
              <a:r>
                <a:rPr lang="en-US" sz="2400" dirty="0" smtClean="0">
                  <a:solidFill>
                    <a:srgbClr val="000090"/>
                  </a:solidFill>
                </a:rPr>
                <a:t>Satisfaction</a:t>
              </a:r>
            </a:p>
            <a:p>
              <a:pPr marL="339725" indent="-339725" algn="l">
                <a:buFont typeface="Arial"/>
                <a:buChar char="•"/>
              </a:pPr>
              <a:r>
                <a:rPr lang="en-US" sz="2800" dirty="0" smtClean="0">
                  <a:solidFill>
                    <a:srgbClr val="000090"/>
                  </a:solidFill>
                </a:rPr>
                <a:t>Better prepares students to integrate  concepts</a:t>
              </a:r>
            </a:p>
            <a:p>
              <a:pPr marL="339725" indent="-339725" algn="l">
                <a:buFont typeface="Arial"/>
                <a:buChar char="•"/>
              </a:pPr>
              <a:r>
                <a:rPr lang="en-US" sz="2800" dirty="0" smtClean="0">
                  <a:solidFill>
                    <a:srgbClr val="000090"/>
                  </a:solidFill>
                </a:rPr>
                <a:t>Improves 21</a:t>
              </a:r>
              <a:r>
                <a:rPr lang="en-US" sz="2800" baseline="30000" dirty="0" smtClean="0">
                  <a:solidFill>
                    <a:srgbClr val="000090"/>
                  </a:solidFill>
                </a:rPr>
                <a:t>st</a:t>
              </a:r>
              <a:r>
                <a:rPr lang="en-US" sz="2800" dirty="0" smtClean="0">
                  <a:solidFill>
                    <a:srgbClr val="000090"/>
                  </a:solidFill>
                </a:rPr>
                <a:t> Century Skills</a:t>
              </a:r>
            </a:p>
            <a:p>
              <a:pPr algn="l"/>
              <a:endParaRPr lang="en-US" sz="12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57200" y="5870257"/>
              <a:ext cx="56927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90"/>
                  </a:solidFill>
                </a:rPr>
                <a:t>Source:</a:t>
              </a:r>
            </a:p>
            <a:p>
              <a:r>
                <a:rPr lang="en-US" sz="1200" dirty="0">
                  <a:solidFill>
                    <a:srgbClr val="000090"/>
                  </a:solidFill>
                </a:rPr>
                <a:t>Buck Institute for Education (2009). Does PBL Work? Retrieved July 9, 2014, from http://</a:t>
              </a:r>
              <a:r>
                <a:rPr lang="en-US" sz="1200" dirty="0" err="1">
                  <a:solidFill>
                    <a:srgbClr val="000090"/>
                  </a:solidFill>
                </a:rPr>
                <a:t>bie.org</a:t>
              </a:r>
              <a:r>
                <a:rPr lang="en-US" sz="1200" dirty="0">
                  <a:solidFill>
                    <a:srgbClr val="000090"/>
                  </a:solidFill>
                </a:rPr>
                <a:t>/object/document/</a:t>
              </a:r>
              <a:r>
                <a:rPr lang="en-US" sz="1200" dirty="0" err="1">
                  <a:solidFill>
                    <a:srgbClr val="000090"/>
                  </a:solidFill>
                </a:rPr>
                <a:t>research_summary_on_the_benefits_of_pbl</a:t>
              </a:r>
              <a:endParaRPr lang="en-US" sz="1200" dirty="0">
                <a:solidFill>
                  <a:srgbClr val="000090"/>
                </a:solidFill>
              </a:endParaRPr>
            </a:p>
            <a:p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27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3" name="Picture 2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6487790" y="2334638"/>
            <a:ext cx="1786287" cy="2230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The main course, not the dessert.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5" y="1969008"/>
            <a:ext cx="5401056" cy="35935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721337"/>
            <a:ext cx="8041440" cy="899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90"/>
                </a:solidFill>
              </a:rPr>
              <a:t>Project Based Learning</a:t>
            </a:r>
            <a:endParaRPr 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086600" y="6026260"/>
            <a:ext cx="1923069" cy="674994"/>
            <a:chOff x="7086600" y="6026260"/>
            <a:chExt cx="1923069" cy="674994"/>
          </a:xfrm>
        </p:grpSpPr>
        <p:pic>
          <p:nvPicPr>
            <p:cNvPr id="8" name="Picture 7" descr="MBA 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6" y="6026260"/>
              <a:ext cx="1505639" cy="381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86600" y="6362700"/>
              <a:ext cx="192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B3"/>
                  </a:solidFill>
                </a:rPr>
                <a:t>©</a:t>
              </a:r>
              <a:r>
                <a:rPr lang="en-US" sz="800" dirty="0" smtClean="0">
                  <a:solidFill>
                    <a:srgbClr val="0000B3"/>
                  </a:solidFill>
                </a:rPr>
                <a:t>2014, </a:t>
              </a:r>
              <a:r>
                <a:rPr lang="en-US" sz="800" dirty="0">
                  <a:solidFill>
                    <a:srgbClr val="0000B3"/>
                  </a:solidFill>
                </a:rPr>
                <a:t>MBA Research, Columbus, Ohio;  All rights reserved.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57200" y="657853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90"/>
                </a:solidFill>
              </a:rPr>
              <a:t>Project or PBL?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6" b="17070"/>
          <a:stretch/>
        </p:blipFill>
        <p:spPr>
          <a:xfrm>
            <a:off x="321592" y="1526215"/>
            <a:ext cx="8589771" cy="4265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6105491"/>
            <a:ext cx="6205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5"/>
              </a:rPr>
              <a:t>http://www.teachthought.com/learning/difference-between-doing-projects-and-project-based-learning/</a:t>
            </a:r>
            <a:endParaRPr lang="en-US" sz="1100" dirty="0" smtClean="0"/>
          </a:p>
          <a:p>
            <a:r>
              <a:rPr lang="en-US" sz="1100" dirty="0" err="1" smtClean="0"/>
              <a:t>te@chthought</a:t>
            </a:r>
            <a:r>
              <a:rPr lang="en-US" sz="1100" dirty="0" smtClean="0"/>
              <a:t> blog by Terry </a:t>
            </a:r>
            <a:r>
              <a:rPr lang="en-US" sz="1100" dirty="0" err="1" smtClean="0"/>
              <a:t>Heick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804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484</Words>
  <Application>Microsoft Office PowerPoint</Application>
  <PresentationFormat>On-screen Show (4:3)</PresentationFormat>
  <Paragraphs>128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 Unicode MS</vt:lpstr>
      <vt:lpstr>Arial</vt:lpstr>
      <vt:lpstr>Arial Narrow</vt:lpstr>
      <vt:lpstr>Calibri</vt:lpstr>
      <vt:lpstr>Verdana</vt:lpstr>
      <vt:lpstr>Wingdings</vt:lpstr>
      <vt:lpstr>Office Theme</vt:lpstr>
      <vt:lpstr>Let Go! Let Them Learn</vt:lpstr>
      <vt:lpstr>Get Out of the Way and  Let Them Learn!</vt:lpstr>
      <vt:lpstr>MBAResearch Mission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Fall of 2016!</vt:lpstr>
      <vt:lpstr>Resources</vt:lpstr>
      <vt:lpstr>Free Project</vt:lpstr>
      <vt:lpstr>Driving Question</vt:lpstr>
      <vt:lpstr>Project Description</vt:lpstr>
      <vt:lpstr>PowerPoint Presentation</vt:lpstr>
    </vt:vector>
  </TitlesOfParts>
  <Company>MBAResearch &amp; Curriculum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MBA Research</dc:creator>
  <cp:lastModifiedBy>Brenda Clark</cp:lastModifiedBy>
  <cp:revision>107</cp:revision>
  <cp:lastPrinted>2015-10-22T20:54:03Z</cp:lastPrinted>
  <dcterms:created xsi:type="dcterms:W3CDTF">2012-10-04T12:15:55Z</dcterms:created>
  <dcterms:modified xsi:type="dcterms:W3CDTF">2016-02-03T15:42:30Z</dcterms:modified>
</cp:coreProperties>
</file>