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5" r:id="rId2"/>
  </p:sldMasterIdLst>
  <p:notesMasterIdLst>
    <p:notesMasterId r:id="rId16"/>
  </p:notesMasterIdLst>
  <p:handoutMasterIdLst>
    <p:handoutMasterId r:id="rId17"/>
  </p:handoutMasterIdLst>
  <p:sldIdLst>
    <p:sldId id="259" r:id="rId3"/>
    <p:sldId id="260" r:id="rId4"/>
    <p:sldId id="261" r:id="rId5"/>
    <p:sldId id="269" r:id="rId6"/>
    <p:sldId id="270" r:id="rId7"/>
    <p:sldId id="262" r:id="rId8"/>
    <p:sldId id="263" r:id="rId9"/>
    <p:sldId id="264" r:id="rId10"/>
    <p:sldId id="265" r:id="rId11"/>
    <p:sldId id="268" r:id="rId12"/>
    <p:sldId id="267" r:id="rId13"/>
    <p:sldId id="271" r:id="rId14"/>
    <p:sldId id="266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39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6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1/29/2016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1/29/2016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4063998"/>
            <a:ext cx="922020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246" y="1828800"/>
            <a:ext cx="922020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2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4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347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3" y="685800"/>
            <a:ext cx="9040045" cy="5588002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685800"/>
            <a:ext cx="1843982" cy="55880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9176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3" y="1803401"/>
            <a:ext cx="10360501" cy="4470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6430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2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389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6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6168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968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2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70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4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4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9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3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3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9948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5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2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6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kccte.pittstate.ed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hyperlink" Target="http://www.e2energysolutions.com/" TargetMode="External"/><Relationship Id="rId7" Type="http://schemas.openxmlformats.org/officeDocument/2006/relationships/hyperlink" Target="http://kccte.pittstate.edu/" TargetMode="External"/><Relationship Id="rId2" Type="http://schemas.openxmlformats.org/officeDocument/2006/relationships/hyperlink" Target="http://dangerousdecibel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ightandhearing.org/" TargetMode="External"/><Relationship Id="rId5" Type="http://schemas.openxmlformats.org/officeDocument/2006/relationships/hyperlink" Target="https://www.osha.gov/dts/osta/otm/otm_iii/otm_iii_2.html" TargetMode="External"/><Relationship Id="rId4" Type="http://schemas.openxmlformats.org/officeDocument/2006/relationships/hyperlink" Target="http://ehs.missouri.edu/work/pdf/safety-insp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3733800"/>
            <a:ext cx="92202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Presented by:</a:t>
            </a:r>
          </a:p>
          <a:p>
            <a:endParaRPr lang="en-US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Julie Dainty</a:t>
            </a:r>
          </a:p>
          <a:p>
            <a:r>
              <a:rPr lang="en-US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Jon Jones</a:t>
            </a:r>
          </a:p>
          <a:p>
            <a:r>
              <a:rPr lang="en-US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Kevin Elliott</a:t>
            </a:r>
          </a:p>
          <a:p>
            <a:endParaRPr lang="en-US" dirty="0" smtClean="0">
              <a:solidFill>
                <a:srgbClr val="FFC000"/>
              </a:solidFill>
              <a:latin typeface="Copperplate Gothic Bold" panose="020E0705020206020404" pitchFamily="34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Technical Teacher Education, Pittsburg State University</a:t>
            </a:r>
            <a:endParaRPr lang="en-US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134" y="533400"/>
            <a:ext cx="9220200" cy="2147926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Safety  in  the  CTE Classroom</a:t>
            </a:r>
            <a:endParaRPr lang="en-US" sz="5400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Light Meter</a:t>
            </a:r>
          </a:p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Decibel Meter</a:t>
            </a:r>
            <a:endParaRPr lang="en-US" sz="16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Drawing for Instruments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5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133600"/>
            <a:ext cx="9753600" cy="459165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Your Questions</a:t>
            </a:r>
          </a:p>
          <a:p>
            <a:pPr marL="0" lvl="0" indent="0">
              <a:buNone/>
            </a:pPr>
            <a:endParaRPr lang="en-US" sz="2000" dirty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lvl="0"/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All of these resources, including this slide presentation and handbook, are available at the Kansas Center for Career and Technical Education (KCCTE) website: </a:t>
            </a:r>
            <a:endParaRPr lang="en-US" sz="16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Questions and Resources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0812" y="4979970"/>
            <a:ext cx="3048000" cy="160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7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2812" y="1904999"/>
            <a:ext cx="10820400" cy="467819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Dangerous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</a:rPr>
              <a:t>Decibels-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  <a:hlinkClick r:id="rId2"/>
              </a:rPr>
              <a:t>http://dangerousdecibels.org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  <a:hlinkClick r:id="rId2"/>
              </a:rPr>
              <a:t>/</a:t>
            </a: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</a:rPr>
              <a:t>Lighting Levels-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  <a:hlinkClick r:id="rId3"/>
              </a:rPr>
              <a:t>http://www.e2energysolutions.com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  <a:hlinkClick r:id="rId3"/>
              </a:rPr>
              <a:t>/</a:t>
            </a: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Missouri Facility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</a:rPr>
              <a:t>Inspection Checklist- </a:t>
            </a:r>
            <a:r>
              <a:rPr lang="en-US" sz="2000" dirty="0">
                <a:solidFill>
                  <a:srgbClr val="FFFF00"/>
                </a:solidFill>
                <a:latin typeface="Georgia" panose="02040502050405020303" pitchFamily="18" charset="0"/>
                <a:hlinkClick r:id="rId4"/>
              </a:rPr>
              <a:t>http://</a:t>
            </a:r>
            <a:r>
              <a:rPr lang="en-US" sz="2000" dirty="0" smtClean="0">
                <a:solidFill>
                  <a:srgbClr val="FFFF00"/>
                </a:solidFill>
                <a:latin typeface="Georgia" panose="02040502050405020303" pitchFamily="18" charset="0"/>
                <a:hlinkClick r:id="rId4"/>
              </a:rPr>
              <a:t>ehs.missouri.edu/work/pdf/safety-insp.pdf</a:t>
            </a:r>
            <a:endParaRPr lang="en-US" sz="2000" dirty="0" smtClean="0">
              <a:solidFill>
                <a:srgbClr val="FFFF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OSHA Indoor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</a:rPr>
              <a:t>Air Quality- </a:t>
            </a:r>
            <a:r>
              <a:rPr lang="en-US" sz="2000" dirty="0">
                <a:solidFill>
                  <a:srgbClr val="FFC000"/>
                </a:solidFill>
                <a:latin typeface="Georgia" panose="02040502050405020303" pitchFamily="18" charset="0"/>
                <a:hlinkClick r:id="rId5"/>
              </a:rPr>
              <a:t>https://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  <a:hlinkClick r:id="rId5"/>
              </a:rPr>
              <a:t>www.osha.gov/dts/osta/otm/otm_iii/otm_iii_2.html</a:t>
            </a: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Decibel Thermometer- 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  <a:hlinkClick r:id="rId6"/>
              </a:rPr>
              <a:t>sight and hearing.org</a:t>
            </a: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9906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References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Picture 2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60812" y="4979970"/>
            <a:ext cx="3048000" cy="160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3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Julie </a:t>
            </a:r>
            <a:r>
              <a:rPr lang="en-US" sz="2000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Dainty - 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jdainty@pittstate.edu</a:t>
            </a:r>
            <a:endParaRPr lang="en-US" sz="2000" dirty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r>
              <a:rPr lang="en-US" sz="2000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Jon </a:t>
            </a:r>
            <a:r>
              <a:rPr lang="en-US" sz="2000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Jones - 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jon.jones@pittstate.edu</a:t>
            </a:r>
            <a:endParaRPr lang="en-US" sz="2000" dirty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r>
              <a:rPr lang="en-US" sz="2000" dirty="0">
                <a:solidFill>
                  <a:srgbClr val="FFC000"/>
                </a:solidFill>
                <a:latin typeface="Copperplate Gothic Bold" panose="020E0705020206020404" pitchFamily="34" charset="0"/>
              </a:rPr>
              <a:t>Kevin </a:t>
            </a:r>
            <a:r>
              <a:rPr lang="en-US" sz="2000" dirty="0" smtClean="0">
                <a:solidFill>
                  <a:srgbClr val="FFC000"/>
                </a:solidFill>
                <a:latin typeface="Copperplate Gothic Bold" panose="020E0705020206020404" pitchFamily="34" charset="0"/>
              </a:rPr>
              <a:t>Elliott - </a:t>
            </a: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kselliott@pittstate.edu</a:t>
            </a:r>
            <a:endParaRPr lang="en-US" sz="2000" dirty="0" smtClean="0">
              <a:solidFill>
                <a:srgbClr val="FFC000"/>
              </a:solidFill>
              <a:latin typeface="Copperplate Gothic Bold" panose="020E07050202060204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FFC000"/>
              </a:solidFill>
              <a:latin typeface="Copperplate Gothic Bold" panose="020E07050202060204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Pittsburg State University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Kansas Technology Center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909 E Ford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Pittsburg, KS 66762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Contact Information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7412" y="1752600"/>
            <a:ext cx="3810000" cy="389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98159" y="2667000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Discussion Focus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What Does the Research Say?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Eye Protection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Hearing Protection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Lighting Levels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Assessing Your Facility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Good Record Keeping 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Action Plan</a:t>
            </a:r>
          </a:p>
          <a:p>
            <a:pPr lvl="1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Giveaways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89012" y="1143000"/>
            <a:ext cx="10360501" cy="1219200"/>
          </a:xfrm>
        </p:spPr>
        <p:txBody>
          <a:bodyPr>
            <a:normAutofit fontScale="90000"/>
          </a:bodyPr>
          <a:lstStyle/>
          <a:p>
            <a:r>
              <a:rPr lang="en-US" b="1" u="sng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Objective</a:t>
            </a:r>
            <a:r>
              <a:rPr lang="en-US" b="1" u="sng" dirty="0" smtClean="0">
                <a:solidFill>
                  <a:srgbClr val="FFC000"/>
                </a:solidFill>
                <a:latin typeface="Georgia" panose="02040502050405020303" pitchFamily="18" charset="0"/>
              </a:rPr>
              <a:t>: </a:t>
            </a: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</a:br>
            <a: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  <a:t/>
            </a:r>
            <a:b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</a:br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To provide affordable suggestions and interventions to raise safety awareness, and reduce liability, in ALL CTE labs and classrooms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2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04809" y="2209800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The Study</a:t>
            </a:r>
            <a:r>
              <a:rPr lang="en-US" sz="24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Data Collected in 2014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Population:  Secondary CTE teachers in areas with higher safety concerns 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Electronic survey distribution (Survey Monkey)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Research Questions:</a:t>
            </a:r>
          </a:p>
          <a:p>
            <a:pPr lvl="2"/>
            <a:r>
              <a:rPr lang="en-US" sz="18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1.   What is the distribution of practicing secondary CTE instructors with a structured occupational safety and health program as an integral component of their curriculum and instruction?</a:t>
            </a:r>
          </a:p>
          <a:p>
            <a:pPr lvl="2"/>
            <a:r>
              <a:rPr lang="en-US" sz="18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2.  What perceived obstacles and deficiencies are associated with safety and health practices within CTE?</a:t>
            </a:r>
          </a:p>
          <a:p>
            <a:pPr lvl="2"/>
            <a:endParaRPr lang="en-US" sz="18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lvl="0"/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98159" y="1066801"/>
            <a:ext cx="10360501" cy="12192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What does the research say?</a:t>
            </a: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</a:b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0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DEFICIENCIES: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78% report implementing a comprehensive Occupational Safety and Health program as an integral part of curriculum and instruction.  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49% report funds are allocated for this purpose.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Less than 50% of respondents conduct a walkthrough inspection with safety checklists to identify potential hazards.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Only 26.9% maintain an updated record of chemical inventory.</a:t>
            </a:r>
          </a:p>
          <a:p>
            <a:pPr lvl="1"/>
            <a: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  <a:t>62.8% require a 100% on a safety exam prior to participation in a laboratory setting.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solidFill>
                  <a:srgbClr val="FFC000"/>
                </a:solidFill>
                <a:latin typeface="Georgia" panose="02040502050405020303" pitchFamily="18" charset="0"/>
              </a:rPr>
              <a:t>What does the research say?</a:t>
            </a:r>
            <a: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  <a:t/>
            </a:r>
            <a:b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3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PERCEIVED OBSTACLES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Lack of Funding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High Student Enrollment per Class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Chronic Student Absences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Georgia" panose="02040502050405020303" pitchFamily="18" charset="0"/>
              </a:rPr>
              <a:t>Lack of Adequate classroom/laboratory Space</a:t>
            </a:r>
            <a:endParaRPr lang="en-US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solidFill>
                  <a:srgbClr val="FFC000"/>
                </a:solidFill>
                <a:latin typeface="Georgia" panose="02040502050405020303" pitchFamily="18" charset="0"/>
              </a:rPr>
              <a:t>What does the research say?</a:t>
            </a:r>
            <a: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  <a:t/>
            </a:r>
            <a:br>
              <a:rPr lang="en-US" dirty="0">
                <a:solidFill>
                  <a:srgbClr val="FFC000"/>
                </a:solidFill>
                <a:latin typeface="Georgia" panose="02040502050405020303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4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Eye Protection</a:t>
            </a:r>
          </a:p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Hearing Protection</a:t>
            </a: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PPE in the CTE lab and classroom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64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Lighting Levels</a:t>
            </a:r>
          </a:p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Air Quality</a:t>
            </a: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Providing a safer environment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6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Assessing your facility</a:t>
            </a:r>
          </a:p>
          <a:p>
            <a:pPr lvl="1"/>
            <a:r>
              <a:rPr lang="en-US" sz="16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Audit Instruments</a:t>
            </a:r>
          </a:p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Keeping good records</a:t>
            </a:r>
          </a:p>
          <a:p>
            <a:pPr lvl="1"/>
            <a:r>
              <a:rPr lang="en-US" sz="16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Machine Maintenance Schedules</a:t>
            </a:r>
          </a:p>
          <a:p>
            <a:pPr lvl="1"/>
            <a:r>
              <a:rPr lang="en-US" sz="16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Accident Reports</a:t>
            </a: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Providing a safer environment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12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2" y="2337486"/>
            <a:ext cx="10360501" cy="40894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FFC000"/>
                </a:solidFill>
                <a:latin typeface="Georgia" panose="02040502050405020303" pitchFamily="18" charset="0"/>
              </a:rPr>
              <a:t>List Three actions you can complete when you return to your facility</a:t>
            </a:r>
            <a:endParaRPr lang="en-US" sz="16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US" sz="2000" dirty="0" smtClean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2812" y="1143000"/>
            <a:ext cx="10360501" cy="7620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FFC000"/>
                </a:solidFill>
                <a:latin typeface="Georgia" panose="02040502050405020303" pitchFamily="18" charset="0"/>
              </a:rPr>
              <a:t>Developing your Action Plan</a:t>
            </a:r>
            <a:endParaRPr lang="en-US" cap="none" dirty="0">
              <a:solidFill>
                <a:srgbClr val="FFC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04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imson landscape design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>
        <a:ln w="190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rimson landscape design template" id="{73D20169-401E-4972-B02F-4B0444B70099}" vid="{315B30EE-3D96-471E-B16F-FC3628778332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E82CB02-9625-4F39-9A5B-61405831A8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Crimson landscape design slides</Template>
  <TotalTime>0</TotalTime>
  <Words>387</Words>
  <Application>Microsoft Office PowerPoint</Application>
  <PresentationFormat>Custom</PresentationFormat>
  <Paragraphs>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</vt:lpstr>
      <vt:lpstr>Century Gothic</vt:lpstr>
      <vt:lpstr>Copperplate Gothic Bold</vt:lpstr>
      <vt:lpstr>Georgia</vt:lpstr>
      <vt:lpstr>Crimson landscape design template</vt:lpstr>
      <vt:lpstr>Safety  in  the  CTE Classroom</vt:lpstr>
      <vt:lpstr>Objective:   To provide affordable suggestions and interventions to raise safety awareness, and reduce liability, in ALL CTE labs and classrooms</vt:lpstr>
      <vt:lpstr>What does the research say? </vt:lpstr>
      <vt:lpstr>What does the research say? </vt:lpstr>
      <vt:lpstr>What does the research say? </vt:lpstr>
      <vt:lpstr>PPE in the CTE lab and classroom</vt:lpstr>
      <vt:lpstr>Providing a safer environment</vt:lpstr>
      <vt:lpstr>Providing a safer environment</vt:lpstr>
      <vt:lpstr>Developing your Action Plan</vt:lpstr>
      <vt:lpstr>Drawing for Instruments</vt:lpstr>
      <vt:lpstr>Questions and Resources</vt:lpstr>
      <vt:lpstr>References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2016-01-15T13:26:44Z</dcterms:created>
  <dcterms:modified xsi:type="dcterms:W3CDTF">2016-01-29T14:46:06Z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TC034605129991</vt:lpwstr>
  </property>
</Properties>
</file>