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1" r:id="rId3"/>
    <p:sldId id="259" r:id="rId4"/>
    <p:sldId id="265" r:id="rId5"/>
    <p:sldId id="260" r:id="rId6"/>
    <p:sldId id="262" r:id="rId7"/>
    <p:sldId id="258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3A028-19A3-44FB-9B6C-58CC215A0E43}" type="datetimeFigureOut">
              <a:rPr lang="en-US" smtClean="0"/>
              <a:t>1/26/2016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88DB7-E878-4D33-9A6F-6AAA3FD8D6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681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3A028-19A3-44FB-9B6C-58CC215A0E43}" type="datetimeFigureOut">
              <a:rPr lang="en-US" smtClean="0"/>
              <a:t>1/26/2016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88DB7-E878-4D33-9A6F-6AAA3FD8D6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970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3A028-19A3-44FB-9B6C-58CC215A0E43}" type="datetimeFigureOut">
              <a:rPr lang="en-US" smtClean="0"/>
              <a:t>1/26/2016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88DB7-E878-4D33-9A6F-6AAA3FD8D6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207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3A028-19A3-44FB-9B6C-58CC215A0E43}" type="datetimeFigureOut">
              <a:rPr lang="en-US" smtClean="0"/>
              <a:t>1/26/2016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88DB7-E878-4D33-9A6F-6AAA3FD8D6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15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3A028-19A3-44FB-9B6C-58CC215A0E43}" type="datetimeFigureOut">
              <a:rPr lang="en-US" smtClean="0"/>
              <a:t>1/26/2016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88DB7-E878-4D33-9A6F-6AAA3FD8D6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3566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3A028-19A3-44FB-9B6C-58CC215A0E43}" type="datetimeFigureOut">
              <a:rPr lang="en-US" smtClean="0"/>
              <a:t>1/26/2016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88DB7-E878-4D33-9A6F-6AAA3FD8D6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049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3A028-19A3-44FB-9B6C-58CC215A0E43}" type="datetimeFigureOut">
              <a:rPr lang="en-US" smtClean="0"/>
              <a:t>1/26/2016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88DB7-E878-4D33-9A6F-6AAA3FD8D6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878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3A028-19A3-44FB-9B6C-58CC215A0E43}" type="datetimeFigureOut">
              <a:rPr lang="en-US" smtClean="0"/>
              <a:t>1/26/2016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88DB7-E878-4D33-9A6F-6AAA3FD8D6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658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3A028-19A3-44FB-9B6C-58CC215A0E43}" type="datetimeFigureOut">
              <a:rPr lang="en-US" smtClean="0"/>
              <a:t>1/26/2016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88DB7-E878-4D33-9A6F-6AAA3FD8D6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08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3A028-19A3-44FB-9B6C-58CC215A0E43}" type="datetimeFigureOut">
              <a:rPr lang="en-US" smtClean="0"/>
              <a:t>1/26/2016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88DB7-E878-4D33-9A6F-6AAA3FD8D6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690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3A028-19A3-44FB-9B6C-58CC215A0E43}" type="datetimeFigureOut">
              <a:rPr lang="en-US" smtClean="0"/>
              <a:t>1/26/2016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88DB7-E878-4D33-9A6F-6AAA3FD8D6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404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A3A028-19A3-44FB-9B6C-58CC215A0E43}" type="datetimeFigureOut">
              <a:rPr lang="en-US" smtClean="0"/>
              <a:t>1/26/2016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388DB7-E878-4D33-9A6F-6AAA3FD8D6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887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kccte.pittstate.ed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6712"/>
            <a:ext cx="9144000" cy="38282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752600"/>
          </a:xfrm>
        </p:spPr>
        <p:txBody>
          <a:bodyPr>
            <a:normAutofit/>
          </a:bodyPr>
          <a:lstStyle/>
          <a:p>
            <a:r>
              <a:rPr lang="en-US" sz="5400" dirty="0" smtClean="0"/>
              <a:t>Kansas Center for Career </a:t>
            </a:r>
            <a:br>
              <a:rPr lang="en-US" sz="5400" dirty="0" smtClean="0"/>
            </a:br>
            <a:r>
              <a:rPr lang="en-US" sz="5400" dirty="0" smtClean="0"/>
              <a:t>and Technical Education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5867400"/>
            <a:ext cx="6858000" cy="12954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000" dirty="0"/>
              <a:t>Greg Belcher, KCCTE </a:t>
            </a:r>
            <a:r>
              <a:rPr lang="en-US" sz="2000" dirty="0" smtClean="0"/>
              <a:t>Director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Bill Brown, KCCTE Workshop Coordinator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Kelley </a:t>
            </a:r>
            <a:r>
              <a:rPr lang="en-US" sz="2000" dirty="0"/>
              <a:t>Manley, KCCTE </a:t>
            </a:r>
            <a:r>
              <a:rPr lang="en-US" sz="2000" dirty="0" smtClean="0"/>
              <a:t>Web Coordinator</a:t>
            </a:r>
            <a:endParaRPr lang="en-US" sz="2000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6019800"/>
            <a:ext cx="1245108" cy="677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954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3477" y="1752600"/>
            <a:ext cx="7886700" cy="4351338"/>
          </a:xfrm>
        </p:spPr>
        <p:txBody>
          <a:bodyPr/>
          <a:lstStyle/>
          <a:p>
            <a:pPr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dirty="0" smtClean="0"/>
              <a:t>Background of the KCCTE</a:t>
            </a:r>
          </a:p>
          <a:p>
            <a:pPr lvl="1">
              <a:spcAft>
                <a:spcPts val="1800"/>
              </a:spcAft>
            </a:pPr>
            <a:r>
              <a:rPr lang="en-US" dirty="0" smtClean="0"/>
              <a:t>Primary focus </a:t>
            </a:r>
            <a:r>
              <a:rPr lang="en-US" dirty="0"/>
              <a:t>-</a:t>
            </a:r>
            <a:r>
              <a:rPr lang="en-US" dirty="0" smtClean="0"/>
              <a:t> further develop CTE teachers at both the secondary and post-secondary level in the state of Kansas</a:t>
            </a:r>
          </a:p>
          <a:p>
            <a:pPr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dirty="0" smtClean="0"/>
              <a:t>Please </a:t>
            </a:r>
            <a:r>
              <a:rPr lang="en-US" dirty="0"/>
              <a:t>register with the Center on:</a:t>
            </a:r>
          </a:p>
          <a:p>
            <a:pPr lvl="1">
              <a:spcAft>
                <a:spcPts val="1800"/>
              </a:spcAft>
            </a:pPr>
            <a:r>
              <a:rPr lang="en-US" dirty="0">
                <a:hlinkClick r:id="rId2"/>
              </a:rPr>
              <a:t>http://kccte.pittstate.edu</a:t>
            </a:r>
            <a:r>
              <a:rPr lang="en-US" dirty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6019800"/>
            <a:ext cx="1245108" cy="6776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33" y="1"/>
            <a:ext cx="9160933" cy="1726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117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1945" y="1774600"/>
            <a:ext cx="7315200" cy="1066800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dirty="0" smtClean="0"/>
              <a:t>Content specific workshops in specific technical areas for CTE teacher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876800" y="2707481"/>
            <a:ext cx="3429000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spcAft>
                <a:spcPts val="1800"/>
              </a:spcAft>
            </a:pPr>
            <a:r>
              <a:rPr lang="en-US" b="1" dirty="0"/>
              <a:t>Software </a:t>
            </a:r>
            <a:r>
              <a:rPr lang="en-US" b="1" dirty="0" smtClean="0"/>
              <a:t>training: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Adobe</a:t>
            </a:r>
          </a:p>
          <a:p>
            <a:pPr lvl="2"/>
            <a:r>
              <a:rPr lang="en-US" dirty="0" smtClean="0"/>
              <a:t>Illustrator</a:t>
            </a:r>
          </a:p>
          <a:p>
            <a:pPr lvl="2"/>
            <a:r>
              <a:rPr lang="en-US" dirty="0" smtClean="0"/>
              <a:t>InDesign</a:t>
            </a:r>
          </a:p>
          <a:p>
            <a:pPr lvl="2"/>
            <a:r>
              <a:rPr lang="en-US" dirty="0" smtClean="0"/>
              <a:t>Photoshop</a:t>
            </a:r>
          </a:p>
          <a:p>
            <a:pPr lvl="2"/>
            <a:r>
              <a:rPr lang="en-US" dirty="0" smtClean="0"/>
              <a:t>Premiere Pro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Inventor</a:t>
            </a:r>
            <a:r>
              <a:rPr lang="en-US" dirty="0"/>
              <a:t>, </a:t>
            </a:r>
            <a:r>
              <a:rPr lang="en-US" dirty="0" smtClean="0"/>
              <a:t>Revit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Office 365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Google Apps</a:t>
            </a:r>
            <a:endParaRPr lang="en-US" dirty="0"/>
          </a:p>
          <a:p>
            <a:pPr lvl="1">
              <a:spcAft>
                <a:spcPts val="1800"/>
              </a:spcAft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90600" y="2707481"/>
            <a:ext cx="38862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Topics: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School-based Business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Using Technology </a:t>
            </a:r>
            <a:r>
              <a:rPr lang="en-US" dirty="0"/>
              <a:t>in the </a:t>
            </a:r>
            <a:r>
              <a:rPr lang="en-US" dirty="0" smtClean="0"/>
              <a:t>Classroom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Welding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Automotive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Web Design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Wood Finishing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Small Gas Engines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Stair </a:t>
            </a:r>
            <a:r>
              <a:rPr lang="en-US" dirty="0"/>
              <a:t>and </a:t>
            </a:r>
            <a:r>
              <a:rPr lang="en-US" dirty="0" smtClean="0"/>
              <a:t>Rafter Layout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Photonics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Culinary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Health Careers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6019800"/>
            <a:ext cx="1245108" cy="67762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243" y="-20782"/>
            <a:ext cx="9175243" cy="1753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257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070" y="1784060"/>
            <a:ext cx="7886700" cy="4351338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dirty="0"/>
              <a:t>Updates CTE teachers with the current technology in industry</a:t>
            </a:r>
          </a:p>
          <a:p>
            <a:pPr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dirty="0"/>
              <a:t>Procedure to request or propose a workshop</a:t>
            </a:r>
          </a:p>
          <a:p>
            <a:pPr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dirty="0"/>
              <a:t>Registration procedure</a:t>
            </a:r>
          </a:p>
          <a:p>
            <a:pPr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dirty="0"/>
              <a:t>C</a:t>
            </a:r>
            <a:r>
              <a:rPr lang="en-US" dirty="0" smtClean="0"/>
              <a:t>ost travel </a:t>
            </a:r>
            <a:r>
              <a:rPr lang="en-US" dirty="0"/>
              <a:t>and </a:t>
            </a:r>
            <a:r>
              <a:rPr lang="en-US" dirty="0" smtClean="0"/>
              <a:t>lodging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6019800"/>
            <a:ext cx="1245108" cy="6776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243" y="-20782"/>
            <a:ext cx="9175243" cy="1753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140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0215" y="1797915"/>
            <a:ext cx="7886700" cy="4351338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dirty="0" smtClean="0"/>
              <a:t>Web-based library where CTE teachers can download or upload resource materials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Shared lesson plans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Best practices</a:t>
            </a:r>
          </a:p>
          <a:p>
            <a:pPr marL="411480" lvl="1" indent="0">
              <a:spcBef>
                <a:spcPts val="0"/>
              </a:spcBef>
              <a:buNone/>
            </a:pPr>
            <a:endParaRPr lang="en-US" dirty="0" smtClean="0"/>
          </a:p>
          <a:p>
            <a:pPr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dirty="0"/>
              <a:t>S</a:t>
            </a:r>
            <a:r>
              <a:rPr lang="en-US" dirty="0" smtClean="0"/>
              <a:t>earchable database</a:t>
            </a:r>
          </a:p>
          <a:p>
            <a:pPr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dirty="0" smtClean="0"/>
              <a:t>First initiative - development of Pathway introductory courses at the secondary level </a:t>
            </a:r>
          </a:p>
          <a:p>
            <a:pPr>
              <a:spcAft>
                <a:spcPts val="1800"/>
              </a:spcAft>
            </a:pPr>
            <a:endParaRPr lang="en-US" dirty="0" smtClean="0"/>
          </a:p>
          <a:p>
            <a:pPr>
              <a:spcAft>
                <a:spcPts val="1800"/>
              </a:spcAft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6019800"/>
            <a:ext cx="1245108" cy="6776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25" y="0"/>
            <a:ext cx="9223179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399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480" y="1794165"/>
            <a:ext cx="7886700" cy="4651375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600" dirty="0" smtClean="0"/>
              <a:t>Providing compensation for complete courses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600" dirty="0" smtClean="0"/>
              <a:t>Targeted Courses for 2016:</a:t>
            </a:r>
          </a:p>
          <a:p>
            <a:pPr lvl="1"/>
            <a:r>
              <a:rPr lang="en-US" dirty="0"/>
              <a:t>Agribusiness</a:t>
            </a:r>
          </a:p>
          <a:p>
            <a:pPr lvl="1"/>
            <a:r>
              <a:rPr lang="en-US" dirty="0" err="1"/>
              <a:t>Agriscience</a:t>
            </a:r>
            <a:endParaRPr lang="en-US" dirty="0"/>
          </a:p>
          <a:p>
            <a:pPr lvl="1"/>
            <a:r>
              <a:rPr lang="en-US" dirty="0"/>
              <a:t>Animal Science</a:t>
            </a:r>
          </a:p>
          <a:p>
            <a:pPr lvl="1"/>
            <a:r>
              <a:rPr lang="en-US" dirty="0"/>
              <a:t>Business Essentials</a:t>
            </a:r>
          </a:p>
          <a:p>
            <a:pPr lvl="1"/>
            <a:r>
              <a:rPr lang="en-US" dirty="0"/>
              <a:t>Career &amp; Life Planning</a:t>
            </a:r>
          </a:p>
          <a:p>
            <a:pPr lvl="1"/>
            <a:r>
              <a:rPr lang="en-US" dirty="0"/>
              <a:t>Computer Applications</a:t>
            </a:r>
          </a:p>
          <a:p>
            <a:pPr lvl="1"/>
            <a:r>
              <a:rPr lang="en-US" dirty="0"/>
              <a:t>Drafting</a:t>
            </a:r>
          </a:p>
          <a:p>
            <a:pPr lvl="1"/>
            <a:r>
              <a:rPr lang="en-US" dirty="0"/>
              <a:t>Health Science IA &amp; IB</a:t>
            </a:r>
          </a:p>
          <a:p>
            <a:pPr lvl="1"/>
            <a:r>
              <a:rPr lang="en-US" dirty="0"/>
              <a:t>Intro to Family &amp; Consumer Sciences</a:t>
            </a:r>
          </a:p>
          <a:p>
            <a:pPr lvl="1"/>
            <a:r>
              <a:rPr lang="en-US" dirty="0"/>
              <a:t>Intro to Industrial Technology</a:t>
            </a:r>
          </a:p>
          <a:p>
            <a:pPr lvl="1"/>
            <a:r>
              <a:rPr lang="en-US" dirty="0"/>
              <a:t>Intro to Welding</a:t>
            </a:r>
          </a:p>
          <a:p>
            <a:pPr lvl="1"/>
            <a:r>
              <a:rPr lang="en-US" dirty="0"/>
              <a:t>Personal Finance</a:t>
            </a:r>
          </a:p>
          <a:p>
            <a:pPr lvl="1"/>
            <a:r>
              <a:rPr lang="en-US" dirty="0"/>
              <a:t>Production Blueprint Reading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6019800"/>
            <a:ext cx="1245108" cy="6776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25" y="0"/>
            <a:ext cx="9223179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70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1945" y="1717965"/>
            <a:ext cx="7886700" cy="4351338"/>
          </a:xfrm>
        </p:spPr>
        <p:txBody>
          <a:bodyPr>
            <a:normAutofit lnSpcReduction="10000"/>
          </a:bodyPr>
          <a:lstStyle/>
          <a:p>
            <a:pPr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dirty="0" smtClean="0"/>
              <a:t>A larger number of teachers leave the profession in their first 3 years more than any other time</a:t>
            </a:r>
          </a:p>
          <a:p>
            <a:pPr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dirty="0" smtClean="0"/>
              <a:t>To address this issue, we are providing mentoring opportunities for CTE teachers in their first </a:t>
            </a:r>
            <a:r>
              <a:rPr lang="en-US" dirty="0"/>
              <a:t>2</a:t>
            </a:r>
            <a:r>
              <a:rPr lang="en-US" dirty="0" smtClean="0"/>
              <a:t> years of teaching</a:t>
            </a:r>
          </a:p>
          <a:p>
            <a:pPr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dirty="0" smtClean="0"/>
              <a:t>On-site mentorship of new CTE teachers by university faculty</a:t>
            </a:r>
          </a:p>
          <a:p>
            <a:pPr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dirty="0" smtClean="0"/>
              <a:t>Provide assistance to the new CTE teachers where they need the most help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6019800"/>
            <a:ext cx="1245108" cy="6776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32" y="-76200"/>
            <a:ext cx="9187841" cy="1751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755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1945" y="1774390"/>
            <a:ext cx="7620000" cy="531221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Coursework provided can be used for certification or degree purposes:</a:t>
            </a:r>
          </a:p>
          <a:p>
            <a:pPr lvl="1"/>
            <a:r>
              <a:rPr lang="en-US" sz="1700" dirty="0" smtClean="0"/>
              <a:t>TTED </a:t>
            </a:r>
            <a:r>
              <a:rPr lang="en-US" sz="1700" dirty="0"/>
              <a:t>193 New Instructor </a:t>
            </a:r>
            <a:r>
              <a:rPr lang="en-US" sz="1700" dirty="0" smtClean="0"/>
              <a:t>Workshop</a:t>
            </a:r>
          </a:p>
          <a:p>
            <a:pPr lvl="1"/>
            <a:r>
              <a:rPr lang="en-US" sz="1700" dirty="0"/>
              <a:t>TTED 445/845 Curriculum </a:t>
            </a:r>
            <a:r>
              <a:rPr lang="en-US" sz="1700" dirty="0" smtClean="0"/>
              <a:t>Development</a:t>
            </a:r>
            <a:endParaRPr lang="en-US" sz="1700" dirty="0" smtClean="0">
              <a:solidFill>
                <a:srgbClr val="5F497A"/>
              </a:solidFill>
              <a:cs typeface="Times New Roman"/>
            </a:endParaRPr>
          </a:p>
          <a:p>
            <a:pPr lvl="1"/>
            <a:r>
              <a:rPr lang="en-US" sz="1700" dirty="0" smtClean="0"/>
              <a:t>TTED </a:t>
            </a:r>
            <a:r>
              <a:rPr lang="en-US" sz="1700" dirty="0"/>
              <a:t>391/893 Student Assessment Development</a:t>
            </a:r>
            <a:endParaRPr lang="en-US" sz="1700" dirty="0">
              <a:solidFill>
                <a:srgbClr val="5F497A"/>
              </a:solidFill>
              <a:ea typeface="Calibri"/>
              <a:cs typeface="Times New Roman"/>
            </a:endParaRPr>
          </a:p>
          <a:p>
            <a:pPr lvl="1"/>
            <a:r>
              <a:rPr lang="en-US" sz="1700" dirty="0"/>
              <a:t>TTED 479/779 Techniques for Teaching Technical </a:t>
            </a:r>
            <a:r>
              <a:rPr lang="en-US" sz="1700" dirty="0" smtClean="0"/>
              <a:t>Education</a:t>
            </a:r>
          </a:p>
          <a:p>
            <a:pPr lvl="1"/>
            <a:r>
              <a:rPr lang="en-US" sz="1700" dirty="0"/>
              <a:t>TTED 780 Classroom and Laboratory Management in </a:t>
            </a:r>
            <a:r>
              <a:rPr lang="en-US" sz="1700" dirty="0" smtClean="0"/>
              <a:t>CTE</a:t>
            </a:r>
          </a:p>
          <a:p>
            <a:pPr lvl="1"/>
            <a:r>
              <a:rPr lang="en-US" sz="1700" dirty="0"/>
              <a:t>TTED 308/708 Tool and Lab </a:t>
            </a:r>
            <a:r>
              <a:rPr lang="en-US" sz="1700" dirty="0" smtClean="0"/>
              <a:t>Safety</a:t>
            </a:r>
          </a:p>
          <a:p>
            <a:pPr lvl="1"/>
            <a:r>
              <a:rPr lang="en-US" sz="1700" dirty="0"/>
              <a:t>TTED 695 Using Technology as an Instructional </a:t>
            </a:r>
            <a:r>
              <a:rPr lang="en-US" sz="1700" dirty="0" smtClean="0"/>
              <a:t>Tool</a:t>
            </a:r>
          </a:p>
          <a:p>
            <a:pPr lvl="1"/>
            <a:r>
              <a:rPr lang="en-US" sz="1700" dirty="0"/>
              <a:t>TTED 731 Adult </a:t>
            </a:r>
            <a:r>
              <a:rPr lang="en-US" sz="1700" dirty="0" smtClean="0"/>
              <a:t>Learners</a:t>
            </a:r>
          </a:p>
          <a:p>
            <a:pPr lvl="1"/>
            <a:r>
              <a:rPr lang="en-US" sz="1700" dirty="0"/>
              <a:t>TTED 697/897 Teaching Special Needs </a:t>
            </a:r>
            <a:r>
              <a:rPr lang="en-US" sz="1700" dirty="0" smtClean="0"/>
              <a:t>Students</a:t>
            </a:r>
          </a:p>
          <a:p>
            <a:pPr lvl="1"/>
            <a:r>
              <a:rPr lang="en-US" sz="1700" dirty="0" smtClean="0"/>
              <a:t>TTED </a:t>
            </a:r>
            <a:r>
              <a:rPr lang="en-US" sz="1700" dirty="0"/>
              <a:t>608/808 Work-based </a:t>
            </a:r>
            <a:r>
              <a:rPr lang="en-US" sz="1700" dirty="0" smtClean="0"/>
              <a:t>Learning</a:t>
            </a:r>
          </a:p>
          <a:p>
            <a:pPr lvl="1"/>
            <a:r>
              <a:rPr lang="en-US" sz="1700" dirty="0"/>
              <a:t> </a:t>
            </a:r>
            <a:r>
              <a:rPr lang="en-US" sz="1700" dirty="0" smtClean="0"/>
              <a:t>TTED </a:t>
            </a:r>
            <a:r>
              <a:rPr lang="en-US" sz="1700" dirty="0"/>
              <a:t>694/894 </a:t>
            </a:r>
            <a:r>
              <a:rPr lang="en-US" sz="1700" dirty="0" smtClean="0"/>
              <a:t>Fundamental Principles of CTE</a:t>
            </a:r>
          </a:p>
          <a:p>
            <a:pPr lvl="1"/>
            <a:r>
              <a:rPr lang="en-US" sz="1700" dirty="0" smtClean="0"/>
              <a:t>TTED </a:t>
            </a:r>
            <a:r>
              <a:rPr lang="en-US" sz="1700" dirty="0"/>
              <a:t>698 </a:t>
            </a:r>
            <a:r>
              <a:rPr lang="en-US" sz="1700" dirty="0">
                <a:solidFill>
                  <a:schemeClr val="dk1"/>
                </a:solidFill>
              </a:rPr>
              <a:t>Leadership and Professionalism in Career and Technical Education</a:t>
            </a:r>
            <a:endParaRPr lang="en-US" sz="1700" dirty="0"/>
          </a:p>
          <a:p>
            <a:pPr marL="217170" marR="0" indent="-21717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800" dirty="0" smtClean="0">
              <a:ea typeface="Calibri"/>
              <a:cs typeface="Times New Roman"/>
            </a:endParaRPr>
          </a:p>
          <a:p>
            <a:pPr marR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dirty="0" smtClean="0">
                <a:ea typeface="Calibri"/>
                <a:cs typeface="Times New Roman"/>
              </a:rPr>
              <a:t>Provided at multiple locations in the state with   </a:t>
            </a: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ea typeface="Calibri"/>
                <a:cs typeface="Times New Roman"/>
              </a:rPr>
              <a:t> </a:t>
            </a:r>
            <a:r>
              <a:rPr lang="en-US" dirty="0" smtClean="0">
                <a:ea typeface="Calibri"/>
                <a:cs typeface="Times New Roman"/>
              </a:rPr>
              <a:t>   different delivery options</a:t>
            </a:r>
            <a:endParaRPr lang="en-US" dirty="0" smtClean="0"/>
          </a:p>
          <a:p>
            <a:endParaRPr lang="en-US" sz="2400" dirty="0"/>
          </a:p>
          <a:p>
            <a:endParaRPr lang="en-US" sz="2400" dirty="0">
              <a:solidFill>
                <a:srgbClr val="5F497A"/>
              </a:solidFill>
              <a:ea typeface="Calibri"/>
              <a:cs typeface="Times New Roman"/>
            </a:endParaRPr>
          </a:p>
          <a:p>
            <a:endParaRPr lang="en-US" sz="2400" dirty="0">
              <a:solidFill>
                <a:srgbClr val="5F497A"/>
              </a:solidFill>
              <a:ea typeface="Calibri"/>
              <a:cs typeface="Times New Roman"/>
            </a:endParaRPr>
          </a:p>
          <a:p>
            <a:endParaRPr lang="en-US" sz="2400" dirty="0">
              <a:solidFill>
                <a:srgbClr val="5F497A"/>
              </a:solidFill>
              <a:ea typeface="Calibri"/>
              <a:cs typeface="Times New Roman"/>
            </a:endParaRPr>
          </a:p>
          <a:p>
            <a:endParaRPr lang="en-US" sz="2400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6019800"/>
            <a:ext cx="1245108" cy="6776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5757"/>
            <a:ext cx="9144000" cy="1782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259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35" y="2034479"/>
            <a:ext cx="2755065" cy="443527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600000" lon="19799999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128" y="1904998"/>
            <a:ext cx="2968416" cy="46942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94" y="0"/>
            <a:ext cx="9207861" cy="173566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34479"/>
            <a:ext cx="2761099" cy="443527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471159" lon="1527774" rev="21547964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1172188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15418</TotalTime>
  <Words>332</Words>
  <Application>Microsoft Office PowerPoint</Application>
  <PresentationFormat>On-screen Show (4:3)</PresentationFormat>
  <Paragraphs>80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Wingdings</vt:lpstr>
      <vt:lpstr>Office Theme</vt:lpstr>
      <vt:lpstr>Kansas Center for Career  and Technical Education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PSU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Kansas Center for Career  and Technical Education</dc:title>
  <dc:creator>TWL</dc:creator>
  <cp:lastModifiedBy>Greg Belcher</cp:lastModifiedBy>
  <cp:revision>49</cp:revision>
  <dcterms:created xsi:type="dcterms:W3CDTF">2014-08-29T16:25:44Z</dcterms:created>
  <dcterms:modified xsi:type="dcterms:W3CDTF">2016-01-26T21:02:24Z</dcterms:modified>
</cp:coreProperties>
</file>