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4" r:id="rId5"/>
    <p:sldId id="269" r:id="rId6"/>
    <p:sldId id="259" r:id="rId7"/>
    <p:sldId id="261" r:id="rId8"/>
    <p:sldId id="263" r:id="rId9"/>
    <p:sldId id="273" r:id="rId10"/>
    <p:sldId id="268" r:id="rId11"/>
    <p:sldId id="262" r:id="rId1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>
        <p:scale>
          <a:sx n="120" d="100"/>
          <a:sy n="120" d="100"/>
        </p:scale>
        <p:origin x="-13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Over the Last Three Years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Technical</c:v>
                </c:pt>
              </c:strCache>
            </c:strRef>
          </c:tx>
          <c:invertIfNegative val="0"/>
          <c:cat>
            <c:strRef>
              <c:f>Sheet1!$B$2:$D$2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122</c:v>
                </c:pt>
                <c:pt idx="1">
                  <c:v>111</c:v>
                </c:pt>
                <c:pt idx="2">
                  <c:v>141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Concurrent</c:v>
                </c:pt>
              </c:strCache>
            </c:strRef>
          </c:tx>
          <c:invertIfNegative val="0"/>
          <c:cat>
            <c:strRef>
              <c:f>Sheet1!$B$2:$D$2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129</c:v>
                </c:pt>
                <c:pt idx="1">
                  <c:v>156</c:v>
                </c:pt>
                <c:pt idx="2">
                  <c:v>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589696"/>
        <c:axId val="30591232"/>
        <c:axId val="0"/>
      </c:bar3DChart>
      <c:catAx>
        <c:axId val="30589696"/>
        <c:scaling>
          <c:orientation val="minMax"/>
        </c:scaling>
        <c:delete val="0"/>
        <c:axPos val="b"/>
        <c:majorTickMark val="none"/>
        <c:minorTickMark val="none"/>
        <c:tickLblPos val="nextTo"/>
        <c:crossAx val="30591232"/>
        <c:crosses val="autoZero"/>
        <c:auto val="1"/>
        <c:lblAlgn val="ctr"/>
        <c:lblOffset val="100"/>
        <c:noMultiLvlLbl val="0"/>
      </c:catAx>
      <c:valAx>
        <c:axId val="305912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589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2015-2016 </a:t>
            </a:r>
            <a:r>
              <a:rPr lang="en-US" dirty="0" smtClean="0"/>
              <a:t>School Year </a:t>
            </a:r>
            <a:r>
              <a:rPr lang="en-US" dirty="0"/>
              <a:t>in Review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Sheet1!$A$2:$A$4</c:f>
              <c:strCache>
                <c:ptCount val="3"/>
                <c:pt idx="0">
                  <c:v>Enrolled in AP </c:v>
                </c:pt>
                <c:pt idx="1">
                  <c:v>Enrolled in College Classes</c:v>
                </c:pt>
                <c:pt idx="2">
                  <c:v>SB 155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170</c:v>
                </c:pt>
                <c:pt idx="1">
                  <c:v>269</c:v>
                </c:pt>
                <c:pt idx="2">
                  <c:v>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782976"/>
        <c:axId val="30784512"/>
        <c:axId val="0"/>
      </c:bar3DChart>
      <c:catAx>
        <c:axId val="30782976"/>
        <c:scaling>
          <c:orientation val="minMax"/>
        </c:scaling>
        <c:delete val="0"/>
        <c:axPos val="b"/>
        <c:majorTickMark val="none"/>
        <c:minorTickMark val="none"/>
        <c:tickLblPos val="nextTo"/>
        <c:crossAx val="30784512"/>
        <c:crosses val="autoZero"/>
        <c:auto val="1"/>
        <c:lblAlgn val="ctr"/>
        <c:lblOffset val="100"/>
        <c:noMultiLvlLbl val="0"/>
      </c:catAx>
      <c:valAx>
        <c:axId val="307845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78297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68128-B9D2-A94B-A574-A22F4D23BC4B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8F3D8A-B1F2-BD45-BC27-FBD36C2CFBDB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400" b="1" dirty="0" smtClean="0">
              <a:solidFill>
                <a:schemeClr val="accent4">
                  <a:lumMod val="75000"/>
                </a:schemeClr>
              </a:solidFill>
            </a:rPr>
            <a:t>Stage 1: Clarifying Vision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Identify our goal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: Liberal High School enrollment in Senate Bill dual credit and concurrent classes. Assure students are placed in the correct classes/pathways based upon aptitude, maturity and interest.   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2)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How are we going to meet our goal?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 Increase awareness by communicating advantages of the class offerings.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3)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What do we need to do next?  </a:t>
          </a:r>
          <a:r>
            <a:rPr lang="en-US" sz="900" b="0" dirty="0" smtClean="0">
              <a:solidFill>
                <a:schemeClr val="accent4">
                  <a:lumMod val="75000"/>
                </a:schemeClr>
              </a:solidFill>
            </a:rPr>
            <a:t>Reflect, Act , and Evaluate. </a:t>
          </a:r>
          <a:endParaRPr lang="en-US" sz="900" dirty="0"/>
        </a:p>
      </dgm:t>
    </dgm:pt>
    <dgm:pt modelId="{3DBBC1F7-2199-884F-AFDB-83BC57239F30}" type="sibTrans" cxnId="{EFAAC848-2647-1A4E-9BED-0AAFE807E9A2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en-US" dirty="0">
            <a:solidFill>
              <a:srgbClr val="0070C0"/>
            </a:solidFill>
          </a:endParaRPr>
        </a:p>
      </dgm:t>
    </dgm:pt>
    <dgm:pt modelId="{F798CC08-0298-2341-AE57-CCD79F8FF39B}" type="parTrans" cxnId="{EFAAC848-2647-1A4E-9BED-0AAFE807E9A2}">
      <dgm:prSet/>
      <dgm:spPr/>
      <dgm:t>
        <a:bodyPr/>
        <a:lstStyle/>
        <a:p>
          <a:endParaRPr lang="en-US"/>
        </a:p>
      </dgm:t>
    </dgm:pt>
    <dgm:pt modelId="{BFCF76C3-9EBE-C041-86E4-3D7C594931DD}">
      <dgm:prSet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400" b="1" dirty="0" smtClean="0">
              <a:solidFill>
                <a:schemeClr val="accent4">
                  <a:lumMod val="75000"/>
                </a:schemeClr>
              </a:solidFill>
            </a:rPr>
            <a:t>Stage 2: Articulating Theories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The Vision of the Conversation: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Our actions, we agreed, would always have “our” students’ as the focus.  The action developed was to speak weekly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at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Liberal High School’s advisory period (E-time) about the advantages of the classes.  We agreed to openly and honestly communicate with each other, even when it’s uncomfortable (see attached handout).   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EE10FE6B-C08C-DC49-800F-7335969E846B}" type="sibTrans" cxnId="{D115B7DA-76FF-D749-B0D4-C5AA076B7E74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en-US" dirty="0"/>
        </a:p>
      </dgm:t>
    </dgm:pt>
    <dgm:pt modelId="{D0B530E4-B389-5747-BE61-EC93F0523F3B}" type="parTrans" cxnId="{D115B7DA-76FF-D749-B0D4-C5AA076B7E74}">
      <dgm:prSet/>
      <dgm:spPr/>
      <dgm:t>
        <a:bodyPr/>
        <a:lstStyle/>
        <a:p>
          <a:endParaRPr lang="en-US"/>
        </a:p>
      </dgm:t>
    </dgm:pt>
    <dgm:pt modelId="{26253FD2-62C7-9B4D-88BA-CC8FC4E47284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400" b="1" dirty="0" smtClean="0">
              <a:solidFill>
                <a:schemeClr val="accent4">
                  <a:lumMod val="75000"/>
                </a:schemeClr>
              </a:solidFill>
            </a:rPr>
            <a:t>Stage 4: Reflecting and Enhancing 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Analyze process and data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: Bi-monthly meetings with Liberal High School and SCCC to analyze the data and collaborate on next steps. 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2)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Revise theory of action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: Revisions took place as we went.  We expanded the e-time visits to include more representatives from the college.  We added advising sessions, college visits and an All Saints’ Day (SCCC Enrollment Day)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at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Liberal High School.  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3)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Plan future action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: Finish developing a process for continual improvement and further requirements.  Expand actions to further unify Liberal High School and SCCC (six year plan).  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17437CDA-FD49-594E-B094-1D6C48B6A5DB}" type="sibTrans" cxnId="{099B4612-DF69-1A47-B6D1-4C87D4B0CDFE}">
      <dgm:prSet/>
      <dgm:spPr/>
      <dgm:t>
        <a:bodyPr/>
        <a:lstStyle/>
        <a:p>
          <a:endParaRPr lang="en-US"/>
        </a:p>
      </dgm:t>
    </dgm:pt>
    <dgm:pt modelId="{181B99F2-FEBB-4443-AC0C-EB01C94EFE3F}" type="parTrans" cxnId="{099B4612-DF69-1A47-B6D1-4C87D4B0CDFE}">
      <dgm:prSet/>
      <dgm:spPr/>
      <dgm:t>
        <a:bodyPr/>
        <a:lstStyle/>
        <a:p>
          <a:endParaRPr lang="en-US"/>
        </a:p>
      </dgm:t>
    </dgm:pt>
    <dgm:pt modelId="{4BD4FEDF-B0FA-1740-A9C0-1F87BDDCD92A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400" b="1" dirty="0" smtClean="0">
              <a:solidFill>
                <a:schemeClr val="accent4">
                  <a:lumMod val="75000"/>
                </a:schemeClr>
              </a:solidFill>
            </a:rPr>
            <a:t>Stage 3: Implementing Action  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Determine questions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:  Why were students not taking the classes and/or the right classes for college credit</a:t>
          </a:r>
          <a:r>
            <a:rPr lang="en-US" sz="900" b="0" dirty="0" smtClean="0">
              <a:solidFill>
                <a:schemeClr val="accent4">
                  <a:lumMod val="75000"/>
                </a:schemeClr>
              </a:solidFill>
            </a:rPr>
            <a:t>?  What barriers can we control?  Are connections being made with the right people?</a:t>
          </a:r>
        </a:p>
        <a:p>
          <a:r>
            <a:rPr lang="en-US" sz="900" b="0" dirty="0" smtClean="0">
              <a:solidFill>
                <a:schemeClr val="accent4">
                  <a:lumMod val="75000"/>
                </a:schemeClr>
              </a:solidFill>
            </a:rPr>
            <a:t>2)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Enhance advising plan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: Exposed students to programs, followed-up with small group and one-one-one meetings. Determined entrance assessment needs.  Identified key people in communication process.</a:t>
          </a:r>
        </a:p>
        <a:p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3)  </a:t>
          </a:r>
          <a:r>
            <a:rPr lang="en-US" sz="900" b="1" dirty="0" smtClean="0">
              <a:solidFill>
                <a:schemeClr val="accent4">
                  <a:lumMod val="75000"/>
                </a:schemeClr>
              </a:solidFill>
            </a:rPr>
            <a:t>Take action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:  Communicated daily and responded promptly to needs and ideas.  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E978518D-63D8-FF4F-9F03-D221CB6E7AAC}" type="sibTrans" cxnId="{B7BF592D-D051-4041-BA0B-AE83B1DE63D8}">
      <dgm:prSet/>
      <dgm:spPr>
        <a:solidFill>
          <a:srgbClr val="0070C0">
            <a:alpha val="90000"/>
          </a:srgbClr>
        </a:solidFill>
      </dgm:spPr>
      <dgm:t>
        <a:bodyPr/>
        <a:lstStyle/>
        <a:p>
          <a:endParaRPr lang="en-US" dirty="0"/>
        </a:p>
      </dgm:t>
    </dgm:pt>
    <dgm:pt modelId="{A57B5CC6-5E25-3B4F-9149-911E51C2C618}" type="parTrans" cxnId="{B7BF592D-D051-4041-BA0B-AE83B1DE63D8}">
      <dgm:prSet/>
      <dgm:spPr/>
      <dgm:t>
        <a:bodyPr/>
        <a:lstStyle/>
        <a:p>
          <a:endParaRPr lang="en-US"/>
        </a:p>
      </dgm:t>
    </dgm:pt>
    <dgm:pt modelId="{7906A38E-0865-EC47-9459-5387948D26CD}" type="pres">
      <dgm:prSet presAssocID="{9E568128-B9D2-A94B-A574-A22F4D23BC4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9A50C-E2AF-7B4B-ADF0-A8DF0F205EF3}" type="pres">
      <dgm:prSet presAssocID="{9E568128-B9D2-A94B-A574-A22F4D23BC4B}" presName="dummyMaxCanvas" presStyleCnt="0">
        <dgm:presLayoutVars/>
      </dgm:prSet>
      <dgm:spPr/>
    </dgm:pt>
    <dgm:pt modelId="{086A653C-CFA7-C647-9DA3-F5FF8355114F}" type="pres">
      <dgm:prSet presAssocID="{9E568128-B9D2-A94B-A574-A22F4D23BC4B}" presName="FourNodes_1" presStyleLbl="node1" presStyleIdx="0" presStyleCnt="4" custLinFactNeighborX="-1044" custLinFactNeighborY="75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2F302-B0E8-8249-9DA3-952341FB18F0}" type="pres">
      <dgm:prSet presAssocID="{9E568128-B9D2-A94B-A574-A22F4D23BC4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1709F0-8929-1640-ABB7-55A34D423C41}" type="pres">
      <dgm:prSet presAssocID="{9E568128-B9D2-A94B-A574-A22F4D23BC4B}" presName="FourNodes_3" presStyleLbl="node1" presStyleIdx="2" presStyleCnt="4" custLinFactNeighborX="-27" custLinFactNeighborY="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AFBA3-1DCD-CC45-8909-4F3FDD6A78E9}" type="pres">
      <dgm:prSet presAssocID="{9E568128-B9D2-A94B-A574-A22F4D23BC4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84E64-E7DE-194C-95F5-4967F8654CC0}" type="pres">
      <dgm:prSet presAssocID="{9E568128-B9D2-A94B-A574-A22F4D23BC4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5F352-1689-3743-A53F-E51E0FE3F781}" type="pres">
      <dgm:prSet presAssocID="{9E568128-B9D2-A94B-A574-A22F4D23BC4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88456-0B07-4B48-84AA-372D58E43C55}" type="pres">
      <dgm:prSet presAssocID="{9E568128-B9D2-A94B-A574-A22F4D23BC4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AB3B60-4FF9-F148-8670-2D0C3D13A035}" type="pres">
      <dgm:prSet presAssocID="{9E568128-B9D2-A94B-A574-A22F4D23BC4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4AED4B-E6D9-7C45-8636-F9727DB5B898}" type="pres">
      <dgm:prSet presAssocID="{9E568128-B9D2-A94B-A574-A22F4D23BC4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46E1BC-39B7-304E-A9C6-2DCDE98F86FF}" type="pres">
      <dgm:prSet presAssocID="{9E568128-B9D2-A94B-A574-A22F4D23BC4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8C3B5-F92A-524B-A85C-629D30B74EE4}" type="pres">
      <dgm:prSet presAssocID="{9E568128-B9D2-A94B-A574-A22F4D23BC4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567485-023B-4A9E-9F4D-1B8532069C14}" type="presOf" srcId="{D48F3D8A-B1F2-BD45-BC27-FBD36C2CFBDB}" destId="{086A653C-CFA7-C647-9DA3-F5FF8355114F}" srcOrd="0" destOrd="0" presId="urn:microsoft.com/office/officeart/2005/8/layout/vProcess5"/>
    <dgm:cxn modelId="{E37B6D00-8815-43A2-8484-017097ECE2A5}" type="presOf" srcId="{4BD4FEDF-B0FA-1740-A9C0-1F87BDDCD92A}" destId="{D71709F0-8929-1640-ABB7-55A34D423C41}" srcOrd="0" destOrd="0" presId="urn:microsoft.com/office/officeart/2005/8/layout/vProcess5"/>
    <dgm:cxn modelId="{B72AA4FF-505F-4528-A6FA-DF2DBDB39DDE}" type="presOf" srcId="{EE10FE6B-C08C-DC49-800F-7335969E846B}" destId="{A6D5F352-1689-3743-A53F-E51E0FE3F781}" srcOrd="0" destOrd="0" presId="urn:microsoft.com/office/officeart/2005/8/layout/vProcess5"/>
    <dgm:cxn modelId="{CD7339E6-7DF0-44CE-A74C-B440F3D4DDD8}" type="presOf" srcId="{4BD4FEDF-B0FA-1740-A9C0-1F87BDDCD92A}" destId="{0A46E1BC-39B7-304E-A9C6-2DCDE98F86FF}" srcOrd="1" destOrd="0" presId="urn:microsoft.com/office/officeart/2005/8/layout/vProcess5"/>
    <dgm:cxn modelId="{F4DE71B8-7F37-45C4-99A5-976545D84CEB}" type="presOf" srcId="{BFCF76C3-9EBE-C041-86E4-3D7C594931DD}" destId="{B24AED4B-E6D9-7C45-8636-F9727DB5B898}" srcOrd="1" destOrd="0" presId="urn:microsoft.com/office/officeart/2005/8/layout/vProcess5"/>
    <dgm:cxn modelId="{048F5824-29D5-4AD4-A381-A54181EE6DBA}" type="presOf" srcId="{E978518D-63D8-FF4F-9F03-D221CB6E7AAC}" destId="{E4188456-0B07-4B48-84AA-372D58E43C55}" srcOrd="0" destOrd="0" presId="urn:microsoft.com/office/officeart/2005/8/layout/vProcess5"/>
    <dgm:cxn modelId="{DF29381E-AC97-46B0-AD82-79F7D13E3BDA}" type="presOf" srcId="{D48F3D8A-B1F2-BD45-BC27-FBD36C2CFBDB}" destId="{73AB3B60-4FF9-F148-8670-2D0C3D13A035}" srcOrd="1" destOrd="0" presId="urn:microsoft.com/office/officeart/2005/8/layout/vProcess5"/>
    <dgm:cxn modelId="{FA7F1254-BEE3-43C0-9161-694C1A8DD3A4}" type="presOf" srcId="{26253FD2-62C7-9B4D-88BA-CC8FC4E47284}" destId="{F90AFBA3-1DCD-CC45-8909-4F3FDD6A78E9}" srcOrd="0" destOrd="0" presId="urn:microsoft.com/office/officeart/2005/8/layout/vProcess5"/>
    <dgm:cxn modelId="{2BCEE4D2-0665-480A-8341-8EDBD2322425}" type="presOf" srcId="{9E568128-B9D2-A94B-A574-A22F4D23BC4B}" destId="{7906A38E-0865-EC47-9459-5387948D26CD}" srcOrd="0" destOrd="0" presId="urn:microsoft.com/office/officeart/2005/8/layout/vProcess5"/>
    <dgm:cxn modelId="{7EDD8D7F-D17D-4396-9964-40A8A968D1F2}" type="presOf" srcId="{BFCF76C3-9EBE-C041-86E4-3D7C594931DD}" destId="{2522F302-B0E8-8249-9DA3-952341FB18F0}" srcOrd="0" destOrd="0" presId="urn:microsoft.com/office/officeart/2005/8/layout/vProcess5"/>
    <dgm:cxn modelId="{318598BA-4FE0-4334-9021-D03CCB05EAFB}" type="presOf" srcId="{3DBBC1F7-2199-884F-AFDB-83BC57239F30}" destId="{B3B84E64-E7DE-194C-95F5-4967F8654CC0}" srcOrd="0" destOrd="0" presId="urn:microsoft.com/office/officeart/2005/8/layout/vProcess5"/>
    <dgm:cxn modelId="{B7BF592D-D051-4041-BA0B-AE83B1DE63D8}" srcId="{9E568128-B9D2-A94B-A574-A22F4D23BC4B}" destId="{4BD4FEDF-B0FA-1740-A9C0-1F87BDDCD92A}" srcOrd="2" destOrd="0" parTransId="{A57B5CC6-5E25-3B4F-9149-911E51C2C618}" sibTransId="{E978518D-63D8-FF4F-9F03-D221CB6E7AAC}"/>
    <dgm:cxn modelId="{D115B7DA-76FF-D749-B0D4-C5AA076B7E74}" srcId="{9E568128-B9D2-A94B-A574-A22F4D23BC4B}" destId="{BFCF76C3-9EBE-C041-86E4-3D7C594931DD}" srcOrd="1" destOrd="0" parTransId="{D0B530E4-B389-5747-BE61-EC93F0523F3B}" sibTransId="{EE10FE6B-C08C-DC49-800F-7335969E846B}"/>
    <dgm:cxn modelId="{EFAAC848-2647-1A4E-9BED-0AAFE807E9A2}" srcId="{9E568128-B9D2-A94B-A574-A22F4D23BC4B}" destId="{D48F3D8A-B1F2-BD45-BC27-FBD36C2CFBDB}" srcOrd="0" destOrd="0" parTransId="{F798CC08-0298-2341-AE57-CCD79F8FF39B}" sibTransId="{3DBBC1F7-2199-884F-AFDB-83BC57239F30}"/>
    <dgm:cxn modelId="{AC2B9F06-E92B-41BA-9B6D-971B74BB3797}" type="presOf" srcId="{26253FD2-62C7-9B4D-88BA-CC8FC4E47284}" destId="{F738C3B5-F92A-524B-A85C-629D30B74EE4}" srcOrd="1" destOrd="0" presId="urn:microsoft.com/office/officeart/2005/8/layout/vProcess5"/>
    <dgm:cxn modelId="{099B4612-DF69-1A47-B6D1-4C87D4B0CDFE}" srcId="{9E568128-B9D2-A94B-A574-A22F4D23BC4B}" destId="{26253FD2-62C7-9B4D-88BA-CC8FC4E47284}" srcOrd="3" destOrd="0" parTransId="{181B99F2-FEBB-4443-AC0C-EB01C94EFE3F}" sibTransId="{17437CDA-FD49-594E-B094-1D6C48B6A5DB}"/>
    <dgm:cxn modelId="{BDDD5454-394E-4C52-8A10-A9E024CFC2BF}" type="presParOf" srcId="{7906A38E-0865-EC47-9459-5387948D26CD}" destId="{F469A50C-E2AF-7B4B-ADF0-A8DF0F205EF3}" srcOrd="0" destOrd="0" presId="urn:microsoft.com/office/officeart/2005/8/layout/vProcess5"/>
    <dgm:cxn modelId="{FAFA5A11-CB00-4950-B2E1-1C9220821D24}" type="presParOf" srcId="{7906A38E-0865-EC47-9459-5387948D26CD}" destId="{086A653C-CFA7-C647-9DA3-F5FF8355114F}" srcOrd="1" destOrd="0" presId="urn:microsoft.com/office/officeart/2005/8/layout/vProcess5"/>
    <dgm:cxn modelId="{43146068-870F-4433-84C1-059638DCAD80}" type="presParOf" srcId="{7906A38E-0865-EC47-9459-5387948D26CD}" destId="{2522F302-B0E8-8249-9DA3-952341FB18F0}" srcOrd="2" destOrd="0" presId="urn:microsoft.com/office/officeart/2005/8/layout/vProcess5"/>
    <dgm:cxn modelId="{B7906D50-9095-4F78-A7AE-DAB4D296775C}" type="presParOf" srcId="{7906A38E-0865-EC47-9459-5387948D26CD}" destId="{D71709F0-8929-1640-ABB7-55A34D423C41}" srcOrd="3" destOrd="0" presId="urn:microsoft.com/office/officeart/2005/8/layout/vProcess5"/>
    <dgm:cxn modelId="{76F53FB0-F183-4190-B57B-590AC2B147FC}" type="presParOf" srcId="{7906A38E-0865-EC47-9459-5387948D26CD}" destId="{F90AFBA3-1DCD-CC45-8909-4F3FDD6A78E9}" srcOrd="4" destOrd="0" presId="urn:microsoft.com/office/officeart/2005/8/layout/vProcess5"/>
    <dgm:cxn modelId="{7F61AD0B-0FBB-4697-A0D4-B77944C86D9F}" type="presParOf" srcId="{7906A38E-0865-EC47-9459-5387948D26CD}" destId="{B3B84E64-E7DE-194C-95F5-4967F8654CC0}" srcOrd="5" destOrd="0" presId="urn:microsoft.com/office/officeart/2005/8/layout/vProcess5"/>
    <dgm:cxn modelId="{2BB803F3-BCED-4EEC-95D4-1C079F26FF44}" type="presParOf" srcId="{7906A38E-0865-EC47-9459-5387948D26CD}" destId="{A6D5F352-1689-3743-A53F-E51E0FE3F781}" srcOrd="6" destOrd="0" presId="urn:microsoft.com/office/officeart/2005/8/layout/vProcess5"/>
    <dgm:cxn modelId="{F4908647-AF10-4EBB-95C0-B2D32DCBEB6B}" type="presParOf" srcId="{7906A38E-0865-EC47-9459-5387948D26CD}" destId="{E4188456-0B07-4B48-84AA-372D58E43C55}" srcOrd="7" destOrd="0" presId="urn:microsoft.com/office/officeart/2005/8/layout/vProcess5"/>
    <dgm:cxn modelId="{3102772A-609E-4D5E-9AA4-817153832968}" type="presParOf" srcId="{7906A38E-0865-EC47-9459-5387948D26CD}" destId="{73AB3B60-4FF9-F148-8670-2D0C3D13A035}" srcOrd="8" destOrd="0" presId="urn:microsoft.com/office/officeart/2005/8/layout/vProcess5"/>
    <dgm:cxn modelId="{E8120B07-D6AB-4E13-98C6-F374AB4BC9E5}" type="presParOf" srcId="{7906A38E-0865-EC47-9459-5387948D26CD}" destId="{B24AED4B-E6D9-7C45-8636-F9727DB5B898}" srcOrd="9" destOrd="0" presId="urn:microsoft.com/office/officeart/2005/8/layout/vProcess5"/>
    <dgm:cxn modelId="{BBC7A869-211C-4D9D-B64F-CFB1DFAE3A8A}" type="presParOf" srcId="{7906A38E-0865-EC47-9459-5387948D26CD}" destId="{0A46E1BC-39B7-304E-A9C6-2DCDE98F86FF}" srcOrd="10" destOrd="0" presId="urn:microsoft.com/office/officeart/2005/8/layout/vProcess5"/>
    <dgm:cxn modelId="{8C561547-F68C-4102-8313-81360DEB8A2F}" type="presParOf" srcId="{7906A38E-0865-EC47-9459-5387948D26CD}" destId="{F738C3B5-F92A-524B-A85C-629D30B74EE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08DA5A-9A4F-8D48-BB8A-EA66588C3B34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C824FE-DFF9-8445-86C2-5F73C7B440BB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b="0" dirty="0" smtClean="0">
              <a:solidFill>
                <a:schemeClr val="accent4">
                  <a:lumMod val="75000"/>
                </a:schemeClr>
              </a:solidFill>
            </a:rPr>
            <a:t>Why were LHS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 students not taking full advantage of the Senate Bill dual credit and concurrent classes?  How could we get students to utilize this opportunity?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D7DCED78-7843-9C43-A4B2-D34CA0F1F95E}" type="parTrans" cxnId="{2A92EBCC-66E8-BC44-B112-21367E0E18E4}">
      <dgm:prSet/>
      <dgm:spPr/>
      <dgm:t>
        <a:bodyPr/>
        <a:lstStyle/>
        <a:p>
          <a:endParaRPr lang="en-US"/>
        </a:p>
      </dgm:t>
    </dgm:pt>
    <dgm:pt modelId="{97CC9DED-4895-164F-A61B-4C440B97A6C4}" type="sibTrans" cxnId="{2A92EBCC-66E8-BC44-B112-21367E0E18E4}">
      <dgm:prSet/>
      <dgm:spPr/>
      <dgm:t>
        <a:bodyPr/>
        <a:lstStyle/>
        <a:p>
          <a:endParaRPr lang="en-US"/>
        </a:p>
      </dgm:t>
    </dgm:pt>
    <dgm:pt modelId="{2DAD0F31-98E5-EB42-AB98-EC1EE5C557E7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Analyze changes in enrollment in the specific areas mentioned.  Enhance the process to better meet the needs of our students.  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7FE3DCA1-0061-B54B-A35E-333D884445BF}" type="parTrans" cxnId="{F29F2F2B-768A-5C4E-962A-7114C12698BE}">
      <dgm:prSet/>
      <dgm:spPr/>
      <dgm:t>
        <a:bodyPr/>
        <a:lstStyle/>
        <a:p>
          <a:endParaRPr lang="en-US"/>
        </a:p>
      </dgm:t>
    </dgm:pt>
    <dgm:pt modelId="{42F952A7-1241-F341-9CDF-9BC959D64674}" type="sibTrans" cxnId="{F29F2F2B-768A-5C4E-962A-7114C12698BE}">
      <dgm:prSet/>
      <dgm:spPr/>
      <dgm:t>
        <a:bodyPr/>
        <a:lstStyle/>
        <a:p>
          <a:endParaRPr lang="en-US"/>
        </a:p>
      </dgm:t>
    </dgm:pt>
    <dgm:pt modelId="{BA9EE9F9-564A-F941-B17B-8252F26EFB44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Data showed 26% increase in enrollment the following school year in the identified areas.  Identify the need to be able to duplicate the process as well as streamline and expand it.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E19ED5E5-6EE5-B54C-A45F-EE0DD8919592}" type="parTrans" cxnId="{4A57A9BB-AAD9-D04B-954E-B5AA42071BDF}">
      <dgm:prSet/>
      <dgm:spPr/>
      <dgm:t>
        <a:bodyPr/>
        <a:lstStyle/>
        <a:p>
          <a:endParaRPr lang="en-US"/>
        </a:p>
      </dgm:t>
    </dgm:pt>
    <dgm:pt modelId="{6469F894-02E0-114D-9CCD-CC08978A5E92}" type="sibTrans" cxnId="{4A57A9BB-AAD9-D04B-954E-B5AA42071BDF}">
      <dgm:prSet/>
      <dgm:spPr/>
      <dgm:t>
        <a:bodyPr/>
        <a:lstStyle/>
        <a:p>
          <a:endParaRPr lang="en-US"/>
        </a:p>
      </dgm:t>
    </dgm:pt>
    <dgm:pt modelId="{0E75F1F1-D8F2-8F46-B68F-659645971C68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1100" dirty="0" smtClean="0">
              <a:solidFill>
                <a:schemeClr val="accent4">
                  <a:lumMod val="75000"/>
                </a:schemeClr>
              </a:solidFill>
            </a:rPr>
            <a:t>Refine the steps into a process understandable to all faculty/staff and other area high schools.  </a:t>
          </a:r>
          <a:endParaRPr lang="en-US" sz="1100" dirty="0"/>
        </a:p>
      </dgm:t>
    </dgm:pt>
    <dgm:pt modelId="{C075E2DA-1A3E-0348-A512-0607F638A813}" type="parTrans" cxnId="{C19F44B6-6B4C-4B44-94FD-3B55FD9448A6}">
      <dgm:prSet/>
      <dgm:spPr/>
      <dgm:t>
        <a:bodyPr/>
        <a:lstStyle/>
        <a:p>
          <a:endParaRPr lang="en-US"/>
        </a:p>
      </dgm:t>
    </dgm:pt>
    <dgm:pt modelId="{B4A0CE96-E16A-A245-B5F4-378B84E3EE67}" type="sibTrans" cxnId="{C19F44B6-6B4C-4B44-94FD-3B55FD9448A6}">
      <dgm:prSet/>
      <dgm:spPr/>
      <dgm:t>
        <a:bodyPr/>
        <a:lstStyle/>
        <a:p>
          <a:endParaRPr lang="en-US"/>
        </a:p>
      </dgm:t>
    </dgm:pt>
    <dgm:pt modelId="{1945CBA2-90DD-BA4B-A7AA-D62C03C11D5F}">
      <dgm:prSet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1100" dirty="0" smtClean="0">
              <a:solidFill>
                <a:schemeClr val="accent4">
                  <a:lumMod val="75000"/>
                </a:schemeClr>
              </a:solidFill>
            </a:rPr>
            <a:t>Analyze the effectiveness and adjust as needed to ensure clarity and sustainability.  </a:t>
          </a:r>
          <a:endParaRPr lang="en-US" sz="1100" dirty="0">
            <a:solidFill>
              <a:schemeClr val="accent4">
                <a:lumMod val="75000"/>
              </a:schemeClr>
            </a:solidFill>
          </a:endParaRPr>
        </a:p>
      </dgm:t>
    </dgm:pt>
    <dgm:pt modelId="{C772BBB8-CC82-5E42-A559-93C6BAE751C8}" type="parTrans" cxnId="{15E6BC3A-6A81-ED46-B66C-D3E0F7A99143}">
      <dgm:prSet/>
      <dgm:spPr/>
      <dgm:t>
        <a:bodyPr/>
        <a:lstStyle/>
        <a:p>
          <a:endParaRPr lang="en-US"/>
        </a:p>
      </dgm:t>
    </dgm:pt>
    <dgm:pt modelId="{956DF9DA-D27B-654F-9058-BC8B65E8B58A}" type="sibTrans" cxnId="{15E6BC3A-6A81-ED46-B66C-D3E0F7A99143}">
      <dgm:prSet/>
      <dgm:spPr/>
      <dgm:t>
        <a:bodyPr/>
        <a:lstStyle/>
        <a:p>
          <a:endParaRPr lang="en-US"/>
        </a:p>
      </dgm:t>
    </dgm:pt>
    <dgm:pt modelId="{D05866F6-F18D-E642-8B8F-DF34ECB7DFCA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900" b="0" dirty="0" smtClean="0">
              <a:solidFill>
                <a:schemeClr val="accent4">
                  <a:lumMod val="75000"/>
                </a:schemeClr>
              </a:solidFill>
            </a:rPr>
            <a:t>We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visited and found that students had no knowledge and exposure to specific opportunities.  Decided SCCC faculty would go to high school e-times and LHS counselors promoted the opportunities. LHS students would come tour classes at SCCC.</a:t>
          </a:r>
          <a:endParaRPr lang="en-US" sz="900" dirty="0"/>
        </a:p>
      </dgm:t>
    </dgm:pt>
    <dgm:pt modelId="{5D69096A-64DC-C64F-9870-CBB060168951}" type="sibTrans" cxnId="{497BEDA7-E80C-0444-9A3E-8E2C238860DA}">
      <dgm:prSet/>
      <dgm:spPr/>
      <dgm:t>
        <a:bodyPr/>
        <a:lstStyle/>
        <a:p>
          <a:endParaRPr lang="en-US"/>
        </a:p>
      </dgm:t>
    </dgm:pt>
    <dgm:pt modelId="{9A4E7C01-4383-2042-A1BA-52F6F2FCEFA7}" type="parTrans" cxnId="{497BEDA7-E80C-0444-9A3E-8E2C238860DA}">
      <dgm:prSet/>
      <dgm:spPr/>
      <dgm:t>
        <a:bodyPr/>
        <a:lstStyle/>
        <a:p>
          <a:endParaRPr lang="en-US"/>
        </a:p>
      </dgm:t>
    </dgm:pt>
    <dgm:pt modelId="{EC3BE6D8-6663-E749-8E8D-3E016F96A105}" type="pres">
      <dgm:prSet presAssocID="{0C08DA5A-9A4F-8D48-BB8A-EA66588C3B3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D2F7DE-9C46-8041-A868-45D687B52557}" type="pres">
      <dgm:prSet presAssocID="{37C824FE-DFF9-8445-86C2-5F73C7B440BB}" presName="node" presStyleLbl="node1" presStyleIdx="0" presStyleCnt="6" custScaleX="149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FE2A2-9E40-9340-A411-083F9BD9DC7D}" type="pres">
      <dgm:prSet presAssocID="{37C824FE-DFF9-8445-86C2-5F73C7B440BB}" presName="spNode" presStyleCnt="0"/>
      <dgm:spPr/>
    </dgm:pt>
    <dgm:pt modelId="{DB60E575-98BE-C84F-BFE8-57216E20CBCE}" type="pres">
      <dgm:prSet presAssocID="{97CC9DED-4895-164F-A61B-4C440B97A6C4}" presName="sibTrans" presStyleLbl="sibTrans1D1" presStyleIdx="0" presStyleCnt="6"/>
      <dgm:spPr/>
      <dgm:t>
        <a:bodyPr/>
        <a:lstStyle/>
        <a:p>
          <a:endParaRPr lang="en-US"/>
        </a:p>
      </dgm:t>
    </dgm:pt>
    <dgm:pt modelId="{63862A06-4EB9-D446-A5D8-9EC7A3A8B91B}" type="pres">
      <dgm:prSet presAssocID="{D05866F6-F18D-E642-8B8F-DF34ECB7DFCA}" presName="node" presStyleLbl="node1" presStyleIdx="1" presStyleCnt="6" custScaleX="137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51F082-9472-0C43-9299-66CC4D90235C}" type="pres">
      <dgm:prSet presAssocID="{D05866F6-F18D-E642-8B8F-DF34ECB7DFCA}" presName="spNode" presStyleCnt="0"/>
      <dgm:spPr/>
    </dgm:pt>
    <dgm:pt modelId="{B7823CF7-220E-0D43-AA1B-0D51D21A0B0D}" type="pres">
      <dgm:prSet presAssocID="{5D69096A-64DC-C64F-9870-CBB06016895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4DCAC34B-A85D-8E49-9E18-4D35EF3606C1}" type="pres">
      <dgm:prSet presAssocID="{2DAD0F31-98E5-EB42-AB98-EC1EE5C557E7}" presName="node" presStyleLbl="node1" presStyleIdx="2" presStyleCnt="6" custScaleX="140079" custRadScaleRad="92226" custRadScaleInc="-94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52B17-1DA7-4B42-96F3-CA811820D139}" type="pres">
      <dgm:prSet presAssocID="{2DAD0F31-98E5-EB42-AB98-EC1EE5C557E7}" presName="spNode" presStyleCnt="0"/>
      <dgm:spPr/>
    </dgm:pt>
    <dgm:pt modelId="{2BF80A17-03C7-5B4F-9482-2538D3351BF2}" type="pres">
      <dgm:prSet presAssocID="{42F952A7-1241-F341-9CDF-9BC959D64674}" presName="sibTrans" presStyleLbl="sibTrans1D1" presStyleIdx="2" presStyleCnt="6"/>
      <dgm:spPr/>
      <dgm:t>
        <a:bodyPr/>
        <a:lstStyle/>
        <a:p>
          <a:endParaRPr lang="en-US"/>
        </a:p>
      </dgm:t>
    </dgm:pt>
    <dgm:pt modelId="{512DA4D2-3B89-AE46-80C5-F5326284C2E1}" type="pres">
      <dgm:prSet presAssocID="{BA9EE9F9-564A-F941-B17B-8252F26EFB44}" presName="node" presStyleLbl="node1" presStyleIdx="3" presStyleCnt="6" custScaleX="133169" custScaleY="97597" custRadScaleRad="80841" custRadScaleInc="7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BD92C-5A62-C149-92E3-FA41CB1EA4BA}" type="pres">
      <dgm:prSet presAssocID="{BA9EE9F9-564A-F941-B17B-8252F26EFB44}" presName="spNode" presStyleCnt="0"/>
      <dgm:spPr/>
    </dgm:pt>
    <dgm:pt modelId="{2EF9EAF7-AAC6-5A4C-BD0B-813C2187C058}" type="pres">
      <dgm:prSet presAssocID="{6469F894-02E0-114D-9CCD-CC08978A5E92}" presName="sibTrans" presStyleLbl="sibTrans1D1" presStyleIdx="3" presStyleCnt="6"/>
      <dgm:spPr/>
      <dgm:t>
        <a:bodyPr/>
        <a:lstStyle/>
        <a:p>
          <a:endParaRPr lang="en-US"/>
        </a:p>
      </dgm:t>
    </dgm:pt>
    <dgm:pt modelId="{703AEFF6-A78F-C04C-96C4-91CB72D62D8F}" type="pres">
      <dgm:prSet presAssocID="{0E75F1F1-D8F2-8F46-B68F-659645971C68}" presName="node" presStyleLbl="node1" presStyleIdx="4" presStyleCnt="6" custScaleX="123730" custRadScaleRad="100831" custRadScaleInc="53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2383E-0D64-3142-8F3C-5C72DA0F5408}" type="pres">
      <dgm:prSet presAssocID="{0E75F1F1-D8F2-8F46-B68F-659645971C68}" presName="spNode" presStyleCnt="0"/>
      <dgm:spPr/>
    </dgm:pt>
    <dgm:pt modelId="{52081531-6928-B84A-9C16-F590E1A882A5}" type="pres">
      <dgm:prSet presAssocID="{B4A0CE96-E16A-A245-B5F4-378B84E3EE67}" presName="sibTrans" presStyleLbl="sibTrans1D1" presStyleIdx="4" presStyleCnt="6"/>
      <dgm:spPr/>
      <dgm:t>
        <a:bodyPr/>
        <a:lstStyle/>
        <a:p>
          <a:endParaRPr lang="en-US"/>
        </a:p>
      </dgm:t>
    </dgm:pt>
    <dgm:pt modelId="{5E65099F-BDE5-9B4D-9978-846ACD0E192E}" type="pres">
      <dgm:prSet presAssocID="{1945CBA2-90DD-BA4B-A7AA-D62C03C11D5F}" presName="node" presStyleLbl="node1" presStyleIdx="5" presStyleCnt="6" custScaleX="118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7DC45-9CF8-5942-8085-80DD7ABC8F36}" type="pres">
      <dgm:prSet presAssocID="{1945CBA2-90DD-BA4B-A7AA-D62C03C11D5F}" presName="spNode" presStyleCnt="0"/>
      <dgm:spPr/>
    </dgm:pt>
    <dgm:pt modelId="{90705F9A-2395-6C4D-A275-4EA1E66A7008}" type="pres">
      <dgm:prSet presAssocID="{956DF9DA-D27B-654F-9058-BC8B65E8B58A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B5B34EAF-A738-42E5-B1FA-5AD2B121B7FD}" type="presOf" srcId="{0E75F1F1-D8F2-8F46-B68F-659645971C68}" destId="{703AEFF6-A78F-C04C-96C4-91CB72D62D8F}" srcOrd="0" destOrd="0" presId="urn:microsoft.com/office/officeart/2005/8/layout/cycle5"/>
    <dgm:cxn modelId="{EBF0149F-9AAC-4244-9077-6362C549B8EC}" type="presOf" srcId="{0C08DA5A-9A4F-8D48-BB8A-EA66588C3B34}" destId="{EC3BE6D8-6663-E749-8E8D-3E016F96A105}" srcOrd="0" destOrd="0" presId="urn:microsoft.com/office/officeart/2005/8/layout/cycle5"/>
    <dgm:cxn modelId="{03304BC5-D06A-4F7A-A526-026A76B49588}" type="presOf" srcId="{2DAD0F31-98E5-EB42-AB98-EC1EE5C557E7}" destId="{4DCAC34B-A85D-8E49-9E18-4D35EF3606C1}" srcOrd="0" destOrd="0" presId="urn:microsoft.com/office/officeart/2005/8/layout/cycle5"/>
    <dgm:cxn modelId="{159EFFFE-2A62-44B2-AEE7-48849E41F90C}" type="presOf" srcId="{956DF9DA-D27B-654F-9058-BC8B65E8B58A}" destId="{90705F9A-2395-6C4D-A275-4EA1E66A7008}" srcOrd="0" destOrd="0" presId="urn:microsoft.com/office/officeart/2005/8/layout/cycle5"/>
    <dgm:cxn modelId="{328EA637-E30E-49D7-A5B0-AB54F60920E8}" type="presOf" srcId="{42F952A7-1241-F341-9CDF-9BC959D64674}" destId="{2BF80A17-03C7-5B4F-9482-2538D3351BF2}" srcOrd="0" destOrd="0" presId="urn:microsoft.com/office/officeart/2005/8/layout/cycle5"/>
    <dgm:cxn modelId="{8F6BAED9-46AA-4D28-AB5E-CD52377E44B1}" type="presOf" srcId="{97CC9DED-4895-164F-A61B-4C440B97A6C4}" destId="{DB60E575-98BE-C84F-BFE8-57216E20CBCE}" srcOrd="0" destOrd="0" presId="urn:microsoft.com/office/officeart/2005/8/layout/cycle5"/>
    <dgm:cxn modelId="{F29F2F2B-768A-5C4E-962A-7114C12698BE}" srcId="{0C08DA5A-9A4F-8D48-BB8A-EA66588C3B34}" destId="{2DAD0F31-98E5-EB42-AB98-EC1EE5C557E7}" srcOrd="2" destOrd="0" parTransId="{7FE3DCA1-0061-B54B-A35E-333D884445BF}" sibTransId="{42F952A7-1241-F341-9CDF-9BC959D64674}"/>
    <dgm:cxn modelId="{C19F44B6-6B4C-4B44-94FD-3B55FD9448A6}" srcId="{0C08DA5A-9A4F-8D48-BB8A-EA66588C3B34}" destId="{0E75F1F1-D8F2-8F46-B68F-659645971C68}" srcOrd="4" destOrd="0" parTransId="{C075E2DA-1A3E-0348-A512-0607F638A813}" sibTransId="{B4A0CE96-E16A-A245-B5F4-378B84E3EE67}"/>
    <dgm:cxn modelId="{0358B1DD-D048-4D60-9FB0-409A986C73E1}" type="presOf" srcId="{37C824FE-DFF9-8445-86C2-5F73C7B440BB}" destId="{3BD2F7DE-9C46-8041-A868-45D687B52557}" srcOrd="0" destOrd="0" presId="urn:microsoft.com/office/officeart/2005/8/layout/cycle5"/>
    <dgm:cxn modelId="{2A92EBCC-66E8-BC44-B112-21367E0E18E4}" srcId="{0C08DA5A-9A4F-8D48-BB8A-EA66588C3B34}" destId="{37C824FE-DFF9-8445-86C2-5F73C7B440BB}" srcOrd="0" destOrd="0" parTransId="{D7DCED78-7843-9C43-A4B2-D34CA0F1F95E}" sibTransId="{97CC9DED-4895-164F-A61B-4C440B97A6C4}"/>
    <dgm:cxn modelId="{0C22CE4E-FA6F-4E9A-AA2C-C5AA3C20484F}" type="presOf" srcId="{1945CBA2-90DD-BA4B-A7AA-D62C03C11D5F}" destId="{5E65099F-BDE5-9B4D-9978-846ACD0E192E}" srcOrd="0" destOrd="0" presId="urn:microsoft.com/office/officeart/2005/8/layout/cycle5"/>
    <dgm:cxn modelId="{743A5C33-09A5-46FB-A99D-8FF15E536385}" type="presOf" srcId="{B4A0CE96-E16A-A245-B5F4-378B84E3EE67}" destId="{52081531-6928-B84A-9C16-F590E1A882A5}" srcOrd="0" destOrd="0" presId="urn:microsoft.com/office/officeart/2005/8/layout/cycle5"/>
    <dgm:cxn modelId="{1306C401-7448-4B66-975F-80C53741577C}" type="presOf" srcId="{BA9EE9F9-564A-F941-B17B-8252F26EFB44}" destId="{512DA4D2-3B89-AE46-80C5-F5326284C2E1}" srcOrd="0" destOrd="0" presId="urn:microsoft.com/office/officeart/2005/8/layout/cycle5"/>
    <dgm:cxn modelId="{16B1712D-0EAD-4346-B4E4-F3768D9F9A0E}" type="presOf" srcId="{5D69096A-64DC-C64F-9870-CBB060168951}" destId="{B7823CF7-220E-0D43-AA1B-0D51D21A0B0D}" srcOrd="0" destOrd="0" presId="urn:microsoft.com/office/officeart/2005/8/layout/cycle5"/>
    <dgm:cxn modelId="{497BEDA7-E80C-0444-9A3E-8E2C238860DA}" srcId="{0C08DA5A-9A4F-8D48-BB8A-EA66588C3B34}" destId="{D05866F6-F18D-E642-8B8F-DF34ECB7DFCA}" srcOrd="1" destOrd="0" parTransId="{9A4E7C01-4383-2042-A1BA-52F6F2FCEFA7}" sibTransId="{5D69096A-64DC-C64F-9870-CBB060168951}"/>
    <dgm:cxn modelId="{15E6BC3A-6A81-ED46-B66C-D3E0F7A99143}" srcId="{0C08DA5A-9A4F-8D48-BB8A-EA66588C3B34}" destId="{1945CBA2-90DD-BA4B-A7AA-D62C03C11D5F}" srcOrd="5" destOrd="0" parTransId="{C772BBB8-CC82-5E42-A559-93C6BAE751C8}" sibTransId="{956DF9DA-D27B-654F-9058-BC8B65E8B58A}"/>
    <dgm:cxn modelId="{A85C70DA-E94A-4CC7-A85B-EBF1DC8F3DB9}" type="presOf" srcId="{D05866F6-F18D-E642-8B8F-DF34ECB7DFCA}" destId="{63862A06-4EB9-D446-A5D8-9EC7A3A8B91B}" srcOrd="0" destOrd="0" presId="urn:microsoft.com/office/officeart/2005/8/layout/cycle5"/>
    <dgm:cxn modelId="{4A57A9BB-AAD9-D04B-954E-B5AA42071BDF}" srcId="{0C08DA5A-9A4F-8D48-BB8A-EA66588C3B34}" destId="{BA9EE9F9-564A-F941-B17B-8252F26EFB44}" srcOrd="3" destOrd="0" parTransId="{E19ED5E5-6EE5-B54C-A45F-EE0DD8919592}" sibTransId="{6469F894-02E0-114D-9CCD-CC08978A5E92}"/>
    <dgm:cxn modelId="{97AD7B15-E993-4207-9779-4B0B1F203D76}" type="presOf" srcId="{6469F894-02E0-114D-9CCD-CC08978A5E92}" destId="{2EF9EAF7-AAC6-5A4C-BD0B-813C2187C058}" srcOrd="0" destOrd="0" presId="urn:microsoft.com/office/officeart/2005/8/layout/cycle5"/>
    <dgm:cxn modelId="{FF166EC1-185B-46EF-87CF-BBE2028C97AF}" type="presParOf" srcId="{EC3BE6D8-6663-E749-8E8D-3E016F96A105}" destId="{3BD2F7DE-9C46-8041-A868-45D687B52557}" srcOrd="0" destOrd="0" presId="urn:microsoft.com/office/officeart/2005/8/layout/cycle5"/>
    <dgm:cxn modelId="{7B03F804-E2E2-4AAB-87F8-1E417D05408C}" type="presParOf" srcId="{EC3BE6D8-6663-E749-8E8D-3E016F96A105}" destId="{B20FE2A2-9E40-9340-A411-083F9BD9DC7D}" srcOrd="1" destOrd="0" presId="urn:microsoft.com/office/officeart/2005/8/layout/cycle5"/>
    <dgm:cxn modelId="{927BF954-0B3B-493E-B16B-EA1AC1E1CE9B}" type="presParOf" srcId="{EC3BE6D8-6663-E749-8E8D-3E016F96A105}" destId="{DB60E575-98BE-C84F-BFE8-57216E20CBCE}" srcOrd="2" destOrd="0" presId="urn:microsoft.com/office/officeart/2005/8/layout/cycle5"/>
    <dgm:cxn modelId="{1562F1DF-CF79-466B-8BCB-950342D5E222}" type="presParOf" srcId="{EC3BE6D8-6663-E749-8E8D-3E016F96A105}" destId="{63862A06-4EB9-D446-A5D8-9EC7A3A8B91B}" srcOrd="3" destOrd="0" presId="urn:microsoft.com/office/officeart/2005/8/layout/cycle5"/>
    <dgm:cxn modelId="{2B5B5638-77E0-4D1E-854D-BCED48EE8F8D}" type="presParOf" srcId="{EC3BE6D8-6663-E749-8E8D-3E016F96A105}" destId="{0051F082-9472-0C43-9299-66CC4D90235C}" srcOrd="4" destOrd="0" presId="urn:microsoft.com/office/officeart/2005/8/layout/cycle5"/>
    <dgm:cxn modelId="{1459B177-58ED-4D92-A023-D2162890B45E}" type="presParOf" srcId="{EC3BE6D8-6663-E749-8E8D-3E016F96A105}" destId="{B7823CF7-220E-0D43-AA1B-0D51D21A0B0D}" srcOrd="5" destOrd="0" presId="urn:microsoft.com/office/officeart/2005/8/layout/cycle5"/>
    <dgm:cxn modelId="{1E309317-CFCD-4EC5-A031-105814D41655}" type="presParOf" srcId="{EC3BE6D8-6663-E749-8E8D-3E016F96A105}" destId="{4DCAC34B-A85D-8E49-9E18-4D35EF3606C1}" srcOrd="6" destOrd="0" presId="urn:microsoft.com/office/officeart/2005/8/layout/cycle5"/>
    <dgm:cxn modelId="{E157DE4F-5142-4C32-9244-F5B127F6F335}" type="presParOf" srcId="{EC3BE6D8-6663-E749-8E8D-3E016F96A105}" destId="{3FE52B17-1DA7-4B42-96F3-CA811820D139}" srcOrd="7" destOrd="0" presId="urn:microsoft.com/office/officeart/2005/8/layout/cycle5"/>
    <dgm:cxn modelId="{4B78D5C9-C948-4E76-B478-92299FD341A5}" type="presParOf" srcId="{EC3BE6D8-6663-E749-8E8D-3E016F96A105}" destId="{2BF80A17-03C7-5B4F-9482-2538D3351BF2}" srcOrd="8" destOrd="0" presId="urn:microsoft.com/office/officeart/2005/8/layout/cycle5"/>
    <dgm:cxn modelId="{953041F4-DC0A-4258-BCD7-F00D6E8497D2}" type="presParOf" srcId="{EC3BE6D8-6663-E749-8E8D-3E016F96A105}" destId="{512DA4D2-3B89-AE46-80C5-F5326284C2E1}" srcOrd="9" destOrd="0" presId="urn:microsoft.com/office/officeart/2005/8/layout/cycle5"/>
    <dgm:cxn modelId="{7AC8672E-B059-4016-BF82-25C16E2EE00F}" type="presParOf" srcId="{EC3BE6D8-6663-E749-8E8D-3E016F96A105}" destId="{945BD92C-5A62-C149-92E3-FA41CB1EA4BA}" srcOrd="10" destOrd="0" presId="urn:microsoft.com/office/officeart/2005/8/layout/cycle5"/>
    <dgm:cxn modelId="{190434B3-3CD0-42E6-8B57-21BDE7BDAD7A}" type="presParOf" srcId="{EC3BE6D8-6663-E749-8E8D-3E016F96A105}" destId="{2EF9EAF7-AAC6-5A4C-BD0B-813C2187C058}" srcOrd="11" destOrd="0" presId="urn:microsoft.com/office/officeart/2005/8/layout/cycle5"/>
    <dgm:cxn modelId="{4B6FE3A1-6793-48F6-81F9-88F05E93B0A6}" type="presParOf" srcId="{EC3BE6D8-6663-E749-8E8D-3E016F96A105}" destId="{703AEFF6-A78F-C04C-96C4-91CB72D62D8F}" srcOrd="12" destOrd="0" presId="urn:microsoft.com/office/officeart/2005/8/layout/cycle5"/>
    <dgm:cxn modelId="{DEA13D06-9B62-491E-B21B-8141AFE1444B}" type="presParOf" srcId="{EC3BE6D8-6663-E749-8E8D-3E016F96A105}" destId="{84F2383E-0D64-3142-8F3C-5C72DA0F5408}" srcOrd="13" destOrd="0" presId="urn:microsoft.com/office/officeart/2005/8/layout/cycle5"/>
    <dgm:cxn modelId="{36A46061-E74A-4CD2-B98A-9D48D5555284}" type="presParOf" srcId="{EC3BE6D8-6663-E749-8E8D-3E016F96A105}" destId="{52081531-6928-B84A-9C16-F590E1A882A5}" srcOrd="14" destOrd="0" presId="urn:microsoft.com/office/officeart/2005/8/layout/cycle5"/>
    <dgm:cxn modelId="{BB36DC8D-C28E-4C76-A89A-6C79D0D22C29}" type="presParOf" srcId="{EC3BE6D8-6663-E749-8E8D-3E016F96A105}" destId="{5E65099F-BDE5-9B4D-9978-846ACD0E192E}" srcOrd="15" destOrd="0" presId="urn:microsoft.com/office/officeart/2005/8/layout/cycle5"/>
    <dgm:cxn modelId="{6EFD6400-C264-4915-A122-6058583828A6}" type="presParOf" srcId="{EC3BE6D8-6663-E749-8E8D-3E016F96A105}" destId="{25B7DC45-9CF8-5942-8085-80DD7ABC8F36}" srcOrd="16" destOrd="0" presId="urn:microsoft.com/office/officeart/2005/8/layout/cycle5"/>
    <dgm:cxn modelId="{20ED6893-B7AE-4134-82E2-9BD0BA26E222}" type="presParOf" srcId="{EC3BE6D8-6663-E749-8E8D-3E016F96A105}" destId="{90705F9A-2395-6C4D-A275-4EA1E66A7008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08DA5A-9A4F-8D48-BB8A-EA66588C3B34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C824FE-DFF9-8445-86C2-5F73C7B440BB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b="0" dirty="0" smtClean="0">
              <a:solidFill>
                <a:schemeClr val="accent4">
                  <a:lumMod val="75000"/>
                </a:schemeClr>
              </a:solidFill>
            </a:rPr>
            <a:t>Why were LHS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 students not taking full advantage of the Senate Bill dual credit and concurrent classes?  How could we get students to utilize this opportunity?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D7DCED78-7843-9C43-A4B2-D34CA0F1F95E}" type="parTrans" cxnId="{2A92EBCC-66E8-BC44-B112-21367E0E18E4}">
      <dgm:prSet/>
      <dgm:spPr/>
      <dgm:t>
        <a:bodyPr/>
        <a:lstStyle/>
        <a:p>
          <a:endParaRPr lang="en-US"/>
        </a:p>
      </dgm:t>
    </dgm:pt>
    <dgm:pt modelId="{97CC9DED-4895-164F-A61B-4C440B97A6C4}" type="sibTrans" cxnId="{2A92EBCC-66E8-BC44-B112-21367E0E18E4}">
      <dgm:prSet/>
      <dgm:spPr/>
      <dgm:t>
        <a:bodyPr/>
        <a:lstStyle/>
        <a:p>
          <a:endParaRPr lang="en-US"/>
        </a:p>
      </dgm:t>
    </dgm:pt>
    <dgm:pt modelId="{2DAD0F31-98E5-EB42-AB98-EC1EE5C557E7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Analyze changes in enrollment in the specific areas mentioned.  Enhance the process to better meet the needs of our students.  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7FE3DCA1-0061-B54B-A35E-333D884445BF}" type="parTrans" cxnId="{F29F2F2B-768A-5C4E-962A-7114C12698BE}">
      <dgm:prSet/>
      <dgm:spPr/>
      <dgm:t>
        <a:bodyPr/>
        <a:lstStyle/>
        <a:p>
          <a:endParaRPr lang="en-US"/>
        </a:p>
      </dgm:t>
    </dgm:pt>
    <dgm:pt modelId="{42F952A7-1241-F341-9CDF-9BC959D64674}" type="sibTrans" cxnId="{F29F2F2B-768A-5C4E-962A-7114C12698BE}">
      <dgm:prSet/>
      <dgm:spPr/>
      <dgm:t>
        <a:bodyPr/>
        <a:lstStyle/>
        <a:p>
          <a:endParaRPr lang="en-US"/>
        </a:p>
      </dgm:t>
    </dgm:pt>
    <dgm:pt modelId="{BA9EE9F9-564A-F941-B17B-8252F26EFB44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Data showed 26% increase in enrollment the following school year in the identified areas.  Identify the need to be able to duplicate the process as well as streamline and expand it.</a:t>
          </a:r>
          <a:endParaRPr lang="en-US" sz="900" dirty="0">
            <a:solidFill>
              <a:schemeClr val="accent4">
                <a:lumMod val="75000"/>
              </a:schemeClr>
            </a:solidFill>
          </a:endParaRPr>
        </a:p>
      </dgm:t>
    </dgm:pt>
    <dgm:pt modelId="{E19ED5E5-6EE5-B54C-A45F-EE0DD8919592}" type="parTrans" cxnId="{4A57A9BB-AAD9-D04B-954E-B5AA42071BDF}">
      <dgm:prSet/>
      <dgm:spPr/>
      <dgm:t>
        <a:bodyPr/>
        <a:lstStyle/>
        <a:p>
          <a:endParaRPr lang="en-US"/>
        </a:p>
      </dgm:t>
    </dgm:pt>
    <dgm:pt modelId="{6469F894-02E0-114D-9CCD-CC08978A5E92}" type="sibTrans" cxnId="{4A57A9BB-AAD9-D04B-954E-B5AA42071BDF}">
      <dgm:prSet/>
      <dgm:spPr/>
      <dgm:t>
        <a:bodyPr/>
        <a:lstStyle/>
        <a:p>
          <a:endParaRPr lang="en-US"/>
        </a:p>
      </dgm:t>
    </dgm:pt>
    <dgm:pt modelId="{0E75F1F1-D8F2-8F46-B68F-659645971C68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1100" dirty="0" smtClean="0">
              <a:solidFill>
                <a:schemeClr val="accent4">
                  <a:lumMod val="75000"/>
                </a:schemeClr>
              </a:solidFill>
            </a:rPr>
            <a:t>Refine the steps into a process understandable to all faculty/staff and other area high schools.  </a:t>
          </a:r>
          <a:endParaRPr lang="en-US" sz="1100" dirty="0"/>
        </a:p>
      </dgm:t>
    </dgm:pt>
    <dgm:pt modelId="{C075E2DA-1A3E-0348-A512-0607F638A813}" type="parTrans" cxnId="{C19F44B6-6B4C-4B44-94FD-3B55FD9448A6}">
      <dgm:prSet/>
      <dgm:spPr/>
      <dgm:t>
        <a:bodyPr/>
        <a:lstStyle/>
        <a:p>
          <a:endParaRPr lang="en-US"/>
        </a:p>
      </dgm:t>
    </dgm:pt>
    <dgm:pt modelId="{B4A0CE96-E16A-A245-B5F4-378B84E3EE67}" type="sibTrans" cxnId="{C19F44B6-6B4C-4B44-94FD-3B55FD9448A6}">
      <dgm:prSet/>
      <dgm:spPr/>
      <dgm:t>
        <a:bodyPr/>
        <a:lstStyle/>
        <a:p>
          <a:endParaRPr lang="en-US"/>
        </a:p>
      </dgm:t>
    </dgm:pt>
    <dgm:pt modelId="{1945CBA2-90DD-BA4B-A7AA-D62C03C11D5F}">
      <dgm:prSet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1100" dirty="0" smtClean="0">
              <a:solidFill>
                <a:schemeClr val="accent4">
                  <a:lumMod val="75000"/>
                </a:schemeClr>
              </a:solidFill>
            </a:rPr>
            <a:t>Analyze the effectiveness and adjust as needed to ensure clarity and sustainability.  </a:t>
          </a:r>
          <a:endParaRPr lang="en-US" sz="1100" dirty="0">
            <a:solidFill>
              <a:schemeClr val="accent4">
                <a:lumMod val="75000"/>
              </a:schemeClr>
            </a:solidFill>
          </a:endParaRPr>
        </a:p>
      </dgm:t>
    </dgm:pt>
    <dgm:pt modelId="{C772BBB8-CC82-5E42-A559-93C6BAE751C8}" type="parTrans" cxnId="{15E6BC3A-6A81-ED46-B66C-D3E0F7A99143}">
      <dgm:prSet/>
      <dgm:spPr/>
      <dgm:t>
        <a:bodyPr/>
        <a:lstStyle/>
        <a:p>
          <a:endParaRPr lang="en-US"/>
        </a:p>
      </dgm:t>
    </dgm:pt>
    <dgm:pt modelId="{956DF9DA-D27B-654F-9058-BC8B65E8B58A}" type="sibTrans" cxnId="{15E6BC3A-6A81-ED46-B66C-D3E0F7A99143}">
      <dgm:prSet/>
      <dgm:spPr/>
      <dgm:t>
        <a:bodyPr/>
        <a:lstStyle/>
        <a:p>
          <a:endParaRPr lang="en-US"/>
        </a:p>
      </dgm:t>
    </dgm:pt>
    <dgm:pt modelId="{D05866F6-F18D-E642-8B8F-DF34ECB7DFCA}">
      <dgm:prSet phldrT="[Text]" custT="1"/>
      <dgm:spPr>
        <a:solidFill>
          <a:srgbClr val="92D050"/>
        </a:solidFill>
        <a:ln>
          <a:solidFill>
            <a:srgbClr val="00B050"/>
          </a:solidFill>
        </a:ln>
      </dgm:spPr>
      <dgm:t>
        <a:bodyPr/>
        <a:lstStyle/>
        <a:p>
          <a:r>
            <a:rPr lang="en-US" sz="1100" b="1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900" b="0" dirty="0" smtClean="0">
              <a:solidFill>
                <a:schemeClr val="accent4">
                  <a:lumMod val="75000"/>
                </a:schemeClr>
              </a:solidFill>
            </a:rPr>
            <a:t>We </a:t>
          </a:r>
          <a:r>
            <a:rPr lang="en-US" sz="900" dirty="0" smtClean="0">
              <a:solidFill>
                <a:schemeClr val="accent4">
                  <a:lumMod val="75000"/>
                </a:schemeClr>
              </a:solidFill>
            </a:rPr>
            <a:t>visited and found that students had no knowledge and exposure to specific opportunities.  Decided SCCC faculty would go to high school e-times and LHS counselors promoted the opportunities. LHS students would come tour classes at SCCC.</a:t>
          </a:r>
          <a:endParaRPr lang="en-US" sz="900" dirty="0"/>
        </a:p>
      </dgm:t>
    </dgm:pt>
    <dgm:pt modelId="{5D69096A-64DC-C64F-9870-CBB060168951}" type="sibTrans" cxnId="{497BEDA7-E80C-0444-9A3E-8E2C238860DA}">
      <dgm:prSet/>
      <dgm:spPr/>
      <dgm:t>
        <a:bodyPr/>
        <a:lstStyle/>
        <a:p>
          <a:endParaRPr lang="en-US"/>
        </a:p>
      </dgm:t>
    </dgm:pt>
    <dgm:pt modelId="{9A4E7C01-4383-2042-A1BA-52F6F2FCEFA7}" type="parTrans" cxnId="{497BEDA7-E80C-0444-9A3E-8E2C238860DA}">
      <dgm:prSet/>
      <dgm:spPr/>
      <dgm:t>
        <a:bodyPr/>
        <a:lstStyle/>
        <a:p>
          <a:endParaRPr lang="en-US"/>
        </a:p>
      </dgm:t>
    </dgm:pt>
    <dgm:pt modelId="{EC3BE6D8-6663-E749-8E8D-3E016F96A105}" type="pres">
      <dgm:prSet presAssocID="{0C08DA5A-9A4F-8D48-BB8A-EA66588C3B3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D2F7DE-9C46-8041-A868-45D687B52557}" type="pres">
      <dgm:prSet presAssocID="{37C824FE-DFF9-8445-86C2-5F73C7B440BB}" presName="node" presStyleLbl="node1" presStyleIdx="0" presStyleCnt="6" custScaleX="149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FE2A2-9E40-9340-A411-083F9BD9DC7D}" type="pres">
      <dgm:prSet presAssocID="{37C824FE-DFF9-8445-86C2-5F73C7B440BB}" presName="spNode" presStyleCnt="0"/>
      <dgm:spPr/>
    </dgm:pt>
    <dgm:pt modelId="{DB60E575-98BE-C84F-BFE8-57216E20CBCE}" type="pres">
      <dgm:prSet presAssocID="{97CC9DED-4895-164F-A61B-4C440B97A6C4}" presName="sibTrans" presStyleLbl="sibTrans1D1" presStyleIdx="0" presStyleCnt="6"/>
      <dgm:spPr/>
      <dgm:t>
        <a:bodyPr/>
        <a:lstStyle/>
        <a:p>
          <a:endParaRPr lang="en-US"/>
        </a:p>
      </dgm:t>
    </dgm:pt>
    <dgm:pt modelId="{63862A06-4EB9-D446-A5D8-9EC7A3A8B91B}" type="pres">
      <dgm:prSet presAssocID="{D05866F6-F18D-E642-8B8F-DF34ECB7DFCA}" presName="node" presStyleLbl="node1" presStyleIdx="1" presStyleCnt="6" custScaleX="137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51F082-9472-0C43-9299-66CC4D90235C}" type="pres">
      <dgm:prSet presAssocID="{D05866F6-F18D-E642-8B8F-DF34ECB7DFCA}" presName="spNode" presStyleCnt="0"/>
      <dgm:spPr/>
    </dgm:pt>
    <dgm:pt modelId="{B7823CF7-220E-0D43-AA1B-0D51D21A0B0D}" type="pres">
      <dgm:prSet presAssocID="{5D69096A-64DC-C64F-9870-CBB060168951}" presName="sibTrans" presStyleLbl="sibTrans1D1" presStyleIdx="1" presStyleCnt="6"/>
      <dgm:spPr/>
      <dgm:t>
        <a:bodyPr/>
        <a:lstStyle/>
        <a:p>
          <a:endParaRPr lang="en-US"/>
        </a:p>
      </dgm:t>
    </dgm:pt>
    <dgm:pt modelId="{4DCAC34B-A85D-8E49-9E18-4D35EF3606C1}" type="pres">
      <dgm:prSet presAssocID="{2DAD0F31-98E5-EB42-AB98-EC1EE5C557E7}" presName="node" presStyleLbl="node1" presStyleIdx="2" presStyleCnt="6" custScaleX="140079" custRadScaleRad="92226" custRadScaleInc="-94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E52B17-1DA7-4B42-96F3-CA811820D139}" type="pres">
      <dgm:prSet presAssocID="{2DAD0F31-98E5-EB42-AB98-EC1EE5C557E7}" presName="spNode" presStyleCnt="0"/>
      <dgm:spPr/>
    </dgm:pt>
    <dgm:pt modelId="{2BF80A17-03C7-5B4F-9482-2538D3351BF2}" type="pres">
      <dgm:prSet presAssocID="{42F952A7-1241-F341-9CDF-9BC959D64674}" presName="sibTrans" presStyleLbl="sibTrans1D1" presStyleIdx="2" presStyleCnt="6"/>
      <dgm:spPr/>
      <dgm:t>
        <a:bodyPr/>
        <a:lstStyle/>
        <a:p>
          <a:endParaRPr lang="en-US"/>
        </a:p>
      </dgm:t>
    </dgm:pt>
    <dgm:pt modelId="{512DA4D2-3B89-AE46-80C5-F5326284C2E1}" type="pres">
      <dgm:prSet presAssocID="{BA9EE9F9-564A-F941-B17B-8252F26EFB44}" presName="node" presStyleLbl="node1" presStyleIdx="3" presStyleCnt="6" custScaleX="133169" custScaleY="97597" custRadScaleRad="80841" custRadScaleInc="7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BD92C-5A62-C149-92E3-FA41CB1EA4BA}" type="pres">
      <dgm:prSet presAssocID="{BA9EE9F9-564A-F941-B17B-8252F26EFB44}" presName="spNode" presStyleCnt="0"/>
      <dgm:spPr/>
    </dgm:pt>
    <dgm:pt modelId="{2EF9EAF7-AAC6-5A4C-BD0B-813C2187C058}" type="pres">
      <dgm:prSet presAssocID="{6469F894-02E0-114D-9CCD-CC08978A5E92}" presName="sibTrans" presStyleLbl="sibTrans1D1" presStyleIdx="3" presStyleCnt="6"/>
      <dgm:spPr/>
      <dgm:t>
        <a:bodyPr/>
        <a:lstStyle/>
        <a:p>
          <a:endParaRPr lang="en-US"/>
        </a:p>
      </dgm:t>
    </dgm:pt>
    <dgm:pt modelId="{703AEFF6-A78F-C04C-96C4-91CB72D62D8F}" type="pres">
      <dgm:prSet presAssocID="{0E75F1F1-D8F2-8F46-B68F-659645971C68}" presName="node" presStyleLbl="node1" presStyleIdx="4" presStyleCnt="6" custScaleX="123730" custRadScaleRad="100831" custRadScaleInc="53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2383E-0D64-3142-8F3C-5C72DA0F5408}" type="pres">
      <dgm:prSet presAssocID="{0E75F1F1-D8F2-8F46-B68F-659645971C68}" presName="spNode" presStyleCnt="0"/>
      <dgm:spPr/>
    </dgm:pt>
    <dgm:pt modelId="{52081531-6928-B84A-9C16-F590E1A882A5}" type="pres">
      <dgm:prSet presAssocID="{B4A0CE96-E16A-A245-B5F4-378B84E3EE67}" presName="sibTrans" presStyleLbl="sibTrans1D1" presStyleIdx="4" presStyleCnt="6"/>
      <dgm:spPr/>
      <dgm:t>
        <a:bodyPr/>
        <a:lstStyle/>
        <a:p>
          <a:endParaRPr lang="en-US"/>
        </a:p>
      </dgm:t>
    </dgm:pt>
    <dgm:pt modelId="{5E65099F-BDE5-9B4D-9978-846ACD0E192E}" type="pres">
      <dgm:prSet presAssocID="{1945CBA2-90DD-BA4B-A7AA-D62C03C11D5F}" presName="node" presStyleLbl="node1" presStyleIdx="5" presStyleCnt="6" custScaleX="118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7DC45-9CF8-5942-8085-80DD7ABC8F36}" type="pres">
      <dgm:prSet presAssocID="{1945CBA2-90DD-BA4B-A7AA-D62C03C11D5F}" presName="spNode" presStyleCnt="0"/>
      <dgm:spPr/>
    </dgm:pt>
    <dgm:pt modelId="{90705F9A-2395-6C4D-A275-4EA1E66A7008}" type="pres">
      <dgm:prSet presAssocID="{956DF9DA-D27B-654F-9058-BC8B65E8B58A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2E10148F-1CED-4BAA-9E0A-87D2824DB5E3}" type="presOf" srcId="{1945CBA2-90DD-BA4B-A7AA-D62C03C11D5F}" destId="{5E65099F-BDE5-9B4D-9978-846ACD0E192E}" srcOrd="0" destOrd="0" presId="urn:microsoft.com/office/officeart/2005/8/layout/cycle5"/>
    <dgm:cxn modelId="{65882A1D-0144-4729-B79B-1B43039BA263}" type="presOf" srcId="{0E75F1F1-D8F2-8F46-B68F-659645971C68}" destId="{703AEFF6-A78F-C04C-96C4-91CB72D62D8F}" srcOrd="0" destOrd="0" presId="urn:microsoft.com/office/officeart/2005/8/layout/cycle5"/>
    <dgm:cxn modelId="{09B4C3D2-5866-448D-B1B0-C8094E9051BB}" type="presOf" srcId="{5D69096A-64DC-C64F-9870-CBB060168951}" destId="{B7823CF7-220E-0D43-AA1B-0D51D21A0B0D}" srcOrd="0" destOrd="0" presId="urn:microsoft.com/office/officeart/2005/8/layout/cycle5"/>
    <dgm:cxn modelId="{3CBF4EC8-861E-470C-BA42-46D09E07591E}" type="presOf" srcId="{6469F894-02E0-114D-9CCD-CC08978A5E92}" destId="{2EF9EAF7-AAC6-5A4C-BD0B-813C2187C058}" srcOrd="0" destOrd="0" presId="urn:microsoft.com/office/officeart/2005/8/layout/cycle5"/>
    <dgm:cxn modelId="{8137778E-C942-45E3-9766-19DE1B0CB940}" type="presOf" srcId="{0C08DA5A-9A4F-8D48-BB8A-EA66588C3B34}" destId="{EC3BE6D8-6663-E749-8E8D-3E016F96A105}" srcOrd="0" destOrd="0" presId="urn:microsoft.com/office/officeart/2005/8/layout/cycle5"/>
    <dgm:cxn modelId="{F29F2F2B-768A-5C4E-962A-7114C12698BE}" srcId="{0C08DA5A-9A4F-8D48-BB8A-EA66588C3B34}" destId="{2DAD0F31-98E5-EB42-AB98-EC1EE5C557E7}" srcOrd="2" destOrd="0" parTransId="{7FE3DCA1-0061-B54B-A35E-333D884445BF}" sibTransId="{42F952A7-1241-F341-9CDF-9BC959D64674}"/>
    <dgm:cxn modelId="{221704E9-EBFC-426F-B2B3-D83C2DAB484F}" type="presOf" srcId="{97CC9DED-4895-164F-A61B-4C440B97A6C4}" destId="{DB60E575-98BE-C84F-BFE8-57216E20CBCE}" srcOrd="0" destOrd="0" presId="urn:microsoft.com/office/officeart/2005/8/layout/cycle5"/>
    <dgm:cxn modelId="{C19F44B6-6B4C-4B44-94FD-3B55FD9448A6}" srcId="{0C08DA5A-9A4F-8D48-BB8A-EA66588C3B34}" destId="{0E75F1F1-D8F2-8F46-B68F-659645971C68}" srcOrd="4" destOrd="0" parTransId="{C075E2DA-1A3E-0348-A512-0607F638A813}" sibTransId="{B4A0CE96-E16A-A245-B5F4-378B84E3EE67}"/>
    <dgm:cxn modelId="{417317BC-2D42-4F13-B190-96A044CCDAE2}" type="presOf" srcId="{956DF9DA-D27B-654F-9058-BC8B65E8B58A}" destId="{90705F9A-2395-6C4D-A275-4EA1E66A7008}" srcOrd="0" destOrd="0" presId="urn:microsoft.com/office/officeart/2005/8/layout/cycle5"/>
    <dgm:cxn modelId="{2A92EBCC-66E8-BC44-B112-21367E0E18E4}" srcId="{0C08DA5A-9A4F-8D48-BB8A-EA66588C3B34}" destId="{37C824FE-DFF9-8445-86C2-5F73C7B440BB}" srcOrd="0" destOrd="0" parTransId="{D7DCED78-7843-9C43-A4B2-D34CA0F1F95E}" sibTransId="{97CC9DED-4895-164F-A61B-4C440B97A6C4}"/>
    <dgm:cxn modelId="{0DBE235E-63EA-47C8-B6CE-6515E2C85B54}" type="presOf" srcId="{42F952A7-1241-F341-9CDF-9BC959D64674}" destId="{2BF80A17-03C7-5B4F-9482-2538D3351BF2}" srcOrd="0" destOrd="0" presId="urn:microsoft.com/office/officeart/2005/8/layout/cycle5"/>
    <dgm:cxn modelId="{68CE8DA3-1B7C-4638-B8EB-C0B4400A43B2}" type="presOf" srcId="{D05866F6-F18D-E642-8B8F-DF34ECB7DFCA}" destId="{63862A06-4EB9-D446-A5D8-9EC7A3A8B91B}" srcOrd="0" destOrd="0" presId="urn:microsoft.com/office/officeart/2005/8/layout/cycle5"/>
    <dgm:cxn modelId="{504C0D65-A06F-49F3-9297-8CD878986C4E}" type="presOf" srcId="{2DAD0F31-98E5-EB42-AB98-EC1EE5C557E7}" destId="{4DCAC34B-A85D-8E49-9E18-4D35EF3606C1}" srcOrd="0" destOrd="0" presId="urn:microsoft.com/office/officeart/2005/8/layout/cycle5"/>
    <dgm:cxn modelId="{567E79BD-30EA-4B75-8AC1-74F213AC408C}" type="presOf" srcId="{37C824FE-DFF9-8445-86C2-5F73C7B440BB}" destId="{3BD2F7DE-9C46-8041-A868-45D687B52557}" srcOrd="0" destOrd="0" presId="urn:microsoft.com/office/officeart/2005/8/layout/cycle5"/>
    <dgm:cxn modelId="{497BEDA7-E80C-0444-9A3E-8E2C238860DA}" srcId="{0C08DA5A-9A4F-8D48-BB8A-EA66588C3B34}" destId="{D05866F6-F18D-E642-8B8F-DF34ECB7DFCA}" srcOrd="1" destOrd="0" parTransId="{9A4E7C01-4383-2042-A1BA-52F6F2FCEFA7}" sibTransId="{5D69096A-64DC-C64F-9870-CBB060168951}"/>
    <dgm:cxn modelId="{7D741CC1-1221-420D-8BD5-0929F651602B}" type="presOf" srcId="{B4A0CE96-E16A-A245-B5F4-378B84E3EE67}" destId="{52081531-6928-B84A-9C16-F590E1A882A5}" srcOrd="0" destOrd="0" presId="urn:microsoft.com/office/officeart/2005/8/layout/cycle5"/>
    <dgm:cxn modelId="{15E6BC3A-6A81-ED46-B66C-D3E0F7A99143}" srcId="{0C08DA5A-9A4F-8D48-BB8A-EA66588C3B34}" destId="{1945CBA2-90DD-BA4B-A7AA-D62C03C11D5F}" srcOrd="5" destOrd="0" parTransId="{C772BBB8-CC82-5E42-A559-93C6BAE751C8}" sibTransId="{956DF9DA-D27B-654F-9058-BC8B65E8B58A}"/>
    <dgm:cxn modelId="{4A57A9BB-AAD9-D04B-954E-B5AA42071BDF}" srcId="{0C08DA5A-9A4F-8D48-BB8A-EA66588C3B34}" destId="{BA9EE9F9-564A-F941-B17B-8252F26EFB44}" srcOrd="3" destOrd="0" parTransId="{E19ED5E5-6EE5-B54C-A45F-EE0DD8919592}" sibTransId="{6469F894-02E0-114D-9CCD-CC08978A5E92}"/>
    <dgm:cxn modelId="{8FF61B85-F6EB-49A6-AB3A-4B5DE0B34010}" type="presOf" srcId="{BA9EE9F9-564A-F941-B17B-8252F26EFB44}" destId="{512DA4D2-3B89-AE46-80C5-F5326284C2E1}" srcOrd="0" destOrd="0" presId="urn:microsoft.com/office/officeart/2005/8/layout/cycle5"/>
    <dgm:cxn modelId="{E5D17F12-C1A9-4D99-B3A0-5383D8D4A503}" type="presParOf" srcId="{EC3BE6D8-6663-E749-8E8D-3E016F96A105}" destId="{3BD2F7DE-9C46-8041-A868-45D687B52557}" srcOrd="0" destOrd="0" presId="urn:microsoft.com/office/officeart/2005/8/layout/cycle5"/>
    <dgm:cxn modelId="{3DE7E2A0-961B-48D7-991D-7C9F58E24E78}" type="presParOf" srcId="{EC3BE6D8-6663-E749-8E8D-3E016F96A105}" destId="{B20FE2A2-9E40-9340-A411-083F9BD9DC7D}" srcOrd="1" destOrd="0" presId="urn:microsoft.com/office/officeart/2005/8/layout/cycle5"/>
    <dgm:cxn modelId="{60AB4281-D8A6-4FA7-A7E7-37E5377A9A1C}" type="presParOf" srcId="{EC3BE6D8-6663-E749-8E8D-3E016F96A105}" destId="{DB60E575-98BE-C84F-BFE8-57216E20CBCE}" srcOrd="2" destOrd="0" presId="urn:microsoft.com/office/officeart/2005/8/layout/cycle5"/>
    <dgm:cxn modelId="{3797CC44-6E20-4EB7-88D8-D1A8E17E1047}" type="presParOf" srcId="{EC3BE6D8-6663-E749-8E8D-3E016F96A105}" destId="{63862A06-4EB9-D446-A5D8-9EC7A3A8B91B}" srcOrd="3" destOrd="0" presId="urn:microsoft.com/office/officeart/2005/8/layout/cycle5"/>
    <dgm:cxn modelId="{CF878632-256E-4C63-A001-73686DF5C84F}" type="presParOf" srcId="{EC3BE6D8-6663-E749-8E8D-3E016F96A105}" destId="{0051F082-9472-0C43-9299-66CC4D90235C}" srcOrd="4" destOrd="0" presId="urn:microsoft.com/office/officeart/2005/8/layout/cycle5"/>
    <dgm:cxn modelId="{9E8D84C5-29A9-482F-98F1-AB3253E4F31D}" type="presParOf" srcId="{EC3BE6D8-6663-E749-8E8D-3E016F96A105}" destId="{B7823CF7-220E-0D43-AA1B-0D51D21A0B0D}" srcOrd="5" destOrd="0" presId="urn:microsoft.com/office/officeart/2005/8/layout/cycle5"/>
    <dgm:cxn modelId="{4FC52401-62DE-42F3-AEF8-D433C22DA687}" type="presParOf" srcId="{EC3BE6D8-6663-E749-8E8D-3E016F96A105}" destId="{4DCAC34B-A85D-8E49-9E18-4D35EF3606C1}" srcOrd="6" destOrd="0" presId="urn:microsoft.com/office/officeart/2005/8/layout/cycle5"/>
    <dgm:cxn modelId="{C9A0E6F2-7ABA-4C0D-A4E7-D18BC8BF5412}" type="presParOf" srcId="{EC3BE6D8-6663-E749-8E8D-3E016F96A105}" destId="{3FE52B17-1DA7-4B42-96F3-CA811820D139}" srcOrd="7" destOrd="0" presId="urn:microsoft.com/office/officeart/2005/8/layout/cycle5"/>
    <dgm:cxn modelId="{C1C6FF56-0C40-436B-B724-EB39F7FAAAD1}" type="presParOf" srcId="{EC3BE6D8-6663-E749-8E8D-3E016F96A105}" destId="{2BF80A17-03C7-5B4F-9482-2538D3351BF2}" srcOrd="8" destOrd="0" presId="urn:microsoft.com/office/officeart/2005/8/layout/cycle5"/>
    <dgm:cxn modelId="{C1275BD4-84CE-42FB-A131-C89D5A4590C3}" type="presParOf" srcId="{EC3BE6D8-6663-E749-8E8D-3E016F96A105}" destId="{512DA4D2-3B89-AE46-80C5-F5326284C2E1}" srcOrd="9" destOrd="0" presId="urn:microsoft.com/office/officeart/2005/8/layout/cycle5"/>
    <dgm:cxn modelId="{B2E20232-FF3C-4920-AFF5-D6A4CF2251F5}" type="presParOf" srcId="{EC3BE6D8-6663-E749-8E8D-3E016F96A105}" destId="{945BD92C-5A62-C149-92E3-FA41CB1EA4BA}" srcOrd="10" destOrd="0" presId="urn:microsoft.com/office/officeart/2005/8/layout/cycle5"/>
    <dgm:cxn modelId="{2CAE9810-4618-4AD4-9F79-53F96703F610}" type="presParOf" srcId="{EC3BE6D8-6663-E749-8E8D-3E016F96A105}" destId="{2EF9EAF7-AAC6-5A4C-BD0B-813C2187C058}" srcOrd="11" destOrd="0" presId="urn:microsoft.com/office/officeart/2005/8/layout/cycle5"/>
    <dgm:cxn modelId="{A0C4545A-14E9-41AC-BCBC-FC37632C858D}" type="presParOf" srcId="{EC3BE6D8-6663-E749-8E8D-3E016F96A105}" destId="{703AEFF6-A78F-C04C-96C4-91CB72D62D8F}" srcOrd="12" destOrd="0" presId="urn:microsoft.com/office/officeart/2005/8/layout/cycle5"/>
    <dgm:cxn modelId="{B2FE517D-E632-4DBB-B1D3-9066D0B3C471}" type="presParOf" srcId="{EC3BE6D8-6663-E749-8E8D-3E016F96A105}" destId="{84F2383E-0D64-3142-8F3C-5C72DA0F5408}" srcOrd="13" destOrd="0" presId="urn:microsoft.com/office/officeart/2005/8/layout/cycle5"/>
    <dgm:cxn modelId="{63B8A0F0-5E71-4F5A-AF91-54B83E9E2843}" type="presParOf" srcId="{EC3BE6D8-6663-E749-8E8D-3E016F96A105}" destId="{52081531-6928-B84A-9C16-F590E1A882A5}" srcOrd="14" destOrd="0" presId="urn:microsoft.com/office/officeart/2005/8/layout/cycle5"/>
    <dgm:cxn modelId="{3051347C-E0C9-4A68-BDF3-D037B51ED7D0}" type="presParOf" srcId="{EC3BE6D8-6663-E749-8E8D-3E016F96A105}" destId="{5E65099F-BDE5-9B4D-9978-846ACD0E192E}" srcOrd="15" destOrd="0" presId="urn:microsoft.com/office/officeart/2005/8/layout/cycle5"/>
    <dgm:cxn modelId="{5E108FF9-7B2C-4B20-B743-D4700FF9D357}" type="presParOf" srcId="{EC3BE6D8-6663-E749-8E8D-3E016F96A105}" destId="{25B7DC45-9CF8-5942-8085-80DD7ABC8F36}" srcOrd="16" destOrd="0" presId="urn:microsoft.com/office/officeart/2005/8/layout/cycle5"/>
    <dgm:cxn modelId="{D2B98D82-8188-47E7-882F-653257749104}" type="presParOf" srcId="{EC3BE6D8-6663-E749-8E8D-3E016F96A105}" destId="{90705F9A-2395-6C4D-A275-4EA1E66A7008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A653C-CFA7-C647-9DA3-F5FF8355114F}">
      <dsp:nvSpPr>
        <dsp:cNvPr id="0" name=""/>
        <dsp:cNvSpPr/>
      </dsp:nvSpPr>
      <dsp:spPr>
        <a:xfrm>
          <a:off x="0" y="95537"/>
          <a:ext cx="6910841" cy="126105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accent4">
                  <a:lumMod val="75000"/>
                </a:schemeClr>
              </a:solidFill>
            </a:rPr>
            <a:t>Stage 1: Clarifying Vision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Identify our goal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: Liberal High School enrollment in Senate Bill dual credit and concurrent classes. Assure students are placed in the correct classes/pathways based upon aptitude, maturity and interest. 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2)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How are we going to meet our goal?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 Increase awareness by communicating advantages of the class offerings.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3)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What do we need to do next?  </a:t>
          </a:r>
          <a:r>
            <a:rPr lang="en-US" sz="900" b="0" kern="1200" dirty="0" smtClean="0">
              <a:solidFill>
                <a:schemeClr val="accent4">
                  <a:lumMod val="75000"/>
                </a:schemeClr>
              </a:solidFill>
            </a:rPr>
            <a:t>Reflect, Act , and Evaluate. </a:t>
          </a:r>
          <a:endParaRPr lang="en-US" sz="900" kern="1200" dirty="0"/>
        </a:p>
      </dsp:txBody>
      <dsp:txXfrm>
        <a:off x="36935" y="132472"/>
        <a:ext cx="5443508" cy="1187182"/>
      </dsp:txXfrm>
    </dsp:sp>
    <dsp:sp modelId="{2522F302-B0E8-8249-9DA3-952341FB18F0}">
      <dsp:nvSpPr>
        <dsp:cNvPr id="0" name=""/>
        <dsp:cNvSpPr/>
      </dsp:nvSpPr>
      <dsp:spPr>
        <a:xfrm>
          <a:off x="578782" y="1490335"/>
          <a:ext cx="6910841" cy="126105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accent4">
                  <a:lumMod val="75000"/>
                </a:schemeClr>
              </a:solidFill>
            </a:rPr>
            <a:t>Stage 2: Articulating Theories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The Vision of the Conversation: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Our actions, we agreed, would always have “our” students’ as the focus.  The action developed was to speak weekly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at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Liberal High School’s advisory period (E-time) about the advantages of the classes.  We agreed to openly and honestly communicate with each other, even when it’s uncomfortable (see attached handout).   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615717" y="1527270"/>
        <a:ext cx="5438504" cy="1187182"/>
      </dsp:txXfrm>
    </dsp:sp>
    <dsp:sp modelId="{D71709F0-8929-1640-ABB7-55A34D423C41}">
      <dsp:nvSpPr>
        <dsp:cNvPr id="0" name=""/>
        <dsp:cNvSpPr/>
      </dsp:nvSpPr>
      <dsp:spPr>
        <a:xfrm>
          <a:off x="1147061" y="2991137"/>
          <a:ext cx="6910841" cy="126105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accent4">
                  <a:lumMod val="75000"/>
                </a:schemeClr>
              </a:solidFill>
            </a:rPr>
            <a:t>Stage 3: Implementing Action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Determine questions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:  Why were students not taking the classes and/or the right classes for college credit</a:t>
          </a:r>
          <a:r>
            <a:rPr lang="en-US" sz="900" b="0" kern="1200" dirty="0" smtClean="0">
              <a:solidFill>
                <a:schemeClr val="accent4">
                  <a:lumMod val="75000"/>
                </a:schemeClr>
              </a:solidFill>
            </a:rPr>
            <a:t>?  What barriers can we control?  Are connections being made with the right people?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dirty="0" smtClean="0">
              <a:solidFill>
                <a:schemeClr val="accent4">
                  <a:lumMod val="75000"/>
                </a:schemeClr>
              </a:solidFill>
            </a:rPr>
            <a:t>2)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Enhance advising plan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: Exposed students to programs, followed-up with small group and one-one-one meetings. Determined entrance assessment needs.  Identified key people in communication process.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3) 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Take action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:  Communicated daily and responded promptly to needs and ideas.  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183996" y="3028072"/>
        <a:ext cx="5447142" cy="1187182"/>
      </dsp:txXfrm>
    </dsp:sp>
    <dsp:sp modelId="{F90AFBA3-1DCD-CC45-8909-4F3FDD6A78E9}">
      <dsp:nvSpPr>
        <dsp:cNvPr id="0" name=""/>
        <dsp:cNvSpPr/>
      </dsp:nvSpPr>
      <dsp:spPr>
        <a:xfrm>
          <a:off x="1727710" y="4471006"/>
          <a:ext cx="6910841" cy="126105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accent4">
                  <a:lumMod val="75000"/>
                </a:schemeClr>
              </a:solidFill>
            </a:rPr>
            <a:t>Stage 4: Reflecting and Enhancing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1)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Analyze process and data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: Bi-monthly meetings with Liberal High School and SCCC to analyze the data and collaborate on next steps.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2)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Revise theory of action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: Revisions took place as we went.  We expanded the e-time visits to include more representatives from the college.  We added advising sessions, college visits and an All Saints’ Day (SCCC Enrollment Day)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at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Liberal High School. 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3) </a:t>
          </a:r>
          <a:r>
            <a:rPr lang="en-US" sz="900" b="1" kern="1200" dirty="0" smtClean="0">
              <a:solidFill>
                <a:schemeClr val="accent4">
                  <a:lumMod val="75000"/>
                </a:schemeClr>
              </a:solidFill>
            </a:rPr>
            <a:t>Plan future action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: Finish developing a process for continual improvement and further requirements.  Expand actions to further unify Liberal High School and SCCC (six year plan).  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764645" y="4507941"/>
        <a:ext cx="5438504" cy="1187182"/>
      </dsp:txXfrm>
    </dsp:sp>
    <dsp:sp modelId="{B3B84E64-E7DE-194C-95F5-4967F8654CC0}">
      <dsp:nvSpPr>
        <dsp:cNvPr id="0" name=""/>
        <dsp:cNvSpPr/>
      </dsp:nvSpPr>
      <dsp:spPr>
        <a:xfrm>
          <a:off x="6091157" y="965851"/>
          <a:ext cx="819684" cy="819684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>
            <a:solidFill>
              <a:srgbClr val="0070C0"/>
            </a:solidFill>
          </a:endParaRPr>
        </a:p>
      </dsp:txBody>
      <dsp:txXfrm>
        <a:off x="6275586" y="965851"/>
        <a:ext cx="450826" cy="616812"/>
      </dsp:txXfrm>
    </dsp:sp>
    <dsp:sp modelId="{A6D5F352-1689-3743-A53F-E51E0FE3F781}">
      <dsp:nvSpPr>
        <dsp:cNvPr id="0" name=""/>
        <dsp:cNvSpPr/>
      </dsp:nvSpPr>
      <dsp:spPr>
        <a:xfrm>
          <a:off x="6669940" y="2456187"/>
          <a:ext cx="819684" cy="819684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6854369" y="2456187"/>
        <a:ext cx="450826" cy="616812"/>
      </dsp:txXfrm>
    </dsp:sp>
    <dsp:sp modelId="{E4188456-0B07-4B48-84AA-372D58E43C55}">
      <dsp:nvSpPr>
        <dsp:cNvPr id="0" name=""/>
        <dsp:cNvSpPr/>
      </dsp:nvSpPr>
      <dsp:spPr>
        <a:xfrm>
          <a:off x="7240084" y="3946522"/>
          <a:ext cx="819684" cy="819684"/>
        </a:xfrm>
        <a:prstGeom prst="downArrow">
          <a:avLst>
            <a:gd name="adj1" fmla="val 55000"/>
            <a:gd name="adj2" fmla="val 45000"/>
          </a:avLst>
        </a:prstGeom>
        <a:solidFill>
          <a:srgbClr val="0070C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7424513" y="3946522"/>
        <a:ext cx="450826" cy="6168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2F7DE-9C46-8041-A868-45D687B52557}">
      <dsp:nvSpPr>
        <dsp:cNvPr id="0" name=""/>
        <dsp:cNvSpPr/>
      </dsp:nvSpPr>
      <dsp:spPr>
        <a:xfrm>
          <a:off x="2849387" y="7858"/>
          <a:ext cx="2277525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b="0" kern="1200" dirty="0" smtClean="0">
              <a:solidFill>
                <a:schemeClr val="accent4">
                  <a:lumMod val="75000"/>
                </a:schemeClr>
              </a:solidFill>
            </a:rPr>
            <a:t>Why were LHS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 students not taking full advantage of the Senate Bill dual credit and concurrent classes?  How could we get students to utilize this opportunity?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897835" y="56306"/>
        <a:ext cx="2180629" cy="895569"/>
      </dsp:txXfrm>
    </dsp:sp>
    <dsp:sp modelId="{DB60E575-98BE-C84F-BFE8-57216E20CBCE}">
      <dsp:nvSpPr>
        <dsp:cNvPr id="0" name=""/>
        <dsp:cNvSpPr/>
      </dsp:nvSpPr>
      <dsp:spPr>
        <a:xfrm>
          <a:off x="1651263" y="504091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3583402" y="360212"/>
              </a:moveTo>
              <a:arcTo wR="2336887" hR="2336887" stAng="18134162" swAng="5558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62A06-4EB9-D446-A5D8-9EC7A3A8B91B}">
      <dsp:nvSpPr>
        <dsp:cNvPr id="0" name=""/>
        <dsp:cNvSpPr/>
      </dsp:nvSpPr>
      <dsp:spPr>
        <a:xfrm>
          <a:off x="4960421" y="1176301"/>
          <a:ext cx="2103065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900" b="0" kern="1200" dirty="0" smtClean="0">
              <a:solidFill>
                <a:schemeClr val="accent4">
                  <a:lumMod val="75000"/>
                </a:schemeClr>
              </a:solidFill>
            </a:rPr>
            <a:t>We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visited and found that students had no knowledge and exposure to specific opportunities.  Decided SCCC faculty would go to high school e-times and LHS counselors promoted the opportunities. LHS students would come tour classes at SCCC.</a:t>
          </a:r>
          <a:endParaRPr lang="en-US" sz="900" kern="1200" dirty="0"/>
        </a:p>
      </dsp:txBody>
      <dsp:txXfrm>
        <a:off x="5008869" y="1224749"/>
        <a:ext cx="2006169" cy="895569"/>
      </dsp:txXfrm>
    </dsp:sp>
    <dsp:sp modelId="{B7823CF7-220E-0D43-AA1B-0D51D21A0B0D}">
      <dsp:nvSpPr>
        <dsp:cNvPr id="0" name=""/>
        <dsp:cNvSpPr/>
      </dsp:nvSpPr>
      <dsp:spPr>
        <a:xfrm>
          <a:off x="1552784" y="-204950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4668603" y="2492261"/>
              </a:moveTo>
              <a:arcTo wR="2336887" hR="2336887" stAng="228737" swAng="5260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AC34B-A85D-8E49-9E18-4D35EF3606C1}">
      <dsp:nvSpPr>
        <dsp:cNvPr id="0" name=""/>
        <dsp:cNvSpPr/>
      </dsp:nvSpPr>
      <dsp:spPr>
        <a:xfrm>
          <a:off x="5034355" y="2755995"/>
          <a:ext cx="2138824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Analyze changes in enrollment in the specific areas mentioned.  Enhance the process to better meet the needs of our students.  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5082803" y="2804443"/>
        <a:ext cx="2041928" cy="895569"/>
      </dsp:txXfrm>
    </dsp:sp>
    <dsp:sp modelId="{2BF80A17-03C7-5B4F-9482-2538D3351BF2}">
      <dsp:nvSpPr>
        <dsp:cNvPr id="0" name=""/>
        <dsp:cNvSpPr/>
      </dsp:nvSpPr>
      <dsp:spPr>
        <a:xfrm>
          <a:off x="1788687" y="-57441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3991170" y="3987458"/>
              </a:moveTo>
              <a:arcTo wR="2336887" hR="2336887" stAng="2696139" swAng="10987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DA4D2-3B89-AE46-80C5-F5326284C2E1}">
      <dsp:nvSpPr>
        <dsp:cNvPr id="0" name=""/>
        <dsp:cNvSpPr/>
      </dsp:nvSpPr>
      <dsp:spPr>
        <a:xfrm>
          <a:off x="2920727" y="4245150"/>
          <a:ext cx="2033317" cy="968616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Data showed 26% increase in enrollment the following school year in the identified areas.  Identify the need to be able to duplicate the process as well as streamline and expand it.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968011" y="4292434"/>
        <a:ext cx="1938749" cy="874048"/>
      </dsp:txXfrm>
    </dsp:sp>
    <dsp:sp modelId="{2EF9EAF7-AAC6-5A4C-BD0B-813C2187C058}">
      <dsp:nvSpPr>
        <dsp:cNvPr id="0" name=""/>
        <dsp:cNvSpPr/>
      </dsp:nvSpPr>
      <dsp:spPr>
        <a:xfrm>
          <a:off x="802288" y="-263864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1929110" y="4637921"/>
              </a:moveTo>
              <a:arcTo wR="2336887" hR="2336887" stAng="6002958" swAng="8533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AEFF6-A78F-C04C-96C4-91CB72D62D8F}">
      <dsp:nvSpPr>
        <dsp:cNvPr id="0" name=""/>
        <dsp:cNvSpPr/>
      </dsp:nvSpPr>
      <dsp:spPr>
        <a:xfrm>
          <a:off x="820277" y="3125277"/>
          <a:ext cx="1889196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1100" kern="1200" dirty="0" smtClean="0">
              <a:solidFill>
                <a:schemeClr val="accent4">
                  <a:lumMod val="75000"/>
                </a:schemeClr>
              </a:solidFill>
            </a:rPr>
            <a:t>Refine the steps into a process understandable to all faculty/staff and other area high schools.  </a:t>
          </a:r>
          <a:endParaRPr lang="en-US" sz="1100" kern="1200" dirty="0"/>
        </a:p>
      </dsp:txBody>
      <dsp:txXfrm>
        <a:off x="868725" y="3173725"/>
        <a:ext cx="1792300" cy="895569"/>
      </dsp:txXfrm>
    </dsp:sp>
    <dsp:sp modelId="{52081531-6928-B84A-9C16-F590E1A882A5}">
      <dsp:nvSpPr>
        <dsp:cNvPr id="0" name=""/>
        <dsp:cNvSpPr/>
      </dsp:nvSpPr>
      <dsp:spPr>
        <a:xfrm>
          <a:off x="1636888" y="550215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457" y="2383108"/>
              </a:moveTo>
              <a:arcTo wR="2336887" hR="2336887" stAng="10732001" swAng="85913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5099F-BDE5-9B4D-9978-846ACD0E192E}">
      <dsp:nvSpPr>
        <dsp:cNvPr id="0" name=""/>
        <dsp:cNvSpPr/>
      </dsp:nvSpPr>
      <dsp:spPr>
        <a:xfrm>
          <a:off x="1059164" y="1176301"/>
          <a:ext cx="1810364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1100" kern="1200" dirty="0" smtClean="0">
              <a:solidFill>
                <a:schemeClr val="accent4">
                  <a:lumMod val="75000"/>
                </a:schemeClr>
              </a:solidFill>
            </a:rPr>
            <a:t>Analyze the effectiveness and adjust as needed to ensure clarity and sustainability.  </a:t>
          </a:r>
          <a:endParaRPr lang="en-US" sz="11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107612" y="1224749"/>
        <a:ext cx="1713468" cy="895569"/>
      </dsp:txXfrm>
    </dsp:sp>
    <dsp:sp modelId="{90705F9A-2395-6C4D-A275-4EA1E66A7008}">
      <dsp:nvSpPr>
        <dsp:cNvPr id="0" name=""/>
        <dsp:cNvSpPr/>
      </dsp:nvSpPr>
      <dsp:spPr>
        <a:xfrm>
          <a:off x="1651263" y="504091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788390" y="586686"/>
              </a:moveTo>
              <a:arcTo wR="2336887" hR="2336887" stAng="13709945" swAng="5558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2F7DE-9C46-8041-A868-45D687B52557}">
      <dsp:nvSpPr>
        <dsp:cNvPr id="0" name=""/>
        <dsp:cNvSpPr/>
      </dsp:nvSpPr>
      <dsp:spPr>
        <a:xfrm>
          <a:off x="2849387" y="7858"/>
          <a:ext cx="2277525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b="0" kern="1200" dirty="0" smtClean="0">
              <a:solidFill>
                <a:schemeClr val="accent4">
                  <a:lumMod val="75000"/>
                </a:schemeClr>
              </a:solidFill>
            </a:rPr>
            <a:t>Why were LHS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 students not taking full advantage of the Senate Bill dual credit and concurrent classes?  How could we get students to utilize this opportunity?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897835" y="56306"/>
        <a:ext cx="2180629" cy="895569"/>
      </dsp:txXfrm>
    </dsp:sp>
    <dsp:sp modelId="{DB60E575-98BE-C84F-BFE8-57216E20CBCE}">
      <dsp:nvSpPr>
        <dsp:cNvPr id="0" name=""/>
        <dsp:cNvSpPr/>
      </dsp:nvSpPr>
      <dsp:spPr>
        <a:xfrm>
          <a:off x="1651263" y="504091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3583402" y="360212"/>
              </a:moveTo>
              <a:arcTo wR="2336887" hR="2336887" stAng="18134162" swAng="5558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62A06-4EB9-D446-A5D8-9EC7A3A8B91B}">
      <dsp:nvSpPr>
        <dsp:cNvPr id="0" name=""/>
        <dsp:cNvSpPr/>
      </dsp:nvSpPr>
      <dsp:spPr>
        <a:xfrm>
          <a:off x="4960421" y="1176301"/>
          <a:ext cx="2103065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900" b="0" kern="1200" dirty="0" smtClean="0">
              <a:solidFill>
                <a:schemeClr val="accent4">
                  <a:lumMod val="75000"/>
                </a:schemeClr>
              </a:solidFill>
            </a:rPr>
            <a:t>We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visited and found that students had no knowledge and exposure to specific opportunities.  Decided SCCC faculty would go to high school e-times and LHS counselors promoted the opportunities. LHS students would come tour classes at SCCC.</a:t>
          </a:r>
          <a:endParaRPr lang="en-US" sz="900" kern="1200" dirty="0"/>
        </a:p>
      </dsp:txBody>
      <dsp:txXfrm>
        <a:off x="5008869" y="1224749"/>
        <a:ext cx="2006169" cy="895569"/>
      </dsp:txXfrm>
    </dsp:sp>
    <dsp:sp modelId="{B7823CF7-220E-0D43-AA1B-0D51D21A0B0D}">
      <dsp:nvSpPr>
        <dsp:cNvPr id="0" name=""/>
        <dsp:cNvSpPr/>
      </dsp:nvSpPr>
      <dsp:spPr>
        <a:xfrm>
          <a:off x="1552784" y="-204950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4668603" y="2492261"/>
              </a:moveTo>
              <a:arcTo wR="2336887" hR="2336887" stAng="228737" swAng="5260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CAC34B-A85D-8E49-9E18-4D35EF3606C1}">
      <dsp:nvSpPr>
        <dsp:cNvPr id="0" name=""/>
        <dsp:cNvSpPr/>
      </dsp:nvSpPr>
      <dsp:spPr>
        <a:xfrm>
          <a:off x="5034355" y="2755995"/>
          <a:ext cx="2138824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Analyze changes in enrollment in the specific areas mentioned.  Enhance the process to better meet the needs of our students.  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5082803" y="2804443"/>
        <a:ext cx="2041928" cy="895569"/>
      </dsp:txXfrm>
    </dsp:sp>
    <dsp:sp modelId="{2BF80A17-03C7-5B4F-9482-2538D3351BF2}">
      <dsp:nvSpPr>
        <dsp:cNvPr id="0" name=""/>
        <dsp:cNvSpPr/>
      </dsp:nvSpPr>
      <dsp:spPr>
        <a:xfrm>
          <a:off x="1788687" y="-57441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3991170" y="3987458"/>
              </a:moveTo>
              <a:arcTo wR="2336887" hR="2336887" stAng="2696139" swAng="109878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DA4D2-3B89-AE46-80C5-F5326284C2E1}">
      <dsp:nvSpPr>
        <dsp:cNvPr id="0" name=""/>
        <dsp:cNvSpPr/>
      </dsp:nvSpPr>
      <dsp:spPr>
        <a:xfrm>
          <a:off x="2920727" y="4245150"/>
          <a:ext cx="2033317" cy="968616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Reflect:  </a:t>
          </a:r>
          <a:r>
            <a:rPr lang="en-US" sz="900" kern="1200" dirty="0" smtClean="0">
              <a:solidFill>
                <a:schemeClr val="accent4">
                  <a:lumMod val="75000"/>
                </a:schemeClr>
              </a:solidFill>
            </a:rPr>
            <a:t>Data showed 26% increase in enrollment the following school year in the identified areas.  Identify the need to be able to duplicate the process as well as streamline and expand it.</a:t>
          </a:r>
          <a:endParaRPr lang="en-US" sz="9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968011" y="4292434"/>
        <a:ext cx="1938749" cy="874048"/>
      </dsp:txXfrm>
    </dsp:sp>
    <dsp:sp modelId="{2EF9EAF7-AAC6-5A4C-BD0B-813C2187C058}">
      <dsp:nvSpPr>
        <dsp:cNvPr id="0" name=""/>
        <dsp:cNvSpPr/>
      </dsp:nvSpPr>
      <dsp:spPr>
        <a:xfrm>
          <a:off x="802288" y="-263864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1929110" y="4637921"/>
              </a:moveTo>
              <a:arcTo wR="2336887" hR="2336887" stAng="6002958" swAng="8533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AEFF6-A78F-C04C-96C4-91CB72D62D8F}">
      <dsp:nvSpPr>
        <dsp:cNvPr id="0" name=""/>
        <dsp:cNvSpPr/>
      </dsp:nvSpPr>
      <dsp:spPr>
        <a:xfrm>
          <a:off x="820277" y="3125277"/>
          <a:ext cx="1889196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Act:  </a:t>
          </a:r>
          <a:r>
            <a:rPr lang="en-US" sz="1100" kern="1200" dirty="0" smtClean="0">
              <a:solidFill>
                <a:schemeClr val="accent4">
                  <a:lumMod val="75000"/>
                </a:schemeClr>
              </a:solidFill>
            </a:rPr>
            <a:t>Refine the steps into a process understandable to all faculty/staff and other area high schools.  </a:t>
          </a:r>
          <a:endParaRPr lang="en-US" sz="1100" kern="1200" dirty="0"/>
        </a:p>
      </dsp:txBody>
      <dsp:txXfrm>
        <a:off x="868725" y="3173725"/>
        <a:ext cx="1792300" cy="895569"/>
      </dsp:txXfrm>
    </dsp:sp>
    <dsp:sp modelId="{52081531-6928-B84A-9C16-F590E1A882A5}">
      <dsp:nvSpPr>
        <dsp:cNvPr id="0" name=""/>
        <dsp:cNvSpPr/>
      </dsp:nvSpPr>
      <dsp:spPr>
        <a:xfrm>
          <a:off x="1636888" y="550215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457" y="2383108"/>
              </a:moveTo>
              <a:arcTo wR="2336887" hR="2336887" stAng="10732001" swAng="85913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5099F-BDE5-9B4D-9978-846ACD0E192E}">
      <dsp:nvSpPr>
        <dsp:cNvPr id="0" name=""/>
        <dsp:cNvSpPr/>
      </dsp:nvSpPr>
      <dsp:spPr>
        <a:xfrm>
          <a:off x="1059164" y="1176301"/>
          <a:ext cx="1810364" cy="992465"/>
        </a:xfrm>
        <a:prstGeom prst="roundRect">
          <a:avLst/>
        </a:prstGeom>
        <a:solidFill>
          <a:srgbClr val="92D050"/>
        </a:solidFill>
        <a:ln>
          <a:solidFill>
            <a:srgbClr val="00B050"/>
          </a:soli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4">
                  <a:lumMod val="75000"/>
                </a:schemeClr>
              </a:solidFill>
            </a:rPr>
            <a:t>Evaluate:  </a:t>
          </a:r>
          <a:r>
            <a:rPr lang="en-US" sz="1100" kern="1200" dirty="0" smtClean="0">
              <a:solidFill>
                <a:schemeClr val="accent4">
                  <a:lumMod val="75000"/>
                </a:schemeClr>
              </a:solidFill>
            </a:rPr>
            <a:t>Analyze the effectiveness and adjust as needed to ensure clarity and sustainability.  </a:t>
          </a:r>
          <a:endParaRPr lang="en-US" sz="11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107612" y="1224749"/>
        <a:ext cx="1713468" cy="895569"/>
      </dsp:txXfrm>
    </dsp:sp>
    <dsp:sp modelId="{90705F9A-2395-6C4D-A275-4EA1E66A7008}">
      <dsp:nvSpPr>
        <dsp:cNvPr id="0" name=""/>
        <dsp:cNvSpPr/>
      </dsp:nvSpPr>
      <dsp:spPr>
        <a:xfrm>
          <a:off x="1651263" y="504091"/>
          <a:ext cx="4673774" cy="4673774"/>
        </a:xfrm>
        <a:custGeom>
          <a:avLst/>
          <a:gdLst/>
          <a:ahLst/>
          <a:cxnLst/>
          <a:rect l="0" t="0" r="0" b="0"/>
          <a:pathLst>
            <a:path>
              <a:moveTo>
                <a:pt x="788390" y="586686"/>
              </a:moveTo>
              <a:arcTo wR="2336887" hR="2336887" stAng="13709945" swAng="5558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733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05940730-6BD6-4D84-91BE-DADA58942363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733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BE9F7B26-6F14-4FDB-837A-149DA740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1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5F2280EE-1D28-4FC2-8C34-95E23934094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7EA4B428-C263-4D95-854E-12D63FB84B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7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Secretary, to enrollment,</a:t>
            </a:r>
            <a:r>
              <a:rPr lang="en-US" baseline="0" dirty="0" smtClean="0"/>
              <a:t> advising, faculty,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4B428-C263-4D95-854E-12D63FB84BB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59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the way we added class</a:t>
            </a:r>
            <a:r>
              <a:rPr lang="en-US" baseline="0" dirty="0" smtClean="0"/>
              <a:t> offerings, schedule changes based on the needs of students.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4B428-C263-4D95-854E-12D63FB84BB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356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Senate bill</a:t>
            </a:r>
            <a:r>
              <a:rPr lang="en-US" baseline="0" dirty="0" smtClean="0"/>
              <a:t> started taking away technical classes, yet our students are seeing the value of these offerings.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4B428-C263-4D95-854E-12D63FB84B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5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Senate Bill Courses</a:t>
            </a:r>
            <a:r>
              <a:rPr lang="en-US" baseline="0" dirty="0" smtClean="0"/>
              <a:t> Decrease, Our Numbers Dual Credit  Numbers 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4B428-C263-4D95-854E-12D63FB84BB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45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or Toss for the Launch activity…..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4B428-C263-4D95-854E-12D63FB84BB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283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the way we added class</a:t>
            </a:r>
            <a:r>
              <a:rPr lang="en-US" baseline="0" dirty="0" smtClean="0"/>
              <a:t> offerings, schedule changes based on the needs of students.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4B428-C263-4D95-854E-12D63FB84BB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356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they win at this activity and we applaud them.  But the key is that we all also win, because we MOVED FORWARD!!!  The key is it not about being a winner and someone being a loser.  We accept failures.  We allow ideas, changes and when (not if) we fail, we are okay.  We reflect/evaluate/then act.  This keeps us moving forward.  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4B428-C263-4D95-854E-12D63FB84BB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0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55A33A8-7711-4046-AC86-03DEEE11C8F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A3E4A29-6F04-42B5-B7D0-6BD4F6775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14600"/>
            <a:ext cx="7772400" cy="27463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Collaborative Conversations…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Sandboxes Disappear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Mariah Cline, Larry McLemore, Kim Zant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ma.cline\AppData\Local\Microsoft\Windows\Temporary Internet Files\Content.IE5\J7FWTTBH\sandbox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"/>
            <a:ext cx="2362200" cy="237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32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Coming May 2016….</a:t>
            </a:r>
            <a:endParaRPr lang="en-US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676400"/>
            <a:ext cx="40386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6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Challenge</a:t>
            </a:r>
            <a:endParaRPr lang="en-US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 up, join hands with your neighbor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Push until one of you moves one of your legs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the Winner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7790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Sandbox Activity</a:t>
            </a:r>
            <a:endParaRPr lang="en-US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Need Four Volunteers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</a:p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else create a circle around the four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volunteers can only see in their box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 peeking and no talking)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in circle can tell “your” volunteer only what you see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7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16981"/>
            <a:ext cx="8041440" cy="56819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It’s Easier To See The Big Picture When…</a:t>
            </a:r>
            <a:endParaRPr lang="en-US" sz="2800" dirty="0">
              <a:solidFill>
                <a:schemeClr val="accent3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62116392"/>
              </p:ext>
            </p:extLst>
          </p:nvPr>
        </p:nvGraphicFramePr>
        <p:xfrm>
          <a:off x="300763" y="818865"/>
          <a:ext cx="8638552" cy="5732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957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6A653C-CFA7-C647-9DA3-F5FF83551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3B84E64-E7DE-194C-95F5-4967F8654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522F302-B0E8-8249-9DA3-952341FB1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6D5F352-1689-3743-A53F-E51E0FE3F7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71709F0-8929-1640-ABB7-55A34D423C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4188456-0B07-4B48-84AA-372D58E43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90AFBA3-1DCD-CC45-8909-4F3FDD6A78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33693"/>
            <a:ext cx="8041440" cy="75201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/>
                </a:solidFill>
              </a:rPr>
              <a:t>Reflect, Act, Evaluate</a:t>
            </a:r>
            <a:endParaRPr lang="en-US" sz="3600" dirty="0">
              <a:solidFill>
                <a:schemeClr val="accent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16120659"/>
              </p:ext>
            </p:extLst>
          </p:nvPr>
        </p:nvGraphicFramePr>
        <p:xfrm>
          <a:off x="838199" y="885712"/>
          <a:ext cx="8101115" cy="567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8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endParaRPr lang="en-US" sz="36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6780817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38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2015-2016 LHS/SCCC Data</a:t>
            </a:r>
            <a:endParaRPr lang="en-US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838198"/>
            <a:ext cx="86106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 at LHS are taking an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course at LHS (which could lead to college credit)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 are taking a </a:t>
            </a:r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Level Course (both at SCCC and LHS)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209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taking the </a:t>
            </a:r>
            <a:r>
              <a:rPr lang="en-US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for dual credit (through SCCC)</a:t>
            </a:r>
          </a:p>
          <a:p>
            <a:pPr algn="ctr"/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 are taking </a:t>
            </a:r>
            <a:r>
              <a:rPr lang="en-US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Courses at SCCC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dual Credit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ollege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ourses are being utilized by LHS Students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2107483"/>
              </p:ext>
            </p:extLst>
          </p:nvPr>
        </p:nvGraphicFramePr>
        <p:xfrm>
          <a:off x="2324100" y="3810000"/>
          <a:ext cx="4572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60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 the Dots Cards</a:t>
            </a:r>
            <a:endParaRPr lang="en-US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gets a card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 your card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 around and talk to people and find out who’s need you can meet with your card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6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Our Efforts are Working…</a:t>
            </a:r>
            <a:endParaRPr lang="en-US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Shared Vision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Value, Quality, Student Success, Integrity, Trust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“Our” Students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is Valued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 is Accepted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for the Opportunity to Build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Timely Communication builds Trust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Continual Collaborative Conversations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 Forward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33693"/>
            <a:ext cx="8041440" cy="75201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/>
                </a:solidFill>
              </a:rPr>
              <a:t>Future Need (continue the cycle)</a:t>
            </a:r>
            <a:endParaRPr lang="en-US" sz="3600" dirty="0">
              <a:solidFill>
                <a:schemeClr val="accent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49871434"/>
              </p:ext>
            </p:extLst>
          </p:nvPr>
        </p:nvGraphicFramePr>
        <p:xfrm>
          <a:off x="838199" y="885712"/>
          <a:ext cx="8101115" cy="567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399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1591</TotalTime>
  <Words>1066</Words>
  <Application>Microsoft Office PowerPoint</Application>
  <PresentationFormat>On-screen Show (4:3)</PresentationFormat>
  <Paragraphs>87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With Collaborative Conversations… Sandboxes Disappear  Mariah Cline, Larry McLemore, Kim Zant</vt:lpstr>
      <vt:lpstr>Sandbox Activity</vt:lpstr>
      <vt:lpstr>It’s Easier To See The Big Picture When…</vt:lpstr>
      <vt:lpstr>Reflect, Act, Evaluate</vt:lpstr>
      <vt:lpstr>Growth</vt:lpstr>
      <vt:lpstr>2015-2016 LHS/SCCC Data</vt:lpstr>
      <vt:lpstr>Connect the Dots Cards</vt:lpstr>
      <vt:lpstr>Why Our Efforts are Working…</vt:lpstr>
      <vt:lpstr>Future Need (continue the cycle)</vt:lpstr>
      <vt:lpstr>Coming May 2016….</vt:lpstr>
      <vt:lpstr>Conclusion Challenge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Collaborative Conversations Sandboxes Disappear</dc:title>
  <dc:creator>Cline, Mariah</dc:creator>
  <cp:lastModifiedBy>Kim Zant</cp:lastModifiedBy>
  <cp:revision>67</cp:revision>
  <cp:lastPrinted>2016-02-08T13:29:55Z</cp:lastPrinted>
  <dcterms:created xsi:type="dcterms:W3CDTF">2016-01-29T15:31:44Z</dcterms:created>
  <dcterms:modified xsi:type="dcterms:W3CDTF">2016-02-08T13:33:22Z</dcterms:modified>
</cp:coreProperties>
</file>