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5"/>
  </p:notesMasterIdLst>
  <p:sldIdLst>
    <p:sldId id="256" r:id="rId2"/>
    <p:sldId id="258" r:id="rId3"/>
    <p:sldId id="259" r:id="rId4"/>
    <p:sldId id="260" r:id="rId5"/>
    <p:sldId id="261" r:id="rId6"/>
    <p:sldId id="262" r:id="rId7"/>
    <p:sldId id="268" r:id="rId8"/>
    <p:sldId id="257"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72"/>
    <p:restoredTop sz="85746" autoAdjust="0"/>
  </p:normalViewPr>
  <p:slideViewPr>
    <p:cSldViewPr snapToGrid="0" snapToObjects="1">
      <p:cViewPr varScale="1">
        <p:scale>
          <a:sx n="51" d="100"/>
          <a:sy n="51" d="100"/>
        </p:scale>
        <p:origin x="11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8A715-2DD5-4706-A7C6-9AA9CFEEC52A}" type="datetimeFigureOut">
              <a:rPr lang="en-US" smtClean="0"/>
              <a:t>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D1138-67DE-48BC-B1DC-7E6D76B3AA75}" type="slidenum">
              <a:rPr lang="en-US" smtClean="0"/>
              <a:t>‹#›</a:t>
            </a:fld>
            <a:endParaRPr lang="en-US"/>
          </a:p>
        </p:txBody>
      </p:sp>
    </p:spTree>
    <p:extLst>
      <p:ext uri="{BB962C8B-B14F-4D97-AF65-F5344CB8AC3E}">
        <p14:creationId xmlns:p14="http://schemas.microsoft.com/office/powerpoint/2010/main" val="369768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F5EDE17E-919F-41F0-ACA5-DFF06726375B}" type="datetime1">
              <a:rPr lang="en-US" smtClean="0"/>
              <a:t>2/1/2017</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2017 Feb CTE Conference</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91597EF-305B-C04E-B680-889FF301679D}" type="slidenum">
              <a:rPr lang="en-US" smtClean="0"/>
              <a:t>‹#›</a:t>
            </a:fld>
            <a:endParaRPr lang="en-US"/>
          </a:p>
        </p:txBody>
      </p:sp>
    </p:spTree>
    <p:extLst>
      <p:ext uri="{BB962C8B-B14F-4D97-AF65-F5344CB8AC3E}">
        <p14:creationId xmlns:p14="http://schemas.microsoft.com/office/powerpoint/2010/main" val="183619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E486BA-22AE-4C33-9F5B-FB285DD5B3AF}" type="datetime1">
              <a:rPr lang="en-US" smtClean="0"/>
              <a:t>2/1/2017</a:t>
            </a:fld>
            <a:endParaRPr lang="en-US"/>
          </a:p>
        </p:txBody>
      </p:sp>
      <p:sp>
        <p:nvSpPr>
          <p:cNvPr id="6" name="Footer Placeholder 5"/>
          <p:cNvSpPr>
            <a:spLocks noGrp="1"/>
          </p:cNvSpPr>
          <p:nvPr>
            <p:ph type="ftr" sz="quarter" idx="11"/>
          </p:nvPr>
        </p:nvSpPr>
        <p:spPr/>
        <p:txBody>
          <a:bodyPr/>
          <a:lstStyle/>
          <a:p>
            <a:r>
              <a:rPr lang="en-US"/>
              <a:t>2017 Feb CTE Conference</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319264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EB02A7-19F2-4EC4-AA4B-A50955D59478}" type="datetime1">
              <a:rPr lang="en-US" smtClean="0"/>
              <a:t>2/1/2017</a:t>
            </a:fld>
            <a:endParaRPr lang="en-US"/>
          </a:p>
        </p:txBody>
      </p:sp>
      <p:sp>
        <p:nvSpPr>
          <p:cNvPr id="5" name="Footer Placeholder 4"/>
          <p:cNvSpPr>
            <a:spLocks noGrp="1"/>
          </p:cNvSpPr>
          <p:nvPr>
            <p:ph type="ftr" sz="quarter" idx="11"/>
          </p:nvPr>
        </p:nvSpPr>
        <p:spPr/>
        <p:txBody>
          <a:bodyPr/>
          <a:lstStyle/>
          <a:p>
            <a:r>
              <a:rPr lang="en-US"/>
              <a:t>2017 Feb CTE Conference</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754861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B3F200A-5B80-4634-90F7-5BEF7399ADE2}" type="datetime1">
              <a:rPr lang="en-US" smtClean="0"/>
              <a:t>2/1/2017</a:t>
            </a:fld>
            <a:endParaRPr lang="en-US"/>
          </a:p>
        </p:txBody>
      </p:sp>
      <p:sp>
        <p:nvSpPr>
          <p:cNvPr id="5" name="Footer Placeholder 4"/>
          <p:cNvSpPr>
            <a:spLocks noGrp="1"/>
          </p:cNvSpPr>
          <p:nvPr>
            <p:ph type="ftr" sz="quarter" idx="11"/>
          </p:nvPr>
        </p:nvSpPr>
        <p:spPr/>
        <p:txBody>
          <a:bodyPr/>
          <a:lstStyle/>
          <a:p>
            <a:r>
              <a:rPr lang="en-US"/>
              <a:t>2017 Feb CTE Conference</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1214980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3CB1A9-4E6C-4CA4-871E-D7161A3ED24E}" type="datetime1">
              <a:rPr lang="en-US" smtClean="0"/>
              <a:t>2/1/2017</a:t>
            </a:fld>
            <a:endParaRPr lang="en-US"/>
          </a:p>
        </p:txBody>
      </p:sp>
      <p:sp>
        <p:nvSpPr>
          <p:cNvPr id="5" name="Footer Placeholder 4"/>
          <p:cNvSpPr>
            <a:spLocks noGrp="1"/>
          </p:cNvSpPr>
          <p:nvPr>
            <p:ph type="ftr" sz="quarter" idx="11"/>
          </p:nvPr>
        </p:nvSpPr>
        <p:spPr/>
        <p:txBody>
          <a:bodyPr/>
          <a:lstStyle/>
          <a:p>
            <a:r>
              <a:rPr lang="en-US"/>
              <a:t>2017 Feb CTE Conference</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68369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664358-9197-477E-B761-A1F481257ED0}" type="datetime1">
              <a:rPr lang="en-US" smtClean="0"/>
              <a:t>2/1/2017</a:t>
            </a:fld>
            <a:endParaRPr lang="en-US"/>
          </a:p>
        </p:txBody>
      </p:sp>
      <p:sp>
        <p:nvSpPr>
          <p:cNvPr id="8" name="Footer Placeholder 7"/>
          <p:cNvSpPr>
            <a:spLocks noGrp="1"/>
          </p:cNvSpPr>
          <p:nvPr>
            <p:ph type="ftr" sz="quarter" idx="11"/>
          </p:nvPr>
        </p:nvSpPr>
        <p:spPr/>
        <p:txBody>
          <a:bodyPr/>
          <a:lstStyle/>
          <a:p>
            <a:r>
              <a:rPr lang="en-US"/>
              <a:t>2017 Feb CTE Conference</a:t>
            </a:r>
          </a:p>
        </p:txBody>
      </p:sp>
      <p:sp>
        <p:nvSpPr>
          <p:cNvPr id="9" name="Slide Number Placeholder 8"/>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565183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B75F48-D179-43BA-9D1C-8B4D5CD1BCF2}" type="datetime1">
              <a:rPr lang="en-US" smtClean="0"/>
              <a:t>2/1/2017</a:t>
            </a:fld>
            <a:endParaRPr lang="en-US"/>
          </a:p>
        </p:txBody>
      </p:sp>
      <p:sp>
        <p:nvSpPr>
          <p:cNvPr id="8" name="Footer Placeholder 7"/>
          <p:cNvSpPr>
            <a:spLocks noGrp="1"/>
          </p:cNvSpPr>
          <p:nvPr>
            <p:ph type="ftr" sz="quarter" idx="11"/>
          </p:nvPr>
        </p:nvSpPr>
        <p:spPr/>
        <p:txBody>
          <a:bodyPr/>
          <a:lstStyle/>
          <a:p>
            <a:r>
              <a:rPr lang="en-US"/>
              <a:t>2017 Feb CTE Conference</a:t>
            </a:r>
          </a:p>
        </p:txBody>
      </p:sp>
      <p:sp>
        <p:nvSpPr>
          <p:cNvPr id="9" name="Slide Number Placeholder 8"/>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360237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B9F1D-603F-406F-86E4-4B3E6D2EF1A7}" type="datetime1">
              <a:rPr lang="en-US" smtClean="0"/>
              <a:t>2/1/2017</a:t>
            </a:fld>
            <a:endParaRPr lang="en-US"/>
          </a:p>
        </p:txBody>
      </p:sp>
      <p:sp>
        <p:nvSpPr>
          <p:cNvPr id="5" name="Footer Placeholder 4"/>
          <p:cNvSpPr>
            <a:spLocks noGrp="1"/>
          </p:cNvSpPr>
          <p:nvPr>
            <p:ph type="ftr" sz="quarter" idx="11"/>
          </p:nvPr>
        </p:nvSpPr>
        <p:spPr/>
        <p:txBody>
          <a:bodyPr/>
          <a:lstStyle/>
          <a:p>
            <a:r>
              <a:rPr lang="en-US"/>
              <a:t>2017 Feb CTE Conference</a:t>
            </a:r>
          </a:p>
        </p:txBody>
      </p:sp>
      <p:sp>
        <p:nvSpPr>
          <p:cNvPr id="6" name="Slide Number Placeholder 5"/>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373196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0DAAB-F3C7-42AC-83AD-3695B55319CB}" type="datetime1">
              <a:rPr lang="en-US" smtClean="0"/>
              <a:t>2/1/2017</a:t>
            </a:fld>
            <a:endParaRPr lang="en-US"/>
          </a:p>
        </p:txBody>
      </p:sp>
      <p:sp>
        <p:nvSpPr>
          <p:cNvPr id="5" name="Footer Placeholder 4"/>
          <p:cNvSpPr>
            <a:spLocks noGrp="1"/>
          </p:cNvSpPr>
          <p:nvPr>
            <p:ph type="ftr" sz="quarter" idx="11"/>
          </p:nvPr>
        </p:nvSpPr>
        <p:spPr/>
        <p:txBody>
          <a:bodyPr/>
          <a:lstStyle/>
          <a:p>
            <a:r>
              <a:rPr lang="en-US"/>
              <a:t>2017 Feb CTE Conference</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68125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2C963F-781E-4CFE-A1D6-714A138C9655}" type="datetime1">
              <a:rPr lang="en-US" smtClean="0"/>
              <a:t>2/1/2017</a:t>
            </a:fld>
            <a:endParaRPr lang="en-US"/>
          </a:p>
        </p:txBody>
      </p:sp>
      <p:sp>
        <p:nvSpPr>
          <p:cNvPr id="5" name="Footer Placeholder 4"/>
          <p:cNvSpPr>
            <a:spLocks noGrp="1"/>
          </p:cNvSpPr>
          <p:nvPr>
            <p:ph type="ftr" sz="quarter" idx="11"/>
          </p:nvPr>
        </p:nvSpPr>
        <p:spPr/>
        <p:txBody>
          <a:bodyPr/>
          <a:lstStyle/>
          <a:p>
            <a:r>
              <a:rPr lang="en-US"/>
              <a:t>2017 Feb CTE Conference</a:t>
            </a:r>
          </a:p>
        </p:txBody>
      </p:sp>
      <p:sp>
        <p:nvSpPr>
          <p:cNvPr id="6" name="Slide Number Placeholder 5"/>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31363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B5644A-5D0D-4501-8272-5B1EBB85D5BD}" type="datetime1">
              <a:rPr lang="en-US" smtClean="0"/>
              <a:t>2/1/2017</a:t>
            </a:fld>
            <a:endParaRPr lang="en-US"/>
          </a:p>
        </p:txBody>
      </p:sp>
      <p:sp>
        <p:nvSpPr>
          <p:cNvPr id="5" name="Footer Placeholder 4"/>
          <p:cNvSpPr>
            <a:spLocks noGrp="1"/>
          </p:cNvSpPr>
          <p:nvPr>
            <p:ph type="ftr" sz="quarter" idx="11"/>
          </p:nvPr>
        </p:nvSpPr>
        <p:spPr/>
        <p:txBody>
          <a:bodyPr/>
          <a:lstStyle/>
          <a:p>
            <a:r>
              <a:rPr lang="en-US"/>
              <a:t>2017 Feb CTE Conference</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67440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6A7CA6-BC7E-426F-AC95-A7C195AC4278}" type="datetime1">
              <a:rPr lang="en-US" smtClean="0"/>
              <a:t>2/1/2017</a:t>
            </a:fld>
            <a:endParaRPr lang="en-US"/>
          </a:p>
        </p:txBody>
      </p:sp>
      <p:sp>
        <p:nvSpPr>
          <p:cNvPr id="6" name="Footer Placeholder 5"/>
          <p:cNvSpPr>
            <a:spLocks noGrp="1"/>
          </p:cNvSpPr>
          <p:nvPr>
            <p:ph type="ftr" sz="quarter" idx="11"/>
          </p:nvPr>
        </p:nvSpPr>
        <p:spPr/>
        <p:txBody>
          <a:bodyPr/>
          <a:lstStyle/>
          <a:p>
            <a:r>
              <a:rPr lang="en-US"/>
              <a:t>2017 Feb CTE Conference</a:t>
            </a:r>
          </a:p>
        </p:txBody>
      </p:sp>
      <p:sp>
        <p:nvSpPr>
          <p:cNvPr id="7" name="Slide Number Placeholder 6"/>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106478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28AF72-6FC8-456B-ACD2-31ADA7E5A83C}" type="datetime1">
              <a:rPr lang="en-US" smtClean="0"/>
              <a:t>2/1/2017</a:t>
            </a:fld>
            <a:endParaRPr lang="en-US"/>
          </a:p>
        </p:txBody>
      </p:sp>
      <p:sp>
        <p:nvSpPr>
          <p:cNvPr id="8" name="Footer Placeholder 7"/>
          <p:cNvSpPr>
            <a:spLocks noGrp="1"/>
          </p:cNvSpPr>
          <p:nvPr>
            <p:ph type="ftr" sz="quarter" idx="11"/>
          </p:nvPr>
        </p:nvSpPr>
        <p:spPr/>
        <p:txBody>
          <a:bodyPr/>
          <a:lstStyle/>
          <a:p>
            <a:r>
              <a:rPr lang="en-US"/>
              <a:t>2017 Feb CTE Conference</a:t>
            </a:r>
          </a:p>
        </p:txBody>
      </p:sp>
      <p:sp>
        <p:nvSpPr>
          <p:cNvPr id="9" name="Slide Number Placeholder 8"/>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23630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C77EF1-3DBA-4809-A797-5C6261A78FEC}" type="datetime1">
              <a:rPr lang="en-US" smtClean="0"/>
              <a:t>2/1/2017</a:t>
            </a:fld>
            <a:endParaRPr lang="en-US"/>
          </a:p>
        </p:txBody>
      </p:sp>
      <p:sp>
        <p:nvSpPr>
          <p:cNvPr id="4" name="Footer Placeholder 3"/>
          <p:cNvSpPr>
            <a:spLocks noGrp="1"/>
          </p:cNvSpPr>
          <p:nvPr>
            <p:ph type="ftr" sz="quarter" idx="11"/>
          </p:nvPr>
        </p:nvSpPr>
        <p:spPr/>
        <p:txBody>
          <a:bodyPr/>
          <a:lstStyle/>
          <a:p>
            <a:r>
              <a:rPr lang="en-US"/>
              <a:t>2017 Feb CTE Conference</a:t>
            </a:r>
          </a:p>
        </p:txBody>
      </p:sp>
      <p:sp>
        <p:nvSpPr>
          <p:cNvPr id="5" name="Slide Number Placeholder 4"/>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106826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28C6C-DCDF-47AC-ABAE-418C63FA18DE}" type="datetime1">
              <a:rPr lang="en-US" smtClean="0"/>
              <a:t>2/1/2017</a:t>
            </a:fld>
            <a:endParaRPr lang="en-US"/>
          </a:p>
        </p:txBody>
      </p:sp>
      <p:sp>
        <p:nvSpPr>
          <p:cNvPr id="3" name="Footer Placeholder 2"/>
          <p:cNvSpPr>
            <a:spLocks noGrp="1"/>
          </p:cNvSpPr>
          <p:nvPr>
            <p:ph type="ftr" sz="quarter" idx="11"/>
          </p:nvPr>
        </p:nvSpPr>
        <p:spPr/>
        <p:txBody>
          <a:bodyPr/>
          <a:lstStyle/>
          <a:p>
            <a:r>
              <a:rPr lang="en-US"/>
              <a:t>2017 Feb CTE Conference</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113663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3410563-287E-4418-A50D-13B3DBE28B91}" type="datetime1">
              <a:rPr lang="en-US" smtClean="0"/>
              <a:t>2/1/2017</a:t>
            </a:fld>
            <a:endParaRPr lang="en-US"/>
          </a:p>
        </p:txBody>
      </p:sp>
      <p:sp>
        <p:nvSpPr>
          <p:cNvPr id="6" name="Footer Placeholder 5"/>
          <p:cNvSpPr>
            <a:spLocks noGrp="1"/>
          </p:cNvSpPr>
          <p:nvPr>
            <p:ph type="ftr" sz="quarter" idx="11"/>
          </p:nvPr>
        </p:nvSpPr>
        <p:spPr/>
        <p:txBody>
          <a:bodyPr/>
          <a:lstStyle/>
          <a:p>
            <a:r>
              <a:rPr lang="en-US"/>
              <a:t>2017 Feb CTE Conference</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202654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E52B2E3-BBCF-4B4D-9A43-5686117A4D5F}" type="datetime1">
              <a:rPr lang="en-US" smtClean="0"/>
              <a:t>2/1/2017</a:t>
            </a:fld>
            <a:endParaRPr lang="en-US"/>
          </a:p>
        </p:txBody>
      </p:sp>
      <p:sp>
        <p:nvSpPr>
          <p:cNvPr id="6" name="Footer Placeholder 5"/>
          <p:cNvSpPr>
            <a:spLocks noGrp="1"/>
          </p:cNvSpPr>
          <p:nvPr>
            <p:ph type="ftr" sz="quarter" idx="11"/>
          </p:nvPr>
        </p:nvSpPr>
        <p:spPr/>
        <p:txBody>
          <a:bodyPr/>
          <a:lstStyle/>
          <a:p>
            <a:r>
              <a:rPr lang="en-US"/>
              <a:t>2017 Feb CTE Conference</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1597EF-305B-C04E-B680-889FF301679D}" type="slidenum">
              <a:rPr lang="en-US" smtClean="0"/>
              <a:t>‹#›</a:t>
            </a:fld>
            <a:endParaRPr lang="en-US"/>
          </a:p>
        </p:txBody>
      </p:sp>
    </p:spTree>
    <p:extLst>
      <p:ext uri="{BB962C8B-B14F-4D97-AF65-F5344CB8AC3E}">
        <p14:creationId xmlns:p14="http://schemas.microsoft.com/office/powerpoint/2010/main" val="216430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1DE32880-F15D-4B06-A7C7-BEA35DAC455C}" type="datetime1">
              <a:rPr lang="en-US" smtClean="0"/>
              <a:t>2/1/2017</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2017 Feb CTE Conference</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91597EF-305B-C04E-B680-889FF301679D}" type="slidenum">
              <a:rPr lang="en-US" smtClean="0"/>
              <a:t>‹#›</a:t>
            </a:fld>
            <a:endParaRPr lang="en-US"/>
          </a:p>
        </p:txBody>
      </p:sp>
    </p:spTree>
    <p:extLst>
      <p:ext uri="{BB962C8B-B14F-4D97-AF65-F5344CB8AC3E}">
        <p14:creationId xmlns:p14="http://schemas.microsoft.com/office/powerpoint/2010/main" val="28940193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322" y="1881022"/>
            <a:ext cx="9805358" cy="1827871"/>
          </a:xfrm>
        </p:spPr>
        <p:txBody>
          <a:bodyPr>
            <a:noAutofit/>
          </a:bodyPr>
          <a:lstStyle/>
          <a:p>
            <a:pPr algn="ctr"/>
            <a:r>
              <a:rPr lang="en-US" sz="4400" dirty="0">
                <a:latin typeface="Times New Roman" charset="0"/>
                <a:ea typeface="Times New Roman" charset="0"/>
                <a:cs typeface="Times New Roman" charset="0"/>
              </a:rPr>
              <a:t>Meeting Social and Emotional  Character Development Standards in Family and Consumer Sciences Education</a:t>
            </a:r>
            <a:endParaRPr lang="en-US" sz="4400" dirty="0"/>
          </a:p>
        </p:txBody>
      </p:sp>
      <p:sp>
        <p:nvSpPr>
          <p:cNvPr id="3" name="Subtitle 2"/>
          <p:cNvSpPr>
            <a:spLocks noGrp="1"/>
          </p:cNvSpPr>
          <p:nvPr>
            <p:ph type="subTitle" idx="1"/>
          </p:nvPr>
        </p:nvSpPr>
        <p:spPr>
          <a:xfrm>
            <a:off x="1334219" y="4002657"/>
            <a:ext cx="9144000" cy="1949570"/>
          </a:xfrm>
        </p:spPr>
        <p:txBody>
          <a:bodyPr numCol="2">
            <a:normAutofit fontScale="92500" lnSpcReduction="10000"/>
          </a:bodyPr>
          <a:lstStyle/>
          <a:p>
            <a:pPr algn="ctr">
              <a:lnSpc>
                <a:spcPct val="100000"/>
              </a:lnSpc>
            </a:pPr>
            <a:r>
              <a:rPr lang="en-US" sz="2000" b="1" dirty="0">
                <a:solidFill>
                  <a:schemeClr val="accent4">
                    <a:lumMod val="60000"/>
                    <a:lumOff val="40000"/>
                  </a:schemeClr>
                </a:solidFill>
                <a:latin typeface="Tempus Sans ITC" panose="04020404030D07020202" pitchFamily="82" charset="0"/>
                <a:ea typeface="Times New Roman" charset="0"/>
                <a:cs typeface="Times New Roman" charset="0"/>
              </a:rPr>
              <a:t>Gina Bergin</a:t>
            </a:r>
          </a:p>
          <a:p>
            <a:pPr algn="ctr">
              <a:lnSpc>
                <a:spcPct val="100000"/>
              </a:lnSpc>
            </a:pPr>
            <a:r>
              <a:rPr lang="en-US" sz="2000" dirty="0">
                <a:solidFill>
                  <a:schemeClr val="accent4">
                    <a:lumMod val="60000"/>
                    <a:lumOff val="40000"/>
                  </a:schemeClr>
                </a:solidFill>
                <a:latin typeface="Tempus Sans ITC" panose="04020404030D07020202" pitchFamily="82" charset="0"/>
                <a:ea typeface="Times New Roman" charset="0"/>
                <a:cs typeface="Times New Roman" charset="0"/>
              </a:rPr>
              <a:t>Mission Valley</a:t>
            </a:r>
          </a:p>
          <a:p>
            <a:pPr algn="ctr">
              <a:lnSpc>
                <a:spcPct val="100000"/>
              </a:lnSpc>
            </a:pPr>
            <a:r>
              <a:rPr lang="en-US" sz="2000" b="1" dirty="0">
                <a:solidFill>
                  <a:schemeClr val="accent4">
                    <a:lumMod val="60000"/>
                    <a:lumOff val="40000"/>
                  </a:schemeClr>
                </a:solidFill>
                <a:latin typeface="Tempus Sans ITC" panose="04020404030D07020202" pitchFamily="82" charset="0"/>
                <a:ea typeface="Times New Roman" charset="0"/>
                <a:cs typeface="Times New Roman" charset="0"/>
              </a:rPr>
              <a:t>Janet Holden</a:t>
            </a:r>
          </a:p>
          <a:p>
            <a:pPr algn="ctr">
              <a:lnSpc>
                <a:spcPct val="100000"/>
              </a:lnSpc>
            </a:pPr>
            <a:r>
              <a:rPr lang="en-US" sz="2000" dirty="0">
                <a:solidFill>
                  <a:schemeClr val="accent4">
                    <a:lumMod val="60000"/>
                    <a:lumOff val="40000"/>
                  </a:schemeClr>
                </a:solidFill>
                <a:latin typeface="Tempus Sans ITC" panose="04020404030D07020202" pitchFamily="82" charset="0"/>
                <a:ea typeface="Times New Roman" charset="0"/>
                <a:cs typeface="Times New Roman" charset="0"/>
              </a:rPr>
              <a:t>Northern Heights</a:t>
            </a:r>
          </a:p>
          <a:p>
            <a:pPr algn="ctr">
              <a:lnSpc>
                <a:spcPct val="100000"/>
              </a:lnSpc>
            </a:pPr>
            <a:endParaRPr lang="en-US" sz="2000" b="1" dirty="0">
              <a:solidFill>
                <a:schemeClr val="accent4">
                  <a:lumMod val="60000"/>
                  <a:lumOff val="40000"/>
                </a:schemeClr>
              </a:solidFill>
              <a:latin typeface="Tempus Sans ITC" panose="04020404030D07020202" pitchFamily="82" charset="0"/>
              <a:ea typeface="Times New Roman" charset="0"/>
              <a:cs typeface="Times New Roman" charset="0"/>
            </a:endParaRPr>
          </a:p>
          <a:p>
            <a:pPr algn="ctr">
              <a:lnSpc>
                <a:spcPct val="100000"/>
              </a:lnSpc>
            </a:pPr>
            <a:r>
              <a:rPr lang="en-US" sz="2000" b="1" dirty="0">
                <a:solidFill>
                  <a:schemeClr val="accent4">
                    <a:lumMod val="60000"/>
                    <a:lumOff val="40000"/>
                  </a:schemeClr>
                </a:solidFill>
                <a:latin typeface="Tempus Sans ITC" panose="04020404030D07020202" pitchFamily="82" charset="0"/>
                <a:ea typeface="Times New Roman" charset="0"/>
                <a:cs typeface="Times New Roman" charset="0"/>
              </a:rPr>
              <a:t>Megan O’Boyle</a:t>
            </a:r>
          </a:p>
          <a:p>
            <a:pPr algn="ctr">
              <a:lnSpc>
                <a:spcPct val="100000"/>
              </a:lnSpc>
            </a:pPr>
            <a:r>
              <a:rPr lang="en-US" sz="2000" dirty="0">
                <a:solidFill>
                  <a:schemeClr val="accent4">
                    <a:lumMod val="60000"/>
                    <a:lumOff val="40000"/>
                  </a:schemeClr>
                </a:solidFill>
                <a:latin typeface="Tempus Sans ITC" panose="04020404030D07020202" pitchFamily="82" charset="0"/>
                <a:ea typeface="Times New Roman" charset="0"/>
                <a:cs typeface="Times New Roman" charset="0"/>
              </a:rPr>
              <a:t>Piper </a:t>
            </a:r>
          </a:p>
          <a:p>
            <a:pPr algn="ctr">
              <a:lnSpc>
                <a:spcPct val="100000"/>
              </a:lnSpc>
            </a:pPr>
            <a:r>
              <a:rPr lang="en-US" sz="2000" b="1" dirty="0">
                <a:solidFill>
                  <a:schemeClr val="accent4">
                    <a:lumMod val="60000"/>
                    <a:lumOff val="40000"/>
                  </a:schemeClr>
                </a:solidFill>
                <a:latin typeface="Tempus Sans ITC" panose="04020404030D07020202" pitchFamily="82" charset="0"/>
                <a:ea typeface="Times New Roman" charset="0"/>
                <a:cs typeface="Times New Roman" charset="0"/>
              </a:rPr>
              <a:t>Sally </a:t>
            </a:r>
            <a:r>
              <a:rPr lang="en-US" sz="2000" b="1" dirty="0" err="1">
                <a:solidFill>
                  <a:schemeClr val="accent4">
                    <a:lumMod val="60000"/>
                    <a:lumOff val="40000"/>
                  </a:schemeClr>
                </a:solidFill>
                <a:latin typeface="Tempus Sans ITC" panose="04020404030D07020202" pitchFamily="82" charset="0"/>
                <a:ea typeface="Times New Roman" charset="0"/>
                <a:cs typeface="Times New Roman" charset="0"/>
              </a:rPr>
              <a:t>Yahnke</a:t>
            </a:r>
            <a:endParaRPr lang="en-US" sz="2000" b="1" dirty="0">
              <a:solidFill>
                <a:schemeClr val="accent4">
                  <a:lumMod val="60000"/>
                  <a:lumOff val="40000"/>
                </a:schemeClr>
              </a:solidFill>
              <a:latin typeface="Tempus Sans ITC" panose="04020404030D07020202" pitchFamily="82" charset="0"/>
              <a:ea typeface="Times New Roman" charset="0"/>
              <a:cs typeface="Times New Roman" charset="0"/>
            </a:endParaRPr>
          </a:p>
          <a:p>
            <a:pPr algn="ctr">
              <a:lnSpc>
                <a:spcPct val="100000"/>
              </a:lnSpc>
            </a:pPr>
            <a:r>
              <a:rPr lang="en-US" sz="2000" dirty="0">
                <a:solidFill>
                  <a:schemeClr val="accent4">
                    <a:lumMod val="60000"/>
                    <a:lumOff val="40000"/>
                  </a:schemeClr>
                </a:solidFill>
                <a:latin typeface="Tempus Sans ITC" panose="04020404030D07020202" pitchFamily="82" charset="0"/>
                <a:ea typeface="Times New Roman" charset="0"/>
                <a:cs typeface="Times New Roman" charset="0"/>
              </a:rPr>
              <a:t>Kansas State University</a:t>
            </a:r>
          </a:p>
          <a:p>
            <a:pPr>
              <a:lnSpc>
                <a:spcPct val="100000"/>
              </a:lnSpc>
            </a:pPr>
            <a:endParaRPr lang="en-US" sz="1800" dirty="0">
              <a:latin typeface="Times New Roman" charset="0"/>
              <a:ea typeface="Times New Roman" charset="0"/>
              <a:cs typeface="Times New Roman" charset="0"/>
            </a:endParaRPr>
          </a:p>
        </p:txBody>
      </p:sp>
      <p:sp>
        <p:nvSpPr>
          <p:cNvPr id="7" name="Footer Placeholder 6"/>
          <p:cNvSpPr>
            <a:spLocks noGrp="1"/>
          </p:cNvSpPr>
          <p:nvPr>
            <p:ph type="ftr" sz="quarter" idx="11"/>
          </p:nvPr>
        </p:nvSpPr>
        <p:spPr>
          <a:xfrm rot="5400000">
            <a:off x="9550142" y="2453948"/>
            <a:ext cx="3859795" cy="304801"/>
          </a:xfrm>
        </p:spPr>
        <p:txBody>
          <a:bodyPr/>
          <a:lstStyle/>
          <a:p>
            <a:r>
              <a:rPr lang="en-US" dirty="0"/>
              <a:t>2017 Feb CTE Conference</a:t>
            </a:r>
          </a:p>
        </p:txBody>
      </p:sp>
      <p:sp>
        <p:nvSpPr>
          <p:cNvPr id="8" name="Slide Number Placeholder 7"/>
          <p:cNvSpPr>
            <a:spLocks noGrp="1"/>
          </p:cNvSpPr>
          <p:nvPr>
            <p:ph type="sldNum" sz="quarter" idx="12"/>
          </p:nvPr>
        </p:nvSpPr>
        <p:spPr/>
        <p:txBody>
          <a:bodyPr/>
          <a:lstStyle/>
          <a:p>
            <a:fld id="{D91597EF-305B-C04E-B680-889FF301679D}" type="slidenum">
              <a:rPr lang="en-US" smtClean="0"/>
              <a:t>1</a:t>
            </a:fld>
            <a:endParaRPr lang="en-US"/>
          </a:p>
        </p:txBody>
      </p:sp>
    </p:spTree>
    <p:extLst>
      <p:ext uri="{BB962C8B-B14F-4D97-AF65-F5344CB8AC3E}">
        <p14:creationId xmlns:p14="http://schemas.microsoft.com/office/powerpoint/2010/main" val="20536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709934"/>
            <a:ext cx="8761413" cy="706964"/>
          </a:xfrm>
        </p:spPr>
        <p:txBody>
          <a:bodyPr>
            <a:normAutofit fontScale="90000"/>
          </a:bodyPr>
          <a:lstStyle/>
          <a:p>
            <a:pPr algn="ctr"/>
            <a:br>
              <a:rPr lang="en-US" sz="4000" dirty="0">
                <a:latin typeface="Times New Roman" charset="0"/>
                <a:ea typeface="Times New Roman" charset="0"/>
                <a:cs typeface="Times New Roman" charset="0"/>
              </a:rPr>
            </a:br>
            <a:r>
              <a:rPr lang="en-US" sz="4000" dirty="0">
                <a:latin typeface="Times New Roman" charset="0"/>
                <a:ea typeface="Times New Roman" charset="0"/>
                <a:cs typeface="Times New Roman" charset="0"/>
              </a:rPr>
              <a:t>Kansas Social, Emotional, Character Development Model Standards</a:t>
            </a:r>
            <a:br>
              <a:rPr lang="en-US" sz="4000" dirty="0">
                <a:latin typeface="Times New Roman" charset="0"/>
                <a:ea typeface="Times New Roman" charset="0"/>
                <a:cs typeface="Times New Roman" charset="0"/>
              </a:rPr>
            </a:br>
            <a:r>
              <a:rPr lang="en-US" sz="1600" dirty="0">
                <a:latin typeface="Times New Roman" charset="0"/>
                <a:ea typeface="Times New Roman" charset="0"/>
                <a:cs typeface="Times New Roman" charset="0"/>
              </a:rPr>
              <a:t>(Adopted by the Kansas State Board of Education, April 2012)</a:t>
            </a:r>
          </a:p>
        </p:txBody>
      </p:sp>
      <p:sp>
        <p:nvSpPr>
          <p:cNvPr id="3" name="Content Placeholder 2"/>
          <p:cNvSpPr>
            <a:spLocks noGrp="1"/>
          </p:cNvSpPr>
          <p:nvPr>
            <p:ph idx="1"/>
          </p:nvPr>
        </p:nvSpPr>
        <p:spPr>
          <a:xfrm>
            <a:off x="586596" y="2724150"/>
            <a:ext cx="10767204" cy="3624892"/>
          </a:xfrm>
        </p:spPr>
        <p:txBody>
          <a:bodyPr>
            <a:normAutofit lnSpcReduction="10000"/>
          </a:bodyPr>
          <a:lstStyle/>
          <a:p>
            <a:pPr marL="0" indent="0">
              <a:lnSpc>
                <a:spcPct val="100000"/>
              </a:lnSpc>
              <a:spcBef>
                <a:spcPts val="0"/>
              </a:spcBef>
              <a:buNone/>
            </a:pPr>
            <a:r>
              <a:rPr lang="en-US" sz="2400" dirty="0">
                <a:latin typeface="Times New Roman" charset="0"/>
                <a:ea typeface="Times New Roman" charset="0"/>
                <a:cs typeface="Times New Roman" charset="0"/>
              </a:rPr>
              <a:t>The purpose of the </a:t>
            </a:r>
            <a:r>
              <a:rPr lang="en-US" sz="2400" dirty="0">
                <a:solidFill>
                  <a:schemeClr val="accent2">
                    <a:lumMod val="75000"/>
                  </a:schemeClr>
                </a:solidFill>
                <a:latin typeface="Times New Roman" charset="0"/>
                <a:ea typeface="Times New Roman" charset="0"/>
                <a:cs typeface="Times New Roman" charset="0"/>
              </a:rPr>
              <a:t>Social, Emotional, and Character Development Standards </a:t>
            </a:r>
            <a:r>
              <a:rPr lang="en-US" sz="2400" dirty="0">
                <a:latin typeface="Times New Roman" charset="0"/>
                <a:ea typeface="Times New Roman" charset="0"/>
                <a:cs typeface="Times New Roman" charset="0"/>
              </a:rPr>
              <a:t>in Kansas is to </a:t>
            </a:r>
          </a:p>
          <a:p>
            <a:pPr marL="0" indent="0">
              <a:lnSpc>
                <a:spcPct val="100000"/>
              </a:lnSpc>
              <a:spcBef>
                <a:spcPts val="0"/>
              </a:spcBef>
              <a:buNone/>
            </a:pPr>
            <a:r>
              <a:rPr lang="en-US" sz="2400" dirty="0">
                <a:latin typeface="Times New Roman" charset="0"/>
                <a:ea typeface="Times New Roman" charset="0"/>
                <a:cs typeface="Times New Roman" charset="0"/>
              </a:rPr>
              <a:t>	--provide schools a framework for integrating social-emotional learning 	(SEL) 	with character development so that students will learn, practice 	and model 	essential personal life habits that contribute to academic, vocational, and personal 	success</a:t>
            </a:r>
          </a:p>
          <a:p>
            <a:pPr marL="0" indent="0">
              <a:lnSpc>
                <a:spcPct val="100000"/>
              </a:lnSpc>
              <a:spcBef>
                <a:spcPts val="0"/>
              </a:spcBef>
              <a:buNone/>
            </a:pPr>
            <a:r>
              <a:rPr lang="en-US" sz="2400" dirty="0">
                <a:latin typeface="Times New Roman" charset="0"/>
                <a:ea typeface="Times New Roman" charset="0"/>
                <a:cs typeface="Times New Roman" charset="0"/>
              </a:rPr>
              <a:t>	--learning to be caring and civil, to make healthy decisions, to problem solve 	effectively, to value excellence, to be respectful and responsible,</a:t>
            </a:r>
          </a:p>
          <a:p>
            <a:pPr marL="0" indent="0">
              <a:lnSpc>
                <a:spcPct val="100000"/>
              </a:lnSpc>
              <a:spcBef>
                <a:spcPts val="0"/>
              </a:spcBef>
              <a:buNone/>
            </a:pPr>
            <a:r>
              <a:rPr lang="en-US" sz="2400" dirty="0">
                <a:latin typeface="Times New Roman" charset="0"/>
                <a:ea typeface="Times New Roman" charset="0"/>
                <a:cs typeface="Times New Roman" charset="0"/>
              </a:rPr>
              <a:t>	--to be good citizens and </a:t>
            </a:r>
          </a:p>
          <a:p>
            <a:pPr marL="0" indent="0">
              <a:lnSpc>
                <a:spcPct val="100000"/>
              </a:lnSpc>
              <a:spcBef>
                <a:spcPts val="0"/>
              </a:spcBef>
              <a:buNone/>
            </a:pPr>
            <a:r>
              <a:rPr lang="en-US" sz="2400" dirty="0">
                <a:latin typeface="Times New Roman" charset="0"/>
                <a:ea typeface="Times New Roman" charset="0"/>
                <a:cs typeface="Times New Roman" charset="0"/>
              </a:rPr>
              <a:t>	--to be empathic and ethical individuals.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en-US"/>
              <a:t>2017 Feb CTE Conference</a:t>
            </a:r>
          </a:p>
        </p:txBody>
      </p:sp>
      <p:sp>
        <p:nvSpPr>
          <p:cNvPr id="5" name="Slide Number Placeholder 4"/>
          <p:cNvSpPr>
            <a:spLocks noGrp="1"/>
          </p:cNvSpPr>
          <p:nvPr>
            <p:ph type="sldNum" sz="quarter" idx="12"/>
          </p:nvPr>
        </p:nvSpPr>
        <p:spPr/>
        <p:txBody>
          <a:bodyPr/>
          <a:lstStyle/>
          <a:p>
            <a:fld id="{D91597EF-305B-C04E-B680-889FF301679D}" type="slidenum">
              <a:rPr lang="en-US" smtClean="0"/>
              <a:t>10</a:t>
            </a:fld>
            <a:endParaRPr lang="en-US"/>
          </a:p>
        </p:txBody>
      </p:sp>
    </p:spTree>
    <p:extLst>
      <p:ext uri="{BB962C8B-B14F-4D97-AF65-F5344CB8AC3E}">
        <p14:creationId xmlns:p14="http://schemas.microsoft.com/office/powerpoint/2010/main" val="94722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charset="0"/>
                <a:ea typeface="Times New Roman" charset="0"/>
                <a:cs typeface="Times New Roman" charset="0"/>
              </a:rPr>
              <a:t>SEL Standard Categories</a:t>
            </a: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a:latin typeface="Times New Roman" charset="0"/>
                <a:ea typeface="Times New Roman" charset="0"/>
                <a:cs typeface="Times New Roman" charset="0"/>
              </a:rPr>
              <a:t>•Character Development</a:t>
            </a:r>
          </a:p>
          <a:p>
            <a:pPr marL="0" marR="0" lvl="0" indent="0" defTabSz="914400" eaLnBrk="1" fontAlgn="auto" latinLnBrk="0" hangingPunct="1">
              <a:lnSpc>
                <a:spcPct val="100000"/>
              </a:lnSpc>
              <a:spcBef>
                <a:spcPts val="0"/>
              </a:spcBef>
              <a:spcAft>
                <a:spcPts val="0"/>
              </a:spcAft>
              <a:buClrTx/>
              <a:buSzTx/>
              <a:buFontTx/>
              <a:buNone/>
              <a:tabLst/>
              <a:defRPr/>
            </a:pPr>
            <a:endParaRPr lang="en-US" sz="4000" dirty="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4000" dirty="0">
                <a:latin typeface="Times New Roman" charset="0"/>
                <a:ea typeface="Times New Roman" charset="0"/>
                <a:cs typeface="Times New Roman" charset="0"/>
              </a:rPr>
              <a:t>	•Personal Development</a:t>
            </a:r>
          </a:p>
          <a:p>
            <a:pPr marL="0" marR="0" lvl="0" indent="0" defTabSz="914400" eaLnBrk="1" fontAlgn="auto" latinLnBrk="0" hangingPunct="1">
              <a:lnSpc>
                <a:spcPct val="100000"/>
              </a:lnSpc>
              <a:spcBef>
                <a:spcPts val="0"/>
              </a:spcBef>
              <a:spcAft>
                <a:spcPts val="0"/>
              </a:spcAft>
              <a:buClrTx/>
              <a:buSzTx/>
              <a:buFontTx/>
              <a:buNone/>
              <a:tabLst/>
              <a:defRPr/>
            </a:pPr>
            <a:endParaRPr lang="en-US" sz="4000" dirty="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4000" dirty="0">
                <a:latin typeface="Times New Roman" charset="0"/>
                <a:ea typeface="Times New Roman" charset="0"/>
                <a:cs typeface="Times New Roman" charset="0"/>
              </a:rPr>
              <a:t>		•Social Development</a:t>
            </a:r>
          </a:p>
        </p:txBody>
      </p:sp>
      <p:sp>
        <p:nvSpPr>
          <p:cNvPr id="7" name="Footer Placeholder 6"/>
          <p:cNvSpPr>
            <a:spLocks noGrp="1"/>
          </p:cNvSpPr>
          <p:nvPr>
            <p:ph type="ftr" sz="quarter" idx="11"/>
          </p:nvPr>
        </p:nvSpPr>
        <p:spPr/>
        <p:txBody>
          <a:bodyPr/>
          <a:lstStyle/>
          <a:p>
            <a:r>
              <a:rPr lang="en-US"/>
              <a:t>2017 Feb CTE Conference</a:t>
            </a:r>
          </a:p>
        </p:txBody>
      </p:sp>
      <p:sp>
        <p:nvSpPr>
          <p:cNvPr id="8" name="Slide Number Placeholder 7"/>
          <p:cNvSpPr>
            <a:spLocks noGrp="1"/>
          </p:cNvSpPr>
          <p:nvPr>
            <p:ph type="sldNum" sz="quarter" idx="12"/>
          </p:nvPr>
        </p:nvSpPr>
        <p:spPr/>
        <p:txBody>
          <a:bodyPr/>
          <a:lstStyle/>
          <a:p>
            <a:fld id="{D91597EF-305B-C04E-B680-889FF301679D}" type="slidenum">
              <a:rPr lang="en-US" smtClean="0"/>
              <a:t>11</a:t>
            </a:fld>
            <a:endParaRPr lang="en-US"/>
          </a:p>
        </p:txBody>
      </p:sp>
      <p:pic>
        <p:nvPicPr>
          <p:cNvPr id="9" name="Picture 8"/>
          <p:cNvPicPr>
            <a:picLocks noChangeAspect="1"/>
          </p:cNvPicPr>
          <p:nvPr/>
        </p:nvPicPr>
        <p:blipFill>
          <a:blip r:embed="rId2"/>
          <a:stretch>
            <a:fillRect/>
          </a:stretch>
        </p:blipFill>
        <p:spPr>
          <a:xfrm>
            <a:off x="8028439" y="2548962"/>
            <a:ext cx="3162300" cy="3103739"/>
          </a:xfrm>
          <a:prstGeom prst="rect">
            <a:avLst/>
          </a:prstGeom>
        </p:spPr>
      </p:pic>
    </p:spTree>
    <p:extLst>
      <p:ext uri="{BB962C8B-B14F-4D97-AF65-F5344CB8AC3E}">
        <p14:creationId xmlns:p14="http://schemas.microsoft.com/office/powerpoint/2010/main" val="209368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charset="0"/>
                <a:ea typeface="Times New Roman" charset="0"/>
                <a:cs typeface="Times New Roman" charset="0"/>
              </a:rPr>
              <a:t>Examples of SECD Standards in </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Family and Consumer Sciences</a:t>
            </a:r>
          </a:p>
        </p:txBody>
      </p:sp>
      <p:pic>
        <p:nvPicPr>
          <p:cNvPr id="10" name="Content Placeholder 9"/>
          <p:cNvPicPr>
            <a:picLocks noGrp="1" noChangeAspect="1"/>
          </p:cNvPicPr>
          <p:nvPr>
            <p:ph idx="1"/>
          </p:nvPr>
        </p:nvPicPr>
        <p:blipFill>
          <a:blip r:embed="rId2"/>
          <a:stretch>
            <a:fillRect/>
          </a:stretch>
        </p:blipFill>
        <p:spPr>
          <a:xfrm>
            <a:off x="2114550" y="2159387"/>
            <a:ext cx="7801815" cy="4698613"/>
          </a:xfrm>
          <a:prstGeom prst="rect">
            <a:avLst/>
          </a:prstGeom>
        </p:spPr>
      </p:pic>
      <p:sp>
        <p:nvSpPr>
          <p:cNvPr id="11" name="Footer Placeholder 10"/>
          <p:cNvSpPr>
            <a:spLocks noGrp="1"/>
          </p:cNvSpPr>
          <p:nvPr>
            <p:ph type="ftr" sz="quarter" idx="11"/>
          </p:nvPr>
        </p:nvSpPr>
        <p:spPr/>
        <p:txBody>
          <a:bodyPr/>
          <a:lstStyle/>
          <a:p>
            <a:r>
              <a:rPr lang="en-US"/>
              <a:t>2017 Feb CTE Conference</a:t>
            </a:r>
          </a:p>
        </p:txBody>
      </p:sp>
      <p:sp>
        <p:nvSpPr>
          <p:cNvPr id="12" name="Slide Number Placeholder 11"/>
          <p:cNvSpPr>
            <a:spLocks noGrp="1"/>
          </p:cNvSpPr>
          <p:nvPr>
            <p:ph type="sldNum" sz="quarter" idx="12"/>
          </p:nvPr>
        </p:nvSpPr>
        <p:spPr/>
        <p:txBody>
          <a:bodyPr/>
          <a:lstStyle/>
          <a:p>
            <a:fld id="{D91597EF-305B-C04E-B680-889FF301679D}" type="slidenum">
              <a:rPr lang="en-US" smtClean="0"/>
              <a:t>12</a:t>
            </a:fld>
            <a:endParaRPr lang="en-US"/>
          </a:p>
        </p:txBody>
      </p:sp>
    </p:spTree>
    <p:extLst>
      <p:ext uri="{BB962C8B-B14F-4D97-AF65-F5344CB8AC3E}">
        <p14:creationId xmlns:p14="http://schemas.microsoft.com/office/powerpoint/2010/main" val="98103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br>
              <a:rPr lang="en-US" dirty="0">
                <a:latin typeface="Times New Roman" charset="0"/>
                <a:ea typeface="Times New Roman" charset="0"/>
                <a:cs typeface="Times New Roman" charset="0"/>
              </a:rPr>
            </a:br>
            <a:r>
              <a:rPr lang="en-US" sz="6700" dirty="0">
                <a:latin typeface="Arial Narrow" panose="020B0606020202030204" pitchFamily="34" charset="0"/>
                <a:ea typeface="Times New Roman" charset="0"/>
                <a:cs typeface="Times New Roman" charset="0"/>
              </a:rPr>
              <a:t>Is Family and Consumer Sciences </a:t>
            </a:r>
            <a:br>
              <a:rPr lang="en-US" sz="6700" dirty="0">
                <a:latin typeface="Arial Narrow" panose="020B0606020202030204" pitchFamily="34" charset="0"/>
                <a:ea typeface="Times New Roman" charset="0"/>
                <a:cs typeface="Times New Roman" charset="0"/>
              </a:rPr>
            </a:br>
            <a:r>
              <a:rPr lang="en-US" sz="6700" dirty="0">
                <a:latin typeface="Arial Narrow" panose="020B0606020202030204" pitchFamily="34" charset="0"/>
                <a:ea typeface="Times New Roman" charset="0"/>
                <a:cs typeface="Times New Roman" charset="0"/>
              </a:rPr>
              <a:t> Social Emotional Learning? </a:t>
            </a:r>
            <a:br>
              <a:rPr lang="en-US" dirty="0">
                <a:latin typeface="Times New Roman" charset="0"/>
                <a:ea typeface="Times New Roman" charset="0"/>
                <a:cs typeface="Times New Roman" charset="0"/>
              </a:rPr>
            </a:br>
            <a:br>
              <a:rPr lang="en-US" dirty="0">
                <a:latin typeface="Times New Roman" charset="0"/>
                <a:ea typeface="Times New Roman" charset="0"/>
                <a:cs typeface="Times New Roman" charset="0"/>
              </a:rPr>
            </a:br>
            <a:endParaRPr lang="en-US" dirty="0">
              <a:latin typeface="Times New Roman" charset="0"/>
              <a:ea typeface="Times New Roman" charset="0"/>
              <a:cs typeface="Times New Roman" charset="0"/>
            </a:endParaRPr>
          </a:p>
        </p:txBody>
      </p:sp>
      <p:sp>
        <p:nvSpPr>
          <p:cNvPr id="12" name="TextBox 11"/>
          <p:cNvSpPr txBox="1"/>
          <p:nvPr/>
        </p:nvSpPr>
        <p:spPr>
          <a:xfrm>
            <a:off x="3735795" y="5467325"/>
            <a:ext cx="4146071" cy="584775"/>
          </a:xfrm>
          <a:prstGeom prst="rect">
            <a:avLst/>
          </a:prstGeom>
          <a:noFill/>
        </p:spPr>
        <p:txBody>
          <a:bodyPr wrap="square" rtlCol="0">
            <a:spAutoFit/>
          </a:bodyPr>
          <a:lstStyle/>
          <a:p>
            <a:r>
              <a:rPr lang="en-US" sz="3200" dirty="0">
                <a:solidFill>
                  <a:srgbClr val="0066CC"/>
                </a:solidFill>
                <a:latin typeface="Arial Narrow" panose="020B0606020202030204" pitchFamily="34" charset="0"/>
              </a:rPr>
              <a:t>The answer is….. YES!</a:t>
            </a:r>
          </a:p>
        </p:txBody>
      </p:sp>
      <p:sp>
        <p:nvSpPr>
          <p:cNvPr id="2" name="Footer Placeholder 1"/>
          <p:cNvSpPr>
            <a:spLocks noGrp="1"/>
          </p:cNvSpPr>
          <p:nvPr>
            <p:ph type="ftr" sz="quarter" idx="11"/>
          </p:nvPr>
        </p:nvSpPr>
        <p:spPr/>
        <p:txBody>
          <a:bodyPr/>
          <a:lstStyle/>
          <a:p>
            <a:r>
              <a:rPr lang="en-US"/>
              <a:t>2017 Feb CTE Conference</a:t>
            </a:r>
          </a:p>
        </p:txBody>
      </p:sp>
      <p:sp>
        <p:nvSpPr>
          <p:cNvPr id="3" name="Slide Number Placeholder 2"/>
          <p:cNvSpPr>
            <a:spLocks noGrp="1"/>
          </p:cNvSpPr>
          <p:nvPr>
            <p:ph type="sldNum" sz="quarter" idx="12"/>
          </p:nvPr>
        </p:nvSpPr>
        <p:spPr/>
        <p:txBody>
          <a:bodyPr/>
          <a:lstStyle/>
          <a:p>
            <a:fld id="{D91597EF-305B-C04E-B680-889FF301679D}" type="slidenum">
              <a:rPr lang="en-US" smtClean="0"/>
              <a:t>13</a:t>
            </a:fld>
            <a:endParaRPr lang="en-US"/>
          </a:p>
        </p:txBody>
      </p:sp>
    </p:spTree>
    <p:extLst>
      <p:ext uri="{BB962C8B-B14F-4D97-AF65-F5344CB8AC3E}">
        <p14:creationId xmlns:p14="http://schemas.microsoft.com/office/powerpoint/2010/main" val="342638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br>
              <a:rPr lang="en-US" dirty="0">
                <a:latin typeface="Times New Roman" charset="0"/>
                <a:ea typeface="Times New Roman" charset="0"/>
                <a:cs typeface="Times New Roman" charset="0"/>
              </a:rPr>
            </a:br>
            <a:r>
              <a:rPr lang="en-US" sz="6700" dirty="0">
                <a:latin typeface="Arial Narrow" panose="020B0606020202030204" pitchFamily="34" charset="0"/>
                <a:ea typeface="Times New Roman" charset="0"/>
                <a:cs typeface="Times New Roman" charset="0"/>
              </a:rPr>
              <a:t>Is Family and Consumer Sciences </a:t>
            </a:r>
            <a:br>
              <a:rPr lang="en-US" sz="6700" dirty="0">
                <a:latin typeface="Arial Narrow" panose="020B0606020202030204" pitchFamily="34" charset="0"/>
                <a:ea typeface="Times New Roman" charset="0"/>
                <a:cs typeface="Times New Roman" charset="0"/>
              </a:rPr>
            </a:br>
            <a:r>
              <a:rPr lang="en-US" sz="6700" dirty="0">
                <a:latin typeface="Arial Narrow" panose="020B0606020202030204" pitchFamily="34" charset="0"/>
                <a:ea typeface="Times New Roman" charset="0"/>
                <a:cs typeface="Times New Roman" charset="0"/>
              </a:rPr>
              <a:t> Social Emotional Learning? </a:t>
            </a:r>
            <a:br>
              <a:rPr lang="en-US" dirty="0">
                <a:latin typeface="Times New Roman" charset="0"/>
                <a:ea typeface="Times New Roman" charset="0"/>
                <a:cs typeface="Times New Roman" charset="0"/>
              </a:rPr>
            </a:br>
            <a:br>
              <a:rPr lang="en-US" dirty="0">
                <a:latin typeface="Times New Roman" charset="0"/>
                <a:ea typeface="Times New Roman" charset="0"/>
                <a:cs typeface="Times New Roman" charset="0"/>
              </a:rPr>
            </a:br>
            <a:endParaRPr lang="en-US" dirty="0">
              <a:latin typeface="Times New Roman" charset="0"/>
              <a:ea typeface="Times New Roman" charset="0"/>
              <a:cs typeface="Times New Roman" charset="0"/>
            </a:endParaRPr>
          </a:p>
        </p:txBody>
      </p:sp>
      <p:sp>
        <p:nvSpPr>
          <p:cNvPr id="12" name="TextBox 11"/>
          <p:cNvSpPr txBox="1"/>
          <p:nvPr/>
        </p:nvSpPr>
        <p:spPr>
          <a:xfrm>
            <a:off x="1397479" y="5174938"/>
            <a:ext cx="10213676" cy="584775"/>
          </a:xfrm>
          <a:prstGeom prst="rect">
            <a:avLst/>
          </a:prstGeom>
          <a:noFill/>
        </p:spPr>
        <p:txBody>
          <a:bodyPr wrap="square" rtlCol="0">
            <a:spAutoFit/>
          </a:bodyPr>
          <a:lstStyle/>
          <a:p>
            <a:r>
              <a:rPr lang="en-US" sz="3200" dirty="0">
                <a:solidFill>
                  <a:srgbClr val="0066CC"/>
                </a:solidFill>
                <a:latin typeface="Arial Narrow" panose="020B0606020202030204" pitchFamily="34" charset="0"/>
              </a:rPr>
              <a:t>Kansans Can—Kansas Accreditation—Kansas Connections</a:t>
            </a:r>
          </a:p>
        </p:txBody>
      </p:sp>
      <p:sp>
        <p:nvSpPr>
          <p:cNvPr id="13" name="Footer Placeholder 12"/>
          <p:cNvSpPr>
            <a:spLocks noGrp="1"/>
          </p:cNvSpPr>
          <p:nvPr>
            <p:ph type="ftr" sz="quarter" idx="11"/>
          </p:nvPr>
        </p:nvSpPr>
        <p:spPr/>
        <p:txBody>
          <a:bodyPr/>
          <a:lstStyle/>
          <a:p>
            <a:r>
              <a:rPr lang="en-US"/>
              <a:t>2017 Feb CTE Conference</a:t>
            </a:r>
          </a:p>
        </p:txBody>
      </p:sp>
      <p:sp>
        <p:nvSpPr>
          <p:cNvPr id="14" name="Slide Number Placeholder 13"/>
          <p:cNvSpPr>
            <a:spLocks noGrp="1"/>
          </p:cNvSpPr>
          <p:nvPr>
            <p:ph type="sldNum" sz="quarter" idx="12"/>
          </p:nvPr>
        </p:nvSpPr>
        <p:spPr/>
        <p:txBody>
          <a:bodyPr/>
          <a:lstStyle/>
          <a:p>
            <a:fld id="{D91597EF-305B-C04E-B680-889FF301679D}" type="slidenum">
              <a:rPr lang="en-US" smtClean="0"/>
              <a:t>2</a:t>
            </a:fld>
            <a:endParaRPr lang="en-US"/>
          </a:p>
        </p:txBody>
      </p:sp>
    </p:spTree>
    <p:extLst>
      <p:ext uri="{BB962C8B-B14F-4D97-AF65-F5344CB8AC3E}">
        <p14:creationId xmlns:p14="http://schemas.microsoft.com/office/powerpoint/2010/main" val="5459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77743"/>
          </a:xfrm>
        </p:spPr>
        <p:txBody>
          <a:bodyPr>
            <a:normAutofit/>
          </a:bodyPr>
          <a:lstStyle/>
          <a:p>
            <a:pPr algn="ctr"/>
            <a:r>
              <a:rPr lang="en-US" sz="3600" dirty="0">
                <a:latin typeface="Times New Roman" charset="0"/>
                <a:ea typeface="Times New Roman" charset="0"/>
                <a:cs typeface="Times New Roman" charset="0"/>
              </a:rPr>
              <a:t>FAMILY AND CONSUMER SCIENCES VISION</a:t>
            </a:r>
          </a:p>
        </p:txBody>
      </p:sp>
      <p:pic>
        <p:nvPicPr>
          <p:cNvPr id="4" name="Picture 3"/>
          <p:cNvPicPr>
            <a:picLocks noChangeAspect="1"/>
          </p:cNvPicPr>
          <p:nvPr/>
        </p:nvPicPr>
        <p:blipFill>
          <a:blip r:embed="rId2"/>
          <a:stretch>
            <a:fillRect/>
          </a:stretch>
        </p:blipFill>
        <p:spPr>
          <a:xfrm>
            <a:off x="4200525" y="2434715"/>
            <a:ext cx="3790950" cy="4162425"/>
          </a:xfrm>
          <a:prstGeom prst="rect">
            <a:avLst/>
          </a:prstGeom>
        </p:spPr>
      </p:pic>
      <p:sp>
        <p:nvSpPr>
          <p:cNvPr id="5" name="Footer Placeholder 4"/>
          <p:cNvSpPr>
            <a:spLocks noGrp="1"/>
          </p:cNvSpPr>
          <p:nvPr>
            <p:ph type="ftr" sz="quarter" idx="11"/>
          </p:nvPr>
        </p:nvSpPr>
        <p:spPr/>
        <p:txBody>
          <a:bodyPr/>
          <a:lstStyle/>
          <a:p>
            <a:r>
              <a:rPr lang="en-US"/>
              <a:t>2017 Feb CTE Conference</a:t>
            </a:r>
          </a:p>
        </p:txBody>
      </p:sp>
      <p:sp>
        <p:nvSpPr>
          <p:cNvPr id="6" name="Slide Number Placeholder 5"/>
          <p:cNvSpPr>
            <a:spLocks noGrp="1"/>
          </p:cNvSpPr>
          <p:nvPr>
            <p:ph type="sldNum" sz="quarter" idx="12"/>
          </p:nvPr>
        </p:nvSpPr>
        <p:spPr/>
        <p:txBody>
          <a:bodyPr/>
          <a:lstStyle/>
          <a:p>
            <a:fld id="{D91597EF-305B-C04E-B680-889FF301679D}" type="slidenum">
              <a:rPr lang="en-US" smtClean="0"/>
              <a:t>3</a:t>
            </a:fld>
            <a:endParaRPr lang="en-US"/>
          </a:p>
        </p:txBody>
      </p:sp>
    </p:spTree>
    <p:extLst>
      <p:ext uri="{BB962C8B-B14F-4D97-AF65-F5344CB8AC3E}">
        <p14:creationId xmlns:p14="http://schemas.microsoft.com/office/powerpoint/2010/main" val="193337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2"/>
            <a:ext cx="8825658" cy="3645459"/>
          </a:xfrm>
        </p:spPr>
        <p:txBody>
          <a:bodyPr/>
          <a:lstStyle/>
          <a:p>
            <a:r>
              <a:rPr lang="en-US" sz="4000" dirty="0">
                <a:solidFill>
                  <a:schemeClr val="accent4">
                    <a:lumMod val="60000"/>
                    <a:lumOff val="40000"/>
                  </a:schemeClr>
                </a:solidFill>
                <a:latin typeface="Arial Narrow" panose="020B0606020202030204" pitchFamily="34" charset="0"/>
                <a:ea typeface="Times New Roman" charset="0"/>
                <a:cs typeface="Times New Roman" charset="0"/>
              </a:rPr>
              <a:t>Family and Consumer Sciences empowers individuals and families across the life span to manage the challenges of living and working in a diverse global society.  </a:t>
            </a:r>
            <a:br>
              <a:rPr lang="en-US" sz="4000" dirty="0">
                <a:solidFill>
                  <a:schemeClr val="accent4">
                    <a:lumMod val="60000"/>
                    <a:lumOff val="40000"/>
                  </a:schemeClr>
                </a:solidFill>
                <a:latin typeface="Arial Narrow" panose="020B0606020202030204" pitchFamily="34" charset="0"/>
                <a:ea typeface="Times New Roman" charset="0"/>
                <a:cs typeface="Times New Roman" charset="0"/>
              </a:rPr>
            </a:br>
            <a:br>
              <a:rPr lang="en-US" sz="4000" dirty="0">
                <a:solidFill>
                  <a:schemeClr val="accent4">
                    <a:lumMod val="60000"/>
                    <a:lumOff val="40000"/>
                  </a:schemeClr>
                </a:solidFill>
                <a:latin typeface="Arial Narrow" panose="020B0606020202030204" pitchFamily="34" charset="0"/>
                <a:ea typeface="Times New Roman" charset="0"/>
                <a:cs typeface="Times New Roman" charset="0"/>
              </a:rPr>
            </a:br>
            <a:r>
              <a:rPr lang="en-US" sz="4000" dirty="0">
                <a:solidFill>
                  <a:schemeClr val="accent4">
                    <a:lumMod val="60000"/>
                    <a:lumOff val="40000"/>
                  </a:schemeClr>
                </a:solidFill>
                <a:latin typeface="Arial Narrow" panose="020B0606020202030204" pitchFamily="34" charset="0"/>
                <a:ea typeface="Times New Roman" charset="0"/>
                <a:cs typeface="Times New Roman" charset="0"/>
              </a:rPr>
              <a:t>Our unique focus is on families, work, and their interrelationships.</a:t>
            </a:r>
          </a:p>
        </p:txBody>
      </p:sp>
      <p:sp>
        <p:nvSpPr>
          <p:cNvPr id="4" name="Footer Placeholder 3"/>
          <p:cNvSpPr>
            <a:spLocks noGrp="1"/>
          </p:cNvSpPr>
          <p:nvPr>
            <p:ph type="ftr" sz="quarter" idx="11"/>
          </p:nvPr>
        </p:nvSpPr>
        <p:spPr>
          <a:xfrm rot="5400000">
            <a:off x="9411710" y="2436421"/>
            <a:ext cx="3859795" cy="304801"/>
          </a:xfrm>
        </p:spPr>
        <p:txBody>
          <a:bodyPr/>
          <a:lstStyle/>
          <a:p>
            <a:r>
              <a:rPr lang="en-US" dirty="0"/>
              <a:t>2017 Feb CTE Conference</a:t>
            </a:r>
          </a:p>
        </p:txBody>
      </p:sp>
      <p:sp>
        <p:nvSpPr>
          <p:cNvPr id="5" name="Slide Number Placeholder 4"/>
          <p:cNvSpPr>
            <a:spLocks noGrp="1"/>
          </p:cNvSpPr>
          <p:nvPr>
            <p:ph type="sldNum" sz="quarter" idx="12"/>
          </p:nvPr>
        </p:nvSpPr>
        <p:spPr/>
        <p:txBody>
          <a:bodyPr/>
          <a:lstStyle/>
          <a:p>
            <a:fld id="{D91597EF-305B-C04E-B680-889FF301679D}" type="slidenum">
              <a:rPr lang="en-US" smtClean="0"/>
              <a:t>4</a:t>
            </a:fld>
            <a:endParaRPr lang="en-US"/>
          </a:p>
        </p:txBody>
      </p:sp>
    </p:spTree>
    <p:extLst>
      <p:ext uri="{BB962C8B-B14F-4D97-AF65-F5344CB8AC3E}">
        <p14:creationId xmlns:p14="http://schemas.microsoft.com/office/powerpoint/2010/main" val="96981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7311"/>
            <a:ext cx="10248899" cy="1023030"/>
          </a:xfrm>
        </p:spPr>
        <p:txBody>
          <a:bodyPr/>
          <a:lstStyle/>
          <a:p>
            <a:pPr algn="ctr"/>
            <a:r>
              <a:rPr lang="en-US" sz="4000" dirty="0"/>
              <a:t>Family and Consumer Sciences Mission:</a:t>
            </a:r>
          </a:p>
        </p:txBody>
      </p:sp>
      <p:sp>
        <p:nvSpPr>
          <p:cNvPr id="3" name="Content Placeholder 2"/>
          <p:cNvSpPr>
            <a:spLocks noGrp="1"/>
          </p:cNvSpPr>
          <p:nvPr>
            <p:ph type="subTitle" idx="1"/>
          </p:nvPr>
        </p:nvSpPr>
        <p:spPr>
          <a:xfrm>
            <a:off x="1154955" y="2363638"/>
            <a:ext cx="9455536" cy="3864634"/>
          </a:xfrm>
        </p:spPr>
        <p:txBody>
          <a:bodyPr>
            <a:noAutofit/>
          </a:bodyPr>
          <a:lstStyle/>
          <a:p>
            <a:pPr marL="0" indent="0">
              <a:buNone/>
            </a:pPr>
            <a:endParaRPr lang="en-US" sz="2800" dirty="0">
              <a:solidFill>
                <a:schemeClr val="accent4">
                  <a:lumMod val="60000"/>
                  <a:lumOff val="40000"/>
                </a:schemeClr>
              </a:solidFill>
              <a:latin typeface="Arial Narrow" panose="020B0606020202030204" pitchFamily="34" charset="0"/>
            </a:endParaRPr>
          </a:p>
          <a:p>
            <a:pPr marL="0" indent="0">
              <a:buNone/>
            </a:pPr>
            <a:r>
              <a:rPr lang="en-US" sz="2800" dirty="0">
                <a:solidFill>
                  <a:schemeClr val="accent4">
                    <a:lumMod val="60000"/>
                    <a:lumOff val="40000"/>
                  </a:schemeClr>
                </a:solidFill>
                <a:latin typeface="Arial Narrow" panose="020B0606020202030204" pitchFamily="34" charset="0"/>
              </a:rPr>
              <a:t>--to prepare students for family life, work life, and careers in Family and Consumer Sciences </a:t>
            </a:r>
          </a:p>
          <a:p>
            <a:pPr marL="0" indent="0">
              <a:buNone/>
            </a:pPr>
            <a:endParaRPr lang="en-US" sz="2800" dirty="0">
              <a:solidFill>
                <a:schemeClr val="accent4">
                  <a:lumMod val="60000"/>
                  <a:lumOff val="40000"/>
                </a:schemeClr>
              </a:solidFill>
              <a:latin typeface="Arial Narrow" panose="020B0606020202030204" pitchFamily="34" charset="0"/>
            </a:endParaRPr>
          </a:p>
          <a:p>
            <a:pPr marL="0" indent="0">
              <a:buNone/>
            </a:pPr>
            <a:r>
              <a:rPr lang="en-US" sz="2800" dirty="0">
                <a:solidFill>
                  <a:schemeClr val="accent4">
                    <a:lumMod val="60000"/>
                    <a:lumOff val="40000"/>
                  </a:schemeClr>
                </a:solidFill>
                <a:latin typeface="Arial Narrow" panose="020B0606020202030204" pitchFamily="34" charset="0"/>
              </a:rPr>
              <a:t>--providing opportunities to develop the knowledge, skills, attitudes, and behaviors needed for:</a:t>
            </a:r>
          </a:p>
        </p:txBody>
      </p:sp>
      <p:sp>
        <p:nvSpPr>
          <p:cNvPr id="4" name="Footer Placeholder 3"/>
          <p:cNvSpPr>
            <a:spLocks noGrp="1"/>
          </p:cNvSpPr>
          <p:nvPr>
            <p:ph type="ftr" sz="quarter" idx="11"/>
          </p:nvPr>
        </p:nvSpPr>
        <p:spPr>
          <a:xfrm rot="5400000">
            <a:off x="9411710" y="2453948"/>
            <a:ext cx="3859795" cy="304801"/>
          </a:xfrm>
        </p:spPr>
        <p:txBody>
          <a:bodyPr/>
          <a:lstStyle/>
          <a:p>
            <a:r>
              <a:rPr lang="en-US" dirty="0"/>
              <a:t>2017 Feb CTE Conference</a:t>
            </a:r>
          </a:p>
        </p:txBody>
      </p:sp>
      <p:sp>
        <p:nvSpPr>
          <p:cNvPr id="5" name="Slide Number Placeholder 4"/>
          <p:cNvSpPr>
            <a:spLocks noGrp="1"/>
          </p:cNvSpPr>
          <p:nvPr>
            <p:ph type="sldNum" sz="quarter" idx="12"/>
          </p:nvPr>
        </p:nvSpPr>
        <p:spPr/>
        <p:txBody>
          <a:bodyPr/>
          <a:lstStyle/>
          <a:p>
            <a:fld id="{D91597EF-305B-C04E-B680-889FF301679D}" type="slidenum">
              <a:rPr lang="en-US" smtClean="0"/>
              <a:t>5</a:t>
            </a:fld>
            <a:endParaRPr lang="en-US"/>
          </a:p>
        </p:txBody>
      </p:sp>
    </p:spTree>
    <p:extLst>
      <p:ext uri="{BB962C8B-B14F-4D97-AF65-F5344CB8AC3E}">
        <p14:creationId xmlns:p14="http://schemas.microsoft.com/office/powerpoint/2010/main" val="98895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0295"/>
            <a:ext cx="10934700" cy="5048250"/>
          </a:xfrm>
        </p:spPr>
        <p:txBody>
          <a:bodyPr>
            <a:normAutofit fontScale="90000"/>
          </a:bodyPr>
          <a:lstStyle/>
          <a:p>
            <a:br>
              <a:rPr lang="en-US" sz="2000" dirty="0"/>
            </a:br>
            <a:br>
              <a:rPr lang="en-US" sz="2000" dirty="0"/>
            </a:br>
            <a:r>
              <a:rPr lang="en-US" sz="2000" dirty="0"/>
              <a:t>•</a:t>
            </a:r>
            <a:r>
              <a:rPr lang="en-US" sz="3200" dirty="0">
                <a:latin typeface="Times New Roman" charset="0"/>
                <a:ea typeface="Times New Roman" charset="0"/>
                <a:cs typeface="Times New Roman" charset="0"/>
              </a:rPr>
              <a:t>Strengthening the well-being of individuals and families across the life span.</a:t>
            </a:r>
            <a:br>
              <a:rPr lang="en-US" sz="3200" dirty="0">
                <a:latin typeface="Times New Roman" charset="0"/>
                <a:ea typeface="Times New Roman" charset="0"/>
                <a:cs typeface="Times New Roman" charset="0"/>
              </a:rPr>
            </a:br>
            <a:br>
              <a:rPr lang="en-US" sz="3200" dirty="0">
                <a:latin typeface="Times New Roman" charset="0"/>
                <a:ea typeface="Times New Roman" charset="0"/>
                <a:cs typeface="Times New Roman" charset="0"/>
              </a:rPr>
            </a:br>
            <a:r>
              <a:rPr lang="en-US" sz="3200" dirty="0">
                <a:latin typeface="Times New Roman" charset="0"/>
                <a:ea typeface="Times New Roman" charset="0"/>
                <a:cs typeface="Times New Roman" charset="0"/>
              </a:rPr>
              <a:t>•Becoming responsible citizens and leaders in family, community, and work settings.</a:t>
            </a:r>
            <a:br>
              <a:rPr lang="en-US" sz="3200" dirty="0">
                <a:latin typeface="Times New Roman" charset="0"/>
                <a:ea typeface="Times New Roman" charset="0"/>
                <a:cs typeface="Times New Roman" charset="0"/>
              </a:rPr>
            </a:br>
            <a:br>
              <a:rPr lang="en-US" sz="3200" dirty="0">
                <a:latin typeface="Times New Roman" charset="0"/>
                <a:ea typeface="Times New Roman" charset="0"/>
                <a:cs typeface="Times New Roman" charset="0"/>
              </a:rPr>
            </a:br>
            <a:r>
              <a:rPr lang="en-US" sz="3200" dirty="0">
                <a:latin typeface="Times New Roman" charset="0"/>
                <a:ea typeface="Times New Roman" charset="0"/>
                <a:cs typeface="Times New Roman" charset="0"/>
              </a:rPr>
              <a:t>•Promoting optimal nutrition and wellness across the life span.</a:t>
            </a:r>
            <a:br>
              <a:rPr lang="en-US" sz="3200" dirty="0">
                <a:latin typeface="Times New Roman" charset="0"/>
                <a:ea typeface="Times New Roman" charset="0"/>
                <a:cs typeface="Times New Roman" charset="0"/>
              </a:rPr>
            </a:br>
            <a:br>
              <a:rPr lang="en-US" sz="3200" dirty="0">
                <a:latin typeface="Times New Roman" charset="0"/>
                <a:ea typeface="Times New Roman" charset="0"/>
                <a:cs typeface="Times New Roman" charset="0"/>
              </a:rPr>
            </a:br>
            <a:r>
              <a:rPr lang="en-US" sz="3200" dirty="0">
                <a:latin typeface="Times New Roman" charset="0"/>
                <a:ea typeface="Times New Roman" charset="0"/>
                <a:cs typeface="Times New Roman" charset="0"/>
              </a:rPr>
              <a:t>•Managing resources to meet the material needs of individuals and families.</a:t>
            </a:r>
            <a:br>
              <a:rPr lang="en-US" sz="3200" dirty="0">
                <a:latin typeface="Times New Roman" charset="0"/>
                <a:ea typeface="Times New Roman" charset="0"/>
                <a:cs typeface="Times New Roman" charset="0"/>
              </a:rPr>
            </a:br>
            <a:br>
              <a:rPr lang="en-US" sz="3200" dirty="0">
                <a:latin typeface="Times New Roman" charset="0"/>
                <a:ea typeface="Times New Roman" charset="0"/>
                <a:cs typeface="Times New Roman" charset="0"/>
              </a:rPr>
            </a:br>
            <a:r>
              <a:rPr lang="en-US" sz="3200" dirty="0">
                <a:latin typeface="Times New Roman" charset="0"/>
                <a:ea typeface="Times New Roman" charset="0"/>
                <a:cs typeface="Times New Roman" charset="0"/>
              </a:rPr>
              <a:t>•Balancing personal, home, family, and work lives.</a:t>
            </a:r>
            <a:endParaRPr lang="en-US" sz="2200" dirty="0">
              <a:latin typeface="Times New Roman" charset="0"/>
              <a:ea typeface="Times New Roman" charset="0"/>
              <a:cs typeface="Times New Roman" charset="0"/>
            </a:endParaRPr>
          </a:p>
        </p:txBody>
      </p:sp>
      <p:sp>
        <p:nvSpPr>
          <p:cNvPr id="5" name="Slide Number Placeholder 4"/>
          <p:cNvSpPr>
            <a:spLocks noGrp="1"/>
          </p:cNvSpPr>
          <p:nvPr>
            <p:ph type="sldNum" sz="quarter" idx="12"/>
          </p:nvPr>
        </p:nvSpPr>
        <p:spPr/>
        <p:txBody>
          <a:bodyPr/>
          <a:lstStyle/>
          <a:p>
            <a:fld id="{D91597EF-305B-C04E-B680-889FF301679D}" type="slidenum">
              <a:rPr lang="en-US" smtClean="0"/>
              <a:t>6</a:t>
            </a:fld>
            <a:endParaRPr lang="en-US"/>
          </a:p>
        </p:txBody>
      </p:sp>
    </p:spTree>
    <p:extLst>
      <p:ext uri="{BB962C8B-B14F-4D97-AF65-F5344CB8AC3E}">
        <p14:creationId xmlns:p14="http://schemas.microsoft.com/office/powerpoint/2010/main" val="178029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250"/>
            <a:ext cx="10477499" cy="5314950"/>
          </a:xfrm>
        </p:spPr>
        <p:txBody>
          <a:bodyPr>
            <a:normAutofit fontScale="90000"/>
          </a:bodyPr>
          <a:lstStyle/>
          <a:p>
            <a:br>
              <a:rPr lang="en-US" sz="2200" dirty="0">
                <a:latin typeface="Times New Roman" charset="0"/>
                <a:ea typeface="Times New Roman" charset="0"/>
                <a:cs typeface="Times New Roman" charset="0"/>
              </a:rPr>
            </a:br>
            <a:br>
              <a:rPr lang="en-US" sz="2200" dirty="0">
                <a:latin typeface="Times New Roman" charset="0"/>
                <a:ea typeface="Times New Roman" charset="0"/>
                <a:cs typeface="Times New Roman" charset="0"/>
              </a:rPr>
            </a:br>
            <a:r>
              <a:rPr lang="en-US" sz="3200" dirty="0">
                <a:latin typeface="Times New Roman" charset="0"/>
                <a:ea typeface="Times New Roman" charset="0"/>
                <a:cs typeface="Times New Roman" charset="0"/>
              </a:rPr>
              <a:t>•Using critical and creative thinking skills to address problems in diverse family, community, and work environments.</a:t>
            </a:r>
            <a:br>
              <a:rPr lang="en-US" sz="3200" dirty="0">
                <a:latin typeface="Times New Roman" charset="0"/>
                <a:ea typeface="Times New Roman" charset="0"/>
                <a:cs typeface="Times New Roman" charset="0"/>
              </a:rPr>
            </a:br>
            <a:br>
              <a:rPr lang="en-US" sz="3200" dirty="0">
                <a:latin typeface="Times New Roman" charset="0"/>
                <a:ea typeface="Times New Roman" charset="0"/>
                <a:cs typeface="Times New Roman" charset="0"/>
              </a:rPr>
            </a:br>
            <a:r>
              <a:rPr lang="en-US" sz="3200" dirty="0">
                <a:latin typeface="Times New Roman" charset="0"/>
                <a:ea typeface="Times New Roman" charset="0"/>
                <a:cs typeface="Times New Roman" charset="0"/>
              </a:rPr>
              <a:t>•Successful life management, employment, and careers development.</a:t>
            </a:r>
            <a:br>
              <a:rPr lang="en-US" sz="3200" dirty="0">
                <a:latin typeface="Times New Roman" charset="0"/>
                <a:ea typeface="Times New Roman" charset="0"/>
                <a:cs typeface="Times New Roman" charset="0"/>
              </a:rPr>
            </a:br>
            <a:br>
              <a:rPr lang="en-US" sz="3200" dirty="0">
                <a:latin typeface="Times New Roman" charset="0"/>
                <a:ea typeface="Times New Roman" charset="0"/>
                <a:cs typeface="Times New Roman" charset="0"/>
              </a:rPr>
            </a:br>
            <a:r>
              <a:rPr lang="en-US" sz="3200" dirty="0">
                <a:latin typeface="Times New Roman" charset="0"/>
                <a:ea typeface="Times New Roman" charset="0"/>
                <a:cs typeface="Times New Roman" charset="0"/>
              </a:rPr>
              <a:t>•Functioning effectively as providers and consumers of goods and services.</a:t>
            </a:r>
            <a:br>
              <a:rPr lang="en-US" sz="3200" dirty="0">
                <a:latin typeface="Times New Roman" charset="0"/>
                <a:ea typeface="Times New Roman" charset="0"/>
                <a:cs typeface="Times New Roman" charset="0"/>
              </a:rPr>
            </a:br>
            <a:br>
              <a:rPr lang="en-US" sz="3200" dirty="0">
                <a:latin typeface="Times New Roman" charset="0"/>
                <a:ea typeface="Times New Roman" charset="0"/>
                <a:cs typeface="Times New Roman" charset="0"/>
              </a:rPr>
            </a:br>
            <a:r>
              <a:rPr lang="en-US" sz="3200" dirty="0">
                <a:latin typeface="Times New Roman" charset="0"/>
                <a:ea typeface="Times New Roman" charset="0"/>
                <a:cs typeface="Times New Roman" charset="0"/>
              </a:rPr>
              <a:t>•Appreciating human worth and accepting responsibility for one's actions and success in family and work life.</a:t>
            </a:r>
          </a:p>
        </p:txBody>
      </p:sp>
      <p:sp>
        <p:nvSpPr>
          <p:cNvPr id="4" name="Footer Placeholder 3"/>
          <p:cNvSpPr>
            <a:spLocks noGrp="1"/>
          </p:cNvSpPr>
          <p:nvPr>
            <p:ph type="ftr" sz="quarter" idx="11"/>
          </p:nvPr>
        </p:nvSpPr>
        <p:spPr>
          <a:xfrm rot="5400000">
            <a:off x="9411710" y="2453948"/>
            <a:ext cx="3859795" cy="304801"/>
          </a:xfrm>
        </p:spPr>
        <p:txBody>
          <a:bodyPr/>
          <a:lstStyle/>
          <a:p>
            <a:r>
              <a:rPr lang="en-US" dirty="0"/>
              <a:t>2017 Feb CTE Conference</a:t>
            </a:r>
          </a:p>
        </p:txBody>
      </p:sp>
      <p:sp>
        <p:nvSpPr>
          <p:cNvPr id="5" name="Slide Number Placeholder 4"/>
          <p:cNvSpPr>
            <a:spLocks noGrp="1"/>
          </p:cNvSpPr>
          <p:nvPr>
            <p:ph type="sldNum" sz="quarter" idx="12"/>
          </p:nvPr>
        </p:nvSpPr>
        <p:spPr/>
        <p:txBody>
          <a:bodyPr/>
          <a:lstStyle/>
          <a:p>
            <a:fld id="{D91597EF-305B-C04E-B680-889FF301679D}" type="slidenum">
              <a:rPr lang="en-US" smtClean="0"/>
              <a:t>7</a:t>
            </a:fld>
            <a:endParaRPr lang="en-US"/>
          </a:p>
        </p:txBody>
      </p:sp>
    </p:spTree>
    <p:extLst>
      <p:ext uri="{BB962C8B-B14F-4D97-AF65-F5344CB8AC3E}">
        <p14:creationId xmlns:p14="http://schemas.microsoft.com/office/powerpoint/2010/main" val="135375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latin typeface="Times New Roman" charset="0"/>
                <a:ea typeface="Times New Roman" charset="0"/>
                <a:cs typeface="Times New Roman" charset="0"/>
              </a:rPr>
              <a:t>What Is Social and Emotional Education—And Why Is It Important?</a:t>
            </a:r>
            <a:br>
              <a:rPr lang="en-US" dirty="0">
                <a:latin typeface="Times New Roman" charset="0"/>
                <a:ea typeface="Times New Roman" charset="0"/>
                <a:cs typeface="Times New Roman" charset="0"/>
              </a:rPr>
            </a:b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charset="0"/>
                <a:ea typeface="Times New Roman" charset="0"/>
                <a:cs typeface="Times New Roman" charset="0"/>
              </a:rPr>
              <a:t>Social and emotional competence is:</a:t>
            </a:r>
          </a:p>
          <a:p>
            <a:r>
              <a:rPr lang="en-US" dirty="0">
                <a:latin typeface="Times New Roman" charset="0"/>
                <a:ea typeface="Times New Roman" charset="0"/>
                <a:cs typeface="Times New Roman" charset="0"/>
              </a:rPr>
              <a:t>--the ability to understand, manage, and express the social and emotional aspects of one's life </a:t>
            </a:r>
          </a:p>
          <a:p>
            <a:r>
              <a:rPr lang="en-US" dirty="0">
                <a:latin typeface="Times New Roman" charset="0"/>
                <a:ea typeface="Times New Roman" charset="0"/>
                <a:cs typeface="Times New Roman" charset="0"/>
              </a:rPr>
              <a:t>--enable the successful management of life tasks such as learning, forming relationships, solving everyday problems, and adapting to the complex demands of growth and development</a:t>
            </a:r>
          </a:p>
          <a:p>
            <a:r>
              <a:rPr lang="en-US" dirty="0">
                <a:latin typeface="Times New Roman" charset="0"/>
                <a:ea typeface="Times New Roman" charset="0"/>
                <a:cs typeface="Times New Roman" charset="0"/>
              </a:rPr>
              <a:t>--includes self-awareness, control of impulsivity, working cooperatively, and caring about oneself and others</a:t>
            </a:r>
          </a:p>
          <a:p>
            <a:r>
              <a:rPr lang="en-US" dirty="0">
                <a:latin typeface="Times New Roman" charset="0"/>
                <a:ea typeface="Times New Roman" charset="0"/>
                <a:cs typeface="Times New Roman" charset="0"/>
              </a:rPr>
              <a:t>--process through which children and adults develop the skills, attitudes, and values necessary to acquire social and emotional competence. </a:t>
            </a:r>
          </a:p>
        </p:txBody>
      </p:sp>
      <p:sp>
        <p:nvSpPr>
          <p:cNvPr id="4" name="Footer Placeholder 3"/>
          <p:cNvSpPr>
            <a:spLocks noGrp="1"/>
          </p:cNvSpPr>
          <p:nvPr>
            <p:ph type="ftr" sz="quarter" idx="11"/>
          </p:nvPr>
        </p:nvSpPr>
        <p:spPr/>
        <p:txBody>
          <a:bodyPr/>
          <a:lstStyle/>
          <a:p>
            <a:r>
              <a:rPr lang="en-US"/>
              <a:t>2017 Feb CTE Conference</a:t>
            </a:r>
          </a:p>
        </p:txBody>
      </p:sp>
      <p:sp>
        <p:nvSpPr>
          <p:cNvPr id="5" name="Slide Number Placeholder 4"/>
          <p:cNvSpPr>
            <a:spLocks noGrp="1"/>
          </p:cNvSpPr>
          <p:nvPr>
            <p:ph type="sldNum" sz="quarter" idx="12"/>
          </p:nvPr>
        </p:nvSpPr>
        <p:spPr/>
        <p:txBody>
          <a:bodyPr/>
          <a:lstStyle/>
          <a:p>
            <a:fld id="{D91597EF-305B-C04E-B680-889FF301679D}" type="slidenum">
              <a:rPr lang="en-US" smtClean="0"/>
              <a:t>8</a:t>
            </a:fld>
            <a:endParaRPr lang="en-US"/>
          </a:p>
        </p:txBody>
      </p:sp>
    </p:spTree>
    <p:extLst>
      <p:ext uri="{BB962C8B-B14F-4D97-AF65-F5344CB8AC3E}">
        <p14:creationId xmlns:p14="http://schemas.microsoft.com/office/powerpoint/2010/main" val="39305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0" y="0"/>
            <a:ext cx="8643842" cy="6858000"/>
          </a:xfrm>
          <a:prstGeom prst="rect">
            <a:avLst/>
          </a:prstGeom>
        </p:spPr>
      </p:pic>
      <p:sp>
        <p:nvSpPr>
          <p:cNvPr id="3" name="Footer Placeholder 2"/>
          <p:cNvSpPr>
            <a:spLocks noGrp="1"/>
          </p:cNvSpPr>
          <p:nvPr>
            <p:ph type="ftr" sz="quarter" idx="11"/>
          </p:nvPr>
        </p:nvSpPr>
        <p:spPr/>
        <p:txBody>
          <a:bodyPr/>
          <a:lstStyle/>
          <a:p>
            <a:r>
              <a:rPr lang="en-US"/>
              <a:t>2017 Feb CTE Conference</a:t>
            </a:r>
          </a:p>
        </p:txBody>
      </p:sp>
      <p:sp>
        <p:nvSpPr>
          <p:cNvPr id="4" name="Slide Number Placeholder 3"/>
          <p:cNvSpPr>
            <a:spLocks noGrp="1"/>
          </p:cNvSpPr>
          <p:nvPr>
            <p:ph type="sldNum" sz="quarter" idx="12"/>
          </p:nvPr>
        </p:nvSpPr>
        <p:spPr/>
        <p:txBody>
          <a:bodyPr/>
          <a:lstStyle/>
          <a:p>
            <a:fld id="{D91597EF-305B-C04E-B680-889FF301679D}" type="slidenum">
              <a:rPr lang="en-US" smtClean="0"/>
              <a:t>9</a:t>
            </a:fld>
            <a:endParaRPr lang="en-US"/>
          </a:p>
        </p:txBody>
      </p:sp>
    </p:spTree>
    <p:extLst>
      <p:ext uri="{BB962C8B-B14F-4D97-AF65-F5344CB8AC3E}">
        <p14:creationId xmlns:p14="http://schemas.microsoft.com/office/powerpoint/2010/main" val="91797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94</TotalTime>
  <Words>285</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Century Gothic</vt:lpstr>
      <vt:lpstr>Tempus Sans ITC</vt:lpstr>
      <vt:lpstr>Times New Roman</vt:lpstr>
      <vt:lpstr>Wingdings 3</vt:lpstr>
      <vt:lpstr>Ion Boardroom</vt:lpstr>
      <vt:lpstr>Meeting Social and Emotional  Character Development Standards in Family and Consumer Sciences Education</vt:lpstr>
      <vt:lpstr> Is Family and Consumer Sciences   Social Emotional Learning?   </vt:lpstr>
      <vt:lpstr>FAMILY AND CONSUMER SCIENCES VISION</vt:lpstr>
      <vt:lpstr>Family and Consumer Sciences empowers individuals and families across the life span to manage the challenges of living and working in a diverse global society.    Our unique focus is on families, work, and their interrelationships.</vt:lpstr>
      <vt:lpstr>Family and Consumer Sciences Mission:</vt:lpstr>
      <vt:lpstr>  •Strengthening the well-being of individuals and families across the life span.  •Becoming responsible citizens and leaders in family, community, and work settings.  •Promoting optimal nutrition and wellness across the life span.  •Managing resources to meet the material needs of individuals and families.  •Balancing personal, home, family, and work lives.</vt:lpstr>
      <vt:lpstr>  •Using critical and creative thinking skills to address problems in diverse family, community, and work environments.  •Successful life management, employment, and careers development.  •Functioning effectively as providers and consumers of goods and services.  •Appreciating human worth and accepting responsibility for one's actions and success in family and work life.</vt:lpstr>
      <vt:lpstr>What Is Social and Emotional Education—And Why Is It Important? </vt:lpstr>
      <vt:lpstr>PowerPoint Presentation</vt:lpstr>
      <vt:lpstr> Kansas Social, Emotional, Character Development Model Standards (Adopted by the Kansas State Board of Education, April 2012)</vt:lpstr>
      <vt:lpstr>SEL Standard Categories</vt:lpstr>
      <vt:lpstr>Examples of SECD Standards in  Family and Consumer Sciences</vt:lpstr>
      <vt:lpstr> Is Family and Consumer Sciences   Social Emotional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Social and Emotional  Character Development Standards in Family and Consumer Sciences Education</dc:title>
  <dc:creator>Microsoft Office User</dc:creator>
  <cp:lastModifiedBy>Gayla Randel</cp:lastModifiedBy>
  <cp:revision>12</cp:revision>
  <dcterms:created xsi:type="dcterms:W3CDTF">2017-02-01T23:19:47Z</dcterms:created>
  <dcterms:modified xsi:type="dcterms:W3CDTF">2017-02-01T22:48:30Z</dcterms:modified>
</cp:coreProperties>
</file>