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7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8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816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49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8647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99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18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1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7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9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17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5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3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43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0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7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2F533-A0C8-4FCF-9E21-CEED8260AA84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D3011F4-5602-4DDE-A98B-EDE378720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1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bill.losey@swplains.or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wprsc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Carl Perkins FY2017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2nd</a:t>
            </a:r>
            <a:r>
              <a:rPr lang="en-US" dirty="0" smtClean="0"/>
              <a:t> </a:t>
            </a:r>
            <a:r>
              <a:rPr lang="en-US" dirty="0" smtClean="0"/>
              <a:t>Semester Report and Advisory Meeting</a:t>
            </a:r>
          </a:p>
          <a:p>
            <a:r>
              <a:rPr lang="en-US" dirty="0" smtClean="0"/>
              <a:t>February 7, 2017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981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Reimbursements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69960"/>
            <a:ext cx="8915400" cy="377762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District pays for expenses</a:t>
            </a:r>
          </a:p>
          <a:p>
            <a:r>
              <a:rPr lang="en-US" sz="2400" b="1" dirty="0" smtClean="0"/>
              <a:t>District submits documents showing expenses have been paid with application</a:t>
            </a:r>
          </a:p>
          <a:p>
            <a:pPr lvl="1"/>
            <a:r>
              <a:rPr lang="en-US" sz="2400" b="1" dirty="0" smtClean="0"/>
              <a:t>Invoices</a:t>
            </a:r>
          </a:p>
          <a:p>
            <a:pPr lvl="1"/>
            <a:r>
              <a:rPr lang="en-US" sz="2400" b="1" dirty="0" smtClean="0"/>
              <a:t>Receipts</a:t>
            </a:r>
          </a:p>
          <a:p>
            <a:pPr lvl="1"/>
            <a:r>
              <a:rPr lang="en-US" sz="2400" b="1" dirty="0" smtClean="0"/>
              <a:t>Credit card statements</a:t>
            </a:r>
          </a:p>
          <a:p>
            <a:pPr lvl="1"/>
            <a:r>
              <a:rPr lang="en-US" sz="2400" b="1" dirty="0" smtClean="0"/>
              <a:t>Substitute time documents or letter from principal</a:t>
            </a:r>
          </a:p>
          <a:p>
            <a:r>
              <a:rPr lang="en-US" sz="2400" b="1" dirty="0" smtClean="0"/>
              <a:t>Scanned documents emailed to Lisa and/or I are preferred</a:t>
            </a:r>
          </a:p>
          <a:p>
            <a:pPr lvl="1"/>
            <a:r>
              <a:rPr lang="en-US" sz="2400" b="1" dirty="0" smtClean="0">
                <a:hlinkClick r:id="rId2"/>
              </a:rPr>
              <a:t>bill.losey@swplains.org</a:t>
            </a:r>
            <a:r>
              <a:rPr lang="en-US" sz="2400" b="1" dirty="0" smtClean="0"/>
              <a:t> lisa.white@swplains.org</a:t>
            </a:r>
          </a:p>
          <a:p>
            <a:r>
              <a:rPr lang="en-US" sz="2400" b="1" dirty="0" smtClean="0"/>
              <a:t>FAX to Lisa’s attention at 620-675-8396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1824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196" y="96076"/>
            <a:ext cx="8911687" cy="1280890"/>
          </a:xfrm>
        </p:spPr>
        <p:txBody>
          <a:bodyPr/>
          <a:lstStyle/>
          <a:p>
            <a:r>
              <a:rPr lang="en-US" dirty="0" smtClean="0"/>
              <a:t>Accountability for the $91,100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5686490"/>
              </p:ext>
            </p:extLst>
          </p:nvPr>
        </p:nvGraphicFramePr>
        <p:xfrm>
          <a:off x="889715" y="812721"/>
          <a:ext cx="10515600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1562540"/>
                <a:gridCol w="1309254"/>
                <a:gridCol w="1070264"/>
                <a:gridCol w="1315742"/>
                <a:gridCol w="26289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 Indicator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Academic Attainment in Reading/ Language Arts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85.00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78.17</a:t>
                      </a: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endParaRPr lang="en-US" sz="12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Unmet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Academic Attainment in Mathematics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80.00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74.59</a:t>
                      </a: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en-US" sz="12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Unmet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Technical Skill Attainment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93.00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78.95</a:t>
                      </a: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endParaRPr lang="en-US" sz="12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Unmet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Completion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98.00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89.29</a:t>
                      </a: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44.6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75.53</a:t>
                      </a:r>
                    </a:p>
                    <a:p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Unmet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 Graduation Rates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85.00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84.79</a:t>
                      </a: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44.6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75.53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Unmet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Placement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89.5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69.31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44.6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52.45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Unmet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Nontraditional Participation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51.53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26.41</a:t>
                      </a: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8.79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19.93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Unmet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Nontraditional Completion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67.00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26.57</a:t>
                      </a: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6.96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15.72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Unmet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2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SWPRSC Carl Perkins Website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hlinkClick r:id="rId2"/>
              </a:rPr>
              <a:t>www.swprsc.org</a:t>
            </a:r>
            <a:endParaRPr lang="en-US" sz="2400" b="1" dirty="0" smtClean="0"/>
          </a:p>
          <a:p>
            <a:r>
              <a:rPr lang="en-US" sz="2400" b="1" dirty="0" smtClean="0"/>
              <a:t>Click on services</a:t>
            </a:r>
          </a:p>
          <a:p>
            <a:r>
              <a:rPr lang="en-US" sz="2400" b="1" dirty="0" smtClean="0"/>
              <a:t>Click on Carl Perkins &amp; Technical Education</a:t>
            </a:r>
          </a:p>
          <a:p>
            <a:r>
              <a:rPr lang="en-US" sz="2400" b="1" dirty="0" smtClean="0"/>
              <a:t>Download the forms in Word format.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3816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6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 and where we have been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Year 10 of a 5 year grant </a:t>
            </a:r>
            <a:r>
              <a:rPr lang="en-US" sz="2400" b="1" dirty="0" smtClean="0">
                <a:sym typeface="Wingdings" panose="05000000000000000000" pitchFamily="2" charset="2"/>
              </a:rPr>
              <a:t></a:t>
            </a:r>
            <a:endParaRPr lang="en-US" sz="2400" b="1" dirty="0" smtClean="0"/>
          </a:p>
          <a:p>
            <a:r>
              <a:rPr lang="en-US" sz="2400" b="1" dirty="0" smtClean="0"/>
              <a:t>25 districts</a:t>
            </a:r>
          </a:p>
          <a:p>
            <a:r>
              <a:rPr lang="en-US" sz="2400" b="1" dirty="0" smtClean="0"/>
              <a:t>30 </a:t>
            </a:r>
            <a:r>
              <a:rPr lang="en-US" sz="2400" b="1" dirty="0"/>
              <a:t>different pathways</a:t>
            </a:r>
          </a:p>
          <a:p>
            <a:r>
              <a:rPr lang="en-US" sz="2400" b="1" dirty="0"/>
              <a:t>82 CTE </a:t>
            </a:r>
            <a:r>
              <a:rPr lang="en-US" sz="2400" b="1" dirty="0" smtClean="0"/>
              <a:t>Teachers</a:t>
            </a:r>
          </a:p>
          <a:p>
            <a:r>
              <a:rPr lang="en-US" sz="2400" b="1" dirty="0" smtClean="0"/>
              <a:t>FY 17 - $91,100</a:t>
            </a:r>
            <a:endParaRPr lang="en-US" sz="2400" b="1" dirty="0"/>
          </a:p>
          <a:p>
            <a:r>
              <a:rPr lang="en-US" sz="2400" b="1" dirty="0" smtClean="0"/>
              <a:t>FY16 </a:t>
            </a:r>
            <a:r>
              <a:rPr lang="en-US" sz="2400" b="1" dirty="0"/>
              <a:t>- </a:t>
            </a:r>
            <a:r>
              <a:rPr lang="en-US" sz="2400" b="1" dirty="0" smtClean="0"/>
              <a:t>$93,650</a:t>
            </a:r>
          </a:p>
          <a:p>
            <a:r>
              <a:rPr lang="en-US" sz="2400" b="1" dirty="0" smtClean="0"/>
              <a:t>FY15 - $87,392</a:t>
            </a:r>
          </a:p>
          <a:p>
            <a:r>
              <a:rPr lang="en-US" sz="2400" b="1" dirty="0" smtClean="0"/>
              <a:t>FY14 </a:t>
            </a:r>
            <a:r>
              <a:rPr lang="en-US" sz="2400" b="1" dirty="0"/>
              <a:t>- $106,238</a:t>
            </a:r>
          </a:p>
          <a:p>
            <a:r>
              <a:rPr lang="en-US" sz="2400" b="1" dirty="0"/>
              <a:t>FY 13 - $90,146</a:t>
            </a:r>
          </a:p>
        </p:txBody>
      </p:sp>
    </p:spTree>
    <p:extLst>
      <p:ext uri="{BB962C8B-B14F-4D97-AF65-F5344CB8AC3E}">
        <p14:creationId xmlns:p14="http://schemas.microsoft.com/office/powerpoint/2010/main" val="60132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Carl Perkins 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Consulting</a:t>
            </a:r>
          </a:p>
          <a:p>
            <a:r>
              <a:rPr lang="en-US" sz="2400" b="1" dirty="0" smtClean="0"/>
              <a:t>Equipment</a:t>
            </a:r>
          </a:p>
          <a:p>
            <a:r>
              <a:rPr lang="en-US" sz="2400" b="1" dirty="0" smtClean="0"/>
              <a:t>Externships</a:t>
            </a:r>
          </a:p>
          <a:p>
            <a:r>
              <a:rPr lang="en-US" sz="2400" b="1" dirty="0" smtClean="0"/>
              <a:t>Registration</a:t>
            </a:r>
          </a:p>
          <a:p>
            <a:r>
              <a:rPr lang="en-US" sz="2400" b="1" dirty="0" smtClean="0"/>
              <a:t>Resources</a:t>
            </a:r>
          </a:p>
          <a:p>
            <a:r>
              <a:rPr lang="en-US" sz="2400" b="1" dirty="0" smtClean="0"/>
              <a:t>Software</a:t>
            </a:r>
          </a:p>
          <a:p>
            <a:r>
              <a:rPr lang="en-US" sz="2400" b="1" dirty="0" smtClean="0"/>
              <a:t>Substitutes</a:t>
            </a:r>
          </a:p>
          <a:p>
            <a:r>
              <a:rPr lang="en-US" sz="2400" b="1" dirty="0" smtClean="0"/>
              <a:t>Lodging/Travel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590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Consulting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6000" b="1" dirty="0" smtClean="0"/>
              <a:t>Pays for consultants to come to your school and advise</a:t>
            </a:r>
          </a:p>
          <a:p>
            <a:pPr lvl="1"/>
            <a:r>
              <a:rPr lang="en-US" sz="6000" b="1" dirty="0" smtClean="0"/>
              <a:t>Come to your schools and assist with pathway applications that are due March 2017</a:t>
            </a:r>
          </a:p>
          <a:p>
            <a:pPr lvl="1"/>
            <a:r>
              <a:rPr lang="en-US" sz="6000" b="1" dirty="0" smtClean="0"/>
              <a:t>Meet with teachers and administrators at your school to look at setting up new pathways</a:t>
            </a:r>
          </a:p>
          <a:p>
            <a:pPr lvl="1"/>
            <a:r>
              <a:rPr lang="en-US" sz="6000" b="1" dirty="0" smtClean="0"/>
              <a:t>Any other service you may need</a:t>
            </a:r>
            <a:endParaRPr lang="en-US" sz="6000" b="1" dirty="0"/>
          </a:p>
          <a:p>
            <a:pPr lvl="1"/>
            <a:endParaRPr lang="en-US" sz="6000" b="1" dirty="0" smtClean="0"/>
          </a:p>
          <a:p>
            <a:pPr lvl="1"/>
            <a:r>
              <a:rPr lang="en-US" sz="6000" b="1" dirty="0" smtClean="0">
                <a:solidFill>
                  <a:srgbClr val="FF0000"/>
                </a:solidFill>
              </a:rPr>
              <a:t>Balance </a:t>
            </a:r>
            <a:r>
              <a:rPr lang="en-US" sz="6000" b="1" dirty="0" smtClean="0">
                <a:solidFill>
                  <a:srgbClr val="FF0000"/>
                </a:solidFill>
              </a:rPr>
              <a:t>$4,300</a:t>
            </a:r>
          </a:p>
          <a:p>
            <a:pPr lvl="2"/>
            <a:r>
              <a:rPr lang="en-US" sz="5800" b="1" dirty="0" smtClean="0">
                <a:solidFill>
                  <a:srgbClr val="FF0000"/>
                </a:solidFill>
              </a:rPr>
              <a:t>I need a motion to move this amount to Resources</a:t>
            </a:r>
            <a:endParaRPr lang="en-US" sz="5800" b="1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2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Equipment/Resources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20536"/>
            <a:ext cx="8915400" cy="377762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Must be new and innovative to existing pathway</a:t>
            </a:r>
          </a:p>
          <a:p>
            <a:r>
              <a:rPr lang="en-US" sz="2400" b="1" dirty="0" smtClean="0"/>
              <a:t>Can be used to start up a new pathway</a:t>
            </a:r>
          </a:p>
          <a:p>
            <a:r>
              <a:rPr lang="en-US" sz="2400" b="1" dirty="0" smtClean="0"/>
              <a:t>Can not exceed 50% of the grant</a:t>
            </a:r>
          </a:p>
          <a:p>
            <a:r>
              <a:rPr lang="en-US" sz="2400" b="1" dirty="0" smtClean="0"/>
              <a:t>Must be in the classroom and used by December 1</a:t>
            </a:r>
          </a:p>
          <a:p>
            <a:r>
              <a:rPr lang="en-US" sz="2400" b="1" dirty="0"/>
              <a:t>Not Items that the local school board has paid for in the past</a:t>
            </a:r>
          </a:p>
          <a:p>
            <a:r>
              <a:rPr lang="en-US" sz="2400" b="1" dirty="0"/>
              <a:t>Not textbooks</a:t>
            </a:r>
          </a:p>
          <a:p>
            <a:r>
              <a:rPr lang="en-US" sz="2400" b="1" dirty="0"/>
              <a:t>Needs be identified to a specific </a:t>
            </a:r>
            <a:r>
              <a:rPr lang="en-US" sz="2400" b="1" dirty="0" smtClean="0"/>
              <a:t>pathway</a:t>
            </a:r>
          </a:p>
          <a:p>
            <a:r>
              <a:rPr lang="en-US" sz="2400" b="1" dirty="0" smtClean="0"/>
              <a:t>Reality babies are being used</a:t>
            </a:r>
            <a:endParaRPr lang="en-US" sz="2400" b="1" dirty="0"/>
          </a:p>
          <a:p>
            <a:pPr lvl="1"/>
            <a:r>
              <a:rPr lang="en-US" sz="2200" b="1" dirty="0" smtClean="0">
                <a:solidFill>
                  <a:srgbClr val="FF0000"/>
                </a:solidFill>
              </a:rPr>
              <a:t>Balance </a:t>
            </a:r>
            <a:r>
              <a:rPr lang="en-US" sz="2200" b="1" dirty="0" smtClean="0">
                <a:solidFill>
                  <a:srgbClr val="FF0000"/>
                </a:solidFill>
              </a:rPr>
              <a:t>$-4,377.66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5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9656"/>
            <a:ext cx="8915400" cy="377762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Opportunity for CTE teachers to be stipend for time spent in the field of their pathway $200 per day not to exceed 5 days ($1,000 taxable).</a:t>
            </a:r>
          </a:p>
          <a:p>
            <a:r>
              <a:rPr lang="en-US" sz="2400" b="1" dirty="0" smtClean="0"/>
              <a:t>Must be pre approved by local administrator.</a:t>
            </a:r>
          </a:p>
          <a:p>
            <a:r>
              <a:rPr lang="en-US" sz="2400" b="1" dirty="0" smtClean="0"/>
              <a:t>Must keep a daily log and a summary of skills learned and how these skills will be used in the classroom.</a:t>
            </a:r>
          </a:p>
          <a:p>
            <a:r>
              <a:rPr lang="en-US" sz="2400" b="1" dirty="0" smtClean="0"/>
              <a:t>Must be outside of a teacher’s contract time.</a:t>
            </a:r>
          </a:p>
          <a:p>
            <a:r>
              <a:rPr lang="en-US" sz="2400" b="1" dirty="0" smtClean="0"/>
              <a:t>Ag teachers can use these funds towards CASE experiences at KSU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Balance $3,800</a:t>
            </a:r>
          </a:p>
          <a:p>
            <a:pPr lvl="1"/>
            <a:r>
              <a:rPr lang="en-US" sz="2200" b="1" dirty="0" smtClean="0">
                <a:solidFill>
                  <a:srgbClr val="FF0000"/>
                </a:solidFill>
              </a:rPr>
              <a:t>I need a motion to move this to Lodging and Travel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1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Registration to professional learning opportunities</a:t>
            </a:r>
          </a:p>
          <a:p>
            <a:pPr lvl="1"/>
            <a:r>
              <a:rPr lang="en-US" sz="2400" b="1" dirty="0" smtClean="0"/>
              <a:t>State CTE Conference coming up February 6, 7, &amp;8 in Manhattan</a:t>
            </a:r>
          </a:p>
          <a:p>
            <a:r>
              <a:rPr lang="en-US" sz="2600" b="1" dirty="0" smtClean="0"/>
              <a:t>Balance </a:t>
            </a:r>
            <a:r>
              <a:rPr lang="en-US" sz="2600" b="1" dirty="0" smtClean="0">
                <a:solidFill>
                  <a:srgbClr val="FF0000"/>
                </a:solidFill>
              </a:rPr>
              <a:t>$33.69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6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Reimburse for sub expenses while teachers are away from their students for professional learning</a:t>
            </a:r>
          </a:p>
          <a:p>
            <a:r>
              <a:rPr lang="en-US" sz="2400" b="1" dirty="0" smtClean="0"/>
              <a:t>Not for student activities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Balance </a:t>
            </a:r>
            <a:r>
              <a:rPr lang="en-US" sz="2400" b="1" dirty="0" smtClean="0">
                <a:solidFill>
                  <a:srgbClr val="FF0000"/>
                </a:solidFill>
              </a:rPr>
              <a:t>$938.50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04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Lodging and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Hotel expenses incurred for professional learning</a:t>
            </a:r>
          </a:p>
          <a:p>
            <a:r>
              <a:rPr lang="en-US" sz="2400" b="1" dirty="0" smtClean="0"/>
              <a:t>Air fare if needed</a:t>
            </a:r>
          </a:p>
          <a:p>
            <a:r>
              <a:rPr lang="en-US" sz="2400" b="1" dirty="0" smtClean="0"/>
              <a:t>District provides ground transportation</a:t>
            </a:r>
          </a:p>
          <a:p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r>
              <a:rPr lang="en-US" sz="2400" b="1" dirty="0" smtClean="0"/>
              <a:t>Balance </a:t>
            </a:r>
            <a:r>
              <a:rPr lang="en-US" sz="2400" b="1" dirty="0" smtClean="0">
                <a:solidFill>
                  <a:srgbClr val="FF0000"/>
                </a:solidFill>
              </a:rPr>
              <a:t>$-4329.98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0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232</TotalTime>
  <Words>500</Words>
  <Application>Microsoft Office PowerPoint</Application>
  <PresentationFormat>Widescreen</PresentationFormat>
  <Paragraphs>136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Carl Perkins FY2017</vt:lpstr>
      <vt:lpstr>Where we are and where we have been</vt:lpstr>
      <vt:lpstr>Services Carl Perkins Supports</vt:lpstr>
      <vt:lpstr>Consulting</vt:lpstr>
      <vt:lpstr>Equipment/Resources</vt:lpstr>
      <vt:lpstr>Externship</vt:lpstr>
      <vt:lpstr>Registration</vt:lpstr>
      <vt:lpstr>Substitute Teachers</vt:lpstr>
      <vt:lpstr>Lodging and Travel</vt:lpstr>
      <vt:lpstr>Reimbursements</vt:lpstr>
      <vt:lpstr>Accountability for the $91,100 </vt:lpstr>
      <vt:lpstr>SWPRSC Carl Perkins Website review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Losey</dc:creator>
  <cp:lastModifiedBy>Bill Losey</cp:lastModifiedBy>
  <cp:revision>24</cp:revision>
  <dcterms:created xsi:type="dcterms:W3CDTF">2014-11-12T18:57:36Z</dcterms:created>
  <dcterms:modified xsi:type="dcterms:W3CDTF">2017-01-13T13:55:40Z</dcterms:modified>
</cp:coreProperties>
</file>