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2" r:id="rId1"/>
  </p:sldMasterIdLst>
  <p:notesMasterIdLst>
    <p:notesMasterId r:id="rId26"/>
  </p:notesMasterIdLst>
  <p:sldIdLst>
    <p:sldId id="256" r:id="rId2"/>
    <p:sldId id="257" r:id="rId3"/>
    <p:sldId id="269" r:id="rId4"/>
    <p:sldId id="261" r:id="rId5"/>
    <p:sldId id="262" r:id="rId6"/>
    <p:sldId id="263" r:id="rId7"/>
    <p:sldId id="270" r:id="rId8"/>
    <p:sldId id="275" r:id="rId9"/>
    <p:sldId id="264" r:id="rId10"/>
    <p:sldId id="265" r:id="rId11"/>
    <p:sldId id="279" r:id="rId12"/>
    <p:sldId id="258" r:id="rId13"/>
    <p:sldId id="266" r:id="rId14"/>
    <p:sldId id="267" r:id="rId15"/>
    <p:sldId id="268" r:id="rId16"/>
    <p:sldId id="271" r:id="rId17"/>
    <p:sldId id="280" r:id="rId18"/>
    <p:sldId id="273" r:id="rId19"/>
    <p:sldId id="274" r:id="rId20"/>
    <p:sldId id="276" r:id="rId21"/>
    <p:sldId id="272" r:id="rId22"/>
    <p:sldId id="277" r:id="rId23"/>
    <p:sldId id="278"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9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D9BC5-A6F9-FF43-A805-23A0E7C07666}" type="datetimeFigureOut">
              <a:rPr lang="en-US" smtClean="0"/>
              <a:t>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37557-8337-DD4E-BE70-EA630309B2D5}" type="slidenum">
              <a:rPr lang="en-US" smtClean="0"/>
              <a:t>‹#›</a:t>
            </a:fld>
            <a:endParaRPr lang="en-US"/>
          </a:p>
        </p:txBody>
      </p:sp>
    </p:spTree>
    <p:extLst>
      <p:ext uri="{BB962C8B-B14F-4D97-AF65-F5344CB8AC3E}">
        <p14:creationId xmlns:p14="http://schemas.microsoft.com/office/powerpoint/2010/main" val="900830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37557-8337-DD4E-BE70-EA630309B2D5}" type="slidenum">
              <a:rPr lang="en-US" smtClean="0"/>
              <a:t>2</a:t>
            </a:fld>
            <a:endParaRPr lang="en-US"/>
          </a:p>
        </p:txBody>
      </p:sp>
    </p:spTree>
    <p:extLst>
      <p:ext uri="{BB962C8B-B14F-4D97-AF65-F5344CB8AC3E}">
        <p14:creationId xmlns:p14="http://schemas.microsoft.com/office/powerpoint/2010/main" val="289494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Skills:  running</a:t>
            </a:r>
            <a:r>
              <a:rPr lang="en-US" baseline="0" dirty="0" smtClean="0"/>
              <a:t> a cash register, customer service, work ethic, working with technology</a:t>
            </a:r>
          </a:p>
          <a:p>
            <a:r>
              <a:rPr lang="en-US" baseline="0" dirty="0" smtClean="0"/>
              <a:t>Soft Skills:  communication skills, interpersonal skills, adaptability, project management, problem solving, </a:t>
            </a:r>
          </a:p>
          <a:p>
            <a:r>
              <a:rPr lang="en-US" baseline="0" dirty="0" smtClean="0"/>
              <a:t>Confidence:  students develop a confidence they didn’t have before.  They thrive and take pride in their projects. </a:t>
            </a:r>
          </a:p>
          <a:p>
            <a:r>
              <a:rPr lang="en-US" baseline="0" dirty="0" smtClean="0"/>
              <a:t>Awareness:  students become aware of the nature of business and the importance of community </a:t>
            </a:r>
          </a:p>
          <a:p>
            <a:endParaRPr lang="en-US" baseline="0" dirty="0" smtClean="0"/>
          </a:p>
          <a:p>
            <a:r>
              <a:rPr lang="en-US" baseline="0" dirty="0" smtClean="0"/>
              <a:t>I’ve seen students who struggle either academically or behaviorally in the classroom thrive when they are working </a:t>
            </a:r>
            <a:endParaRPr lang="en-US" dirty="0"/>
          </a:p>
        </p:txBody>
      </p:sp>
      <p:sp>
        <p:nvSpPr>
          <p:cNvPr id="4" name="Slide Number Placeholder 3"/>
          <p:cNvSpPr>
            <a:spLocks noGrp="1"/>
          </p:cNvSpPr>
          <p:nvPr>
            <p:ph type="sldNum" sz="quarter" idx="10"/>
          </p:nvPr>
        </p:nvSpPr>
        <p:spPr/>
        <p:txBody>
          <a:bodyPr/>
          <a:lstStyle/>
          <a:p>
            <a:fld id="{CD037557-8337-DD4E-BE70-EA630309B2D5}" type="slidenum">
              <a:rPr lang="en-US" smtClean="0"/>
              <a:t>3</a:t>
            </a:fld>
            <a:endParaRPr lang="en-US"/>
          </a:p>
        </p:txBody>
      </p:sp>
    </p:spTree>
    <p:extLst>
      <p:ext uri="{BB962C8B-B14F-4D97-AF65-F5344CB8AC3E}">
        <p14:creationId xmlns:p14="http://schemas.microsoft.com/office/powerpoint/2010/main" val="270788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most entrepreneurial</a:t>
            </a:r>
            <a:r>
              <a:rPr lang="en-US" baseline="0" dirty="0" smtClean="0"/>
              <a:t> ideas, t</a:t>
            </a:r>
            <a:r>
              <a:rPr lang="en-US" dirty="0" smtClean="0"/>
              <a:t>he</a:t>
            </a:r>
            <a:r>
              <a:rPr lang="en-US" baseline="0" dirty="0" smtClean="0"/>
              <a:t> idea of a snack shop came from an simple statement.  A student said, “I wish we had place at school to get coffee.”</a:t>
            </a:r>
          </a:p>
          <a:p>
            <a:r>
              <a:rPr lang="en-US" baseline="0" dirty="0" smtClean="0"/>
              <a:t>Approached my principal and with full support went on a search for a location.</a:t>
            </a:r>
          </a:p>
          <a:p>
            <a:r>
              <a:rPr lang="en-US" baseline="0" dirty="0" smtClean="0"/>
              <a:t>Start-up supplies:  cash register ($50 at </a:t>
            </a:r>
            <a:r>
              <a:rPr lang="en-US" baseline="0" dirty="0" err="1" smtClean="0"/>
              <a:t>Walmart</a:t>
            </a:r>
            <a:r>
              <a:rPr lang="en-US" baseline="0" dirty="0" smtClean="0"/>
              <a:t>), baskets from home, purchased snacks and supplies at </a:t>
            </a:r>
            <a:r>
              <a:rPr lang="en-US" baseline="0" dirty="0" err="1" smtClean="0"/>
              <a:t>Sams</a:t>
            </a:r>
            <a:endParaRPr lang="en-US" dirty="0"/>
          </a:p>
        </p:txBody>
      </p:sp>
      <p:sp>
        <p:nvSpPr>
          <p:cNvPr id="4" name="Slide Number Placeholder 3"/>
          <p:cNvSpPr>
            <a:spLocks noGrp="1"/>
          </p:cNvSpPr>
          <p:nvPr>
            <p:ph type="sldNum" sz="quarter" idx="10"/>
          </p:nvPr>
        </p:nvSpPr>
        <p:spPr/>
        <p:txBody>
          <a:bodyPr/>
          <a:lstStyle/>
          <a:p>
            <a:fld id="{CD037557-8337-DD4E-BE70-EA630309B2D5}" type="slidenum">
              <a:rPr lang="en-US" smtClean="0"/>
              <a:t>5</a:t>
            </a:fld>
            <a:endParaRPr lang="en-US"/>
          </a:p>
        </p:txBody>
      </p:sp>
    </p:spTree>
    <p:extLst>
      <p:ext uri="{BB962C8B-B14F-4D97-AF65-F5344CB8AC3E}">
        <p14:creationId xmlns:p14="http://schemas.microsoft.com/office/powerpoint/2010/main" val="215456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  library</a:t>
            </a:r>
            <a:r>
              <a:rPr lang="en-US" baseline="0" dirty="0" smtClean="0"/>
              <a:t> unused and full of ancient reference books</a:t>
            </a:r>
          </a:p>
          <a:p>
            <a:r>
              <a:rPr lang="en-US" baseline="0" dirty="0" smtClean="0"/>
              <a:t>Couch, 2 loveseats, round tables</a:t>
            </a:r>
          </a:p>
          <a:p>
            <a:r>
              <a:rPr lang="en-US" baseline="0" dirty="0" smtClean="0"/>
              <a:t>Added more entrees</a:t>
            </a:r>
          </a:p>
          <a:p>
            <a:r>
              <a:rPr lang="en-US" baseline="0" dirty="0" smtClean="0"/>
              <a:t>Going to </a:t>
            </a:r>
            <a:r>
              <a:rPr lang="en-US" baseline="0" dirty="0" err="1" smtClean="0"/>
              <a:t>Sams</a:t>
            </a:r>
            <a:r>
              <a:rPr lang="en-US" baseline="0" dirty="0" smtClean="0"/>
              <a:t> is not convenient for us; contacted district food service</a:t>
            </a:r>
          </a:p>
          <a:p>
            <a:r>
              <a:rPr lang="en-US" baseline="0" dirty="0" smtClean="0"/>
              <a:t>Be compliant with KS Department of Health &amp; Environment</a:t>
            </a:r>
          </a:p>
        </p:txBody>
      </p:sp>
      <p:sp>
        <p:nvSpPr>
          <p:cNvPr id="4" name="Slide Number Placeholder 3"/>
          <p:cNvSpPr>
            <a:spLocks noGrp="1"/>
          </p:cNvSpPr>
          <p:nvPr>
            <p:ph type="sldNum" sz="quarter" idx="10"/>
          </p:nvPr>
        </p:nvSpPr>
        <p:spPr/>
        <p:txBody>
          <a:bodyPr/>
          <a:lstStyle/>
          <a:p>
            <a:fld id="{CD037557-8337-DD4E-BE70-EA630309B2D5}" type="slidenum">
              <a:rPr lang="en-US" smtClean="0"/>
              <a:t>6</a:t>
            </a:fld>
            <a:endParaRPr lang="en-US"/>
          </a:p>
        </p:txBody>
      </p:sp>
    </p:spTree>
    <p:extLst>
      <p:ext uri="{BB962C8B-B14F-4D97-AF65-F5344CB8AC3E}">
        <p14:creationId xmlns:p14="http://schemas.microsoft.com/office/powerpoint/2010/main" val="273462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approach your administrator, you need to be prepared.  This idea might seem completely off the wall to them.</a:t>
            </a:r>
          </a:p>
          <a:p>
            <a:r>
              <a:rPr lang="en-US" baseline="0" dirty="0" smtClean="0"/>
              <a:t>Already have a plan in place as far as location, how it will be managed, </a:t>
            </a:r>
          </a:p>
          <a:p>
            <a:r>
              <a:rPr lang="en-US" baseline="0" dirty="0" smtClean="0"/>
              <a:t>Explain how the students who work in the store will benefit (work ethic, responsibility, communication skills, experience, other soft skills)</a:t>
            </a:r>
          </a:p>
          <a:p>
            <a:endParaRPr lang="en-US" dirty="0"/>
          </a:p>
        </p:txBody>
      </p:sp>
      <p:sp>
        <p:nvSpPr>
          <p:cNvPr id="4" name="Slide Number Placeholder 3"/>
          <p:cNvSpPr>
            <a:spLocks noGrp="1"/>
          </p:cNvSpPr>
          <p:nvPr>
            <p:ph type="sldNum" sz="quarter" idx="10"/>
          </p:nvPr>
        </p:nvSpPr>
        <p:spPr/>
        <p:txBody>
          <a:bodyPr/>
          <a:lstStyle/>
          <a:p>
            <a:fld id="{CD037557-8337-DD4E-BE70-EA630309B2D5}" type="slidenum">
              <a:rPr lang="en-US" smtClean="0"/>
              <a:t>12</a:t>
            </a:fld>
            <a:endParaRPr lang="en-US"/>
          </a:p>
        </p:txBody>
      </p:sp>
    </p:spTree>
    <p:extLst>
      <p:ext uri="{BB962C8B-B14F-4D97-AF65-F5344CB8AC3E}">
        <p14:creationId xmlns:p14="http://schemas.microsoft.com/office/powerpoint/2010/main" val="53588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Resourceful:</a:t>
            </a:r>
            <a:r>
              <a:rPr lang="en-US" baseline="0" dirty="0" smtClean="0"/>
              <a:t>  Find things around your building that aren’t being used that you can use, send emails out to the district asking for items that you might need, look for things at your house, garage sales, can something be made?  The shop class has been a great help!</a:t>
            </a:r>
          </a:p>
          <a:p>
            <a:r>
              <a:rPr lang="en-US" baseline="0" dirty="0" smtClean="0"/>
              <a:t>Grants:  small or large</a:t>
            </a:r>
          </a:p>
          <a:p>
            <a:r>
              <a:rPr lang="en-US" baseline="0" dirty="0" smtClean="0"/>
              <a:t>Economic Development Committee:  have money to spend on new or revitalizing business; can also loan money at low interest rate</a:t>
            </a:r>
          </a:p>
          <a:p>
            <a:r>
              <a:rPr lang="en-US" baseline="0" dirty="0" smtClean="0"/>
              <a:t>CTSO:  have money in FBLA or DECA accounts to use?  Fundraisers</a:t>
            </a:r>
          </a:p>
        </p:txBody>
      </p:sp>
      <p:sp>
        <p:nvSpPr>
          <p:cNvPr id="4" name="Slide Number Placeholder 3"/>
          <p:cNvSpPr>
            <a:spLocks noGrp="1"/>
          </p:cNvSpPr>
          <p:nvPr>
            <p:ph type="sldNum" sz="quarter" idx="10"/>
          </p:nvPr>
        </p:nvSpPr>
        <p:spPr/>
        <p:txBody>
          <a:bodyPr/>
          <a:lstStyle/>
          <a:p>
            <a:fld id="{CD037557-8337-DD4E-BE70-EA630309B2D5}" type="slidenum">
              <a:rPr lang="en-US" smtClean="0"/>
              <a:t>13</a:t>
            </a:fld>
            <a:endParaRPr lang="en-US"/>
          </a:p>
        </p:txBody>
      </p:sp>
    </p:spTree>
    <p:extLst>
      <p:ext uri="{BB962C8B-B14F-4D97-AF65-F5344CB8AC3E}">
        <p14:creationId xmlns:p14="http://schemas.microsoft.com/office/powerpoint/2010/main" val="189299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run it through your CTSO</a:t>
            </a:r>
            <a:r>
              <a:rPr lang="en-US" baseline="0" dirty="0" smtClean="0"/>
              <a:t> or might be able to set up a separate fund.  We operate under the FBLA umbrella which allows us to use that tax exemption</a:t>
            </a:r>
          </a:p>
          <a:p>
            <a:r>
              <a:rPr lang="en-US" baseline="0" dirty="0" smtClean="0"/>
              <a:t>Responsible students help with this</a:t>
            </a:r>
            <a:endParaRPr lang="en-US" dirty="0"/>
          </a:p>
        </p:txBody>
      </p:sp>
      <p:sp>
        <p:nvSpPr>
          <p:cNvPr id="4" name="Slide Number Placeholder 3"/>
          <p:cNvSpPr>
            <a:spLocks noGrp="1"/>
          </p:cNvSpPr>
          <p:nvPr>
            <p:ph type="sldNum" sz="quarter" idx="10"/>
          </p:nvPr>
        </p:nvSpPr>
        <p:spPr/>
        <p:txBody>
          <a:bodyPr/>
          <a:lstStyle/>
          <a:p>
            <a:fld id="{CD037557-8337-DD4E-BE70-EA630309B2D5}" type="slidenum">
              <a:rPr lang="en-US" smtClean="0"/>
              <a:t>15</a:t>
            </a:fld>
            <a:endParaRPr lang="en-US"/>
          </a:p>
        </p:txBody>
      </p:sp>
    </p:spTree>
    <p:extLst>
      <p:ext uri="{BB962C8B-B14F-4D97-AF65-F5344CB8AC3E}">
        <p14:creationId xmlns:p14="http://schemas.microsoft.com/office/powerpoint/2010/main" val="174935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I had my own business &amp; donated</a:t>
            </a:r>
            <a:r>
              <a:rPr lang="en-US" baseline="0" dirty="0" smtClean="0"/>
              <a:t> equipment and shirts to school</a:t>
            </a:r>
          </a:p>
          <a:p>
            <a:endParaRPr lang="en-US" dirty="0"/>
          </a:p>
        </p:txBody>
      </p:sp>
      <p:sp>
        <p:nvSpPr>
          <p:cNvPr id="4" name="Slide Number Placeholder 3"/>
          <p:cNvSpPr>
            <a:spLocks noGrp="1"/>
          </p:cNvSpPr>
          <p:nvPr>
            <p:ph type="sldNum" sz="quarter" idx="10"/>
          </p:nvPr>
        </p:nvSpPr>
        <p:spPr/>
        <p:txBody>
          <a:bodyPr/>
          <a:lstStyle/>
          <a:p>
            <a:fld id="{CD037557-8337-DD4E-BE70-EA630309B2D5}" type="slidenum">
              <a:rPr lang="en-US" smtClean="0"/>
              <a:t>16</a:t>
            </a:fld>
            <a:endParaRPr lang="en-US"/>
          </a:p>
        </p:txBody>
      </p:sp>
    </p:spTree>
    <p:extLst>
      <p:ext uri="{BB962C8B-B14F-4D97-AF65-F5344CB8AC3E}">
        <p14:creationId xmlns:p14="http://schemas.microsoft.com/office/powerpoint/2010/main" val="341820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115196-1C6F-4784-83AC-30756D8F10B3}" type="datetimeFigureOut">
              <a:rPr lang="en-US" smtClean="0"/>
              <a:t>2/4/17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E8079A4-7AA8-4A4F-87E2-7781EC5097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CA1FCF-A660-0749-9EB5-E4BA0193013D}" type="datetimeFigureOut">
              <a:rPr lang="en-US" smtClean="0"/>
              <a:t>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BA857-1230-3742-867D-A5D0A59E83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ACA1FCF-A660-0749-9EB5-E4BA0193013D}" type="datetimeFigureOut">
              <a:rPr lang="en-US" smtClean="0"/>
              <a:t>2/4/17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6FBA857-1230-3742-867D-A5D0A59E83D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ACA1FCF-A660-0749-9EB5-E4BA0193013D}" type="datetimeFigureOut">
              <a:rPr lang="en-US" smtClean="0"/>
              <a:t>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6FBA857-1230-3742-867D-A5D0A59E83D2}"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1115196-1C6F-4784-83AC-30756D8F10B3}" type="datetimeFigureOut">
              <a:rPr lang="en-US" smtClean="0"/>
              <a:t>2/4/17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E8079A4-7AA8-4A4F-87E2-7781EC5097D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ACA1FCF-A660-0749-9EB5-E4BA0193013D}" type="datetimeFigureOut">
              <a:rPr lang="en-US" smtClean="0"/>
              <a:t>2/4/17</a:t>
            </a:fld>
            <a:endParaRPr lang="en-US"/>
          </a:p>
        </p:txBody>
      </p:sp>
      <p:sp>
        <p:nvSpPr>
          <p:cNvPr id="10" name="Slide Number Placeholder 9"/>
          <p:cNvSpPr>
            <a:spLocks noGrp="1"/>
          </p:cNvSpPr>
          <p:nvPr>
            <p:ph type="sldNum" sz="quarter" idx="16"/>
          </p:nvPr>
        </p:nvSpPr>
        <p:spPr/>
        <p:txBody>
          <a:bodyPr rtlCol="0"/>
          <a:lstStyle/>
          <a:p>
            <a:fld id="{D6FBA857-1230-3742-867D-A5D0A59E83D2}"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ACA1FCF-A660-0749-9EB5-E4BA0193013D}" type="datetimeFigureOut">
              <a:rPr lang="en-US" smtClean="0"/>
              <a:t>2/4/17</a:t>
            </a:fld>
            <a:endParaRPr lang="en-US"/>
          </a:p>
        </p:txBody>
      </p:sp>
      <p:sp>
        <p:nvSpPr>
          <p:cNvPr id="12" name="Slide Number Placeholder 11"/>
          <p:cNvSpPr>
            <a:spLocks noGrp="1"/>
          </p:cNvSpPr>
          <p:nvPr>
            <p:ph type="sldNum" sz="quarter" idx="16"/>
          </p:nvPr>
        </p:nvSpPr>
        <p:spPr/>
        <p:txBody>
          <a:bodyPr rtlCol="0"/>
          <a:lstStyle/>
          <a:p>
            <a:fld id="{D6FBA857-1230-3742-867D-A5D0A59E83D2}"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CA1FCF-A660-0749-9EB5-E4BA0193013D}" type="datetimeFigureOut">
              <a:rPr lang="en-US" smtClean="0"/>
              <a:t>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6FBA857-1230-3742-867D-A5D0A59E83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A1FCF-A660-0749-9EB5-E4BA0193013D}" type="datetimeFigureOut">
              <a:rPr lang="en-US" smtClean="0"/>
              <a:t>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6FBA857-1230-3742-867D-A5D0A59E83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ACA1FCF-A660-0749-9EB5-E4BA0193013D}" type="datetimeFigureOut">
              <a:rPr lang="en-US" smtClean="0"/>
              <a:t>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6FBA857-1230-3742-867D-A5D0A59E83D2}"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ACA1FCF-A660-0749-9EB5-E4BA0193013D}" type="datetimeFigureOut">
              <a:rPr lang="en-US" smtClean="0"/>
              <a:t>2/4/17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6FBA857-1230-3742-867D-A5D0A59E83D2}"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ACA1FCF-A660-0749-9EB5-E4BA0193013D}" type="datetimeFigureOut">
              <a:rPr lang="en-US" smtClean="0"/>
              <a:t>2/4/17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6FBA857-1230-3742-867D-A5D0A59E83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86" y="2209800"/>
            <a:ext cx="8895014" cy="1828800"/>
          </a:xfrm>
        </p:spPr>
        <p:txBody>
          <a:bodyPr>
            <a:normAutofit fontScale="90000"/>
          </a:bodyPr>
          <a:lstStyle/>
          <a:p>
            <a:r>
              <a:rPr lang="en-US" dirty="0" smtClean="0"/>
              <a:t>ACTIVATING an entrepreneurial mindset in high school students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Jennifer Steinert, Business Instructor              Hoisington High School</a:t>
            </a:r>
            <a:endParaRPr lang="en-US" dirty="0"/>
          </a:p>
        </p:txBody>
      </p:sp>
    </p:spTree>
    <p:extLst>
      <p:ext uri="{BB962C8B-B14F-4D97-AF65-F5344CB8AC3E}">
        <p14:creationId xmlns:p14="http://schemas.microsoft.com/office/powerpoint/2010/main" val="11419365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Responsibilities</a:t>
            </a:r>
            <a:endParaRPr lang="en-US" dirty="0"/>
          </a:p>
        </p:txBody>
      </p:sp>
      <p:sp>
        <p:nvSpPr>
          <p:cNvPr id="3" name="Content Placeholder 2"/>
          <p:cNvSpPr>
            <a:spLocks noGrp="1"/>
          </p:cNvSpPr>
          <p:nvPr>
            <p:ph sz="quarter" idx="1"/>
          </p:nvPr>
        </p:nvSpPr>
        <p:spPr/>
        <p:txBody>
          <a:bodyPr/>
          <a:lstStyle/>
          <a:p>
            <a:r>
              <a:rPr lang="en-US" dirty="0" smtClean="0"/>
              <a:t>Wait on customers</a:t>
            </a:r>
          </a:p>
          <a:p>
            <a:r>
              <a:rPr lang="en-US" dirty="0" smtClean="0"/>
              <a:t>Maintain a clean environment</a:t>
            </a:r>
          </a:p>
          <a:p>
            <a:r>
              <a:rPr lang="en-US" dirty="0" smtClean="0"/>
              <a:t>Keep food and drinks stocked</a:t>
            </a:r>
          </a:p>
          <a:p>
            <a:r>
              <a:rPr lang="en-US" dirty="0" smtClean="0"/>
              <a:t>Record low inventory items</a:t>
            </a:r>
          </a:p>
          <a:p>
            <a:r>
              <a:rPr lang="en-US" dirty="0" smtClean="0"/>
              <a:t>End of day clean</a:t>
            </a:r>
            <a:r>
              <a:rPr lang="en-US" dirty="0"/>
              <a:t> </a:t>
            </a:r>
            <a:r>
              <a:rPr lang="en-US" dirty="0" smtClean="0"/>
              <a:t>up</a:t>
            </a:r>
          </a:p>
          <a:p>
            <a:pPr marL="0" indent="0">
              <a:buNone/>
            </a:pPr>
            <a:endParaRPr lang="en-US" dirty="0" smtClean="0"/>
          </a:p>
        </p:txBody>
      </p:sp>
      <p:pic>
        <p:nvPicPr>
          <p:cNvPr id="4" name="Picture 3" descr="responsibiliti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970" y="4115304"/>
            <a:ext cx="3048000" cy="2286000"/>
          </a:xfrm>
          <a:prstGeom prst="rect">
            <a:avLst/>
          </a:prstGeom>
        </p:spPr>
      </p:pic>
    </p:spTree>
    <p:extLst>
      <p:ext uri="{BB962C8B-B14F-4D97-AF65-F5344CB8AC3E}">
        <p14:creationId xmlns:p14="http://schemas.microsoft.com/office/powerpoint/2010/main" val="403891487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	</a:t>
            </a:r>
            <a:endParaRPr lang="en-US" dirty="0"/>
          </a:p>
        </p:txBody>
      </p:sp>
      <p:sp>
        <p:nvSpPr>
          <p:cNvPr id="3" name="Content Placeholder 2"/>
          <p:cNvSpPr>
            <a:spLocks noGrp="1"/>
          </p:cNvSpPr>
          <p:nvPr>
            <p:ph sz="quarter" idx="1"/>
          </p:nvPr>
        </p:nvSpPr>
        <p:spPr/>
        <p:txBody>
          <a:bodyPr/>
          <a:lstStyle/>
          <a:p>
            <a:r>
              <a:rPr lang="en-US" dirty="0" smtClean="0"/>
              <a:t>Back into the store</a:t>
            </a:r>
          </a:p>
          <a:p>
            <a:r>
              <a:rPr lang="en-US" dirty="0" smtClean="0"/>
              <a:t>FBLA activities</a:t>
            </a:r>
          </a:p>
          <a:p>
            <a:r>
              <a:rPr lang="en-US" dirty="0" smtClean="0"/>
              <a:t>School activities</a:t>
            </a:r>
            <a:endParaRPr lang="en-US" dirty="0"/>
          </a:p>
        </p:txBody>
      </p:sp>
    </p:spTree>
    <p:extLst>
      <p:ext uri="{BB962C8B-B14F-4D97-AF65-F5344CB8AC3E}">
        <p14:creationId xmlns:p14="http://schemas.microsoft.com/office/powerpoint/2010/main" val="257049052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Text Placeholder 2"/>
          <p:cNvSpPr>
            <a:spLocks noGrp="1"/>
          </p:cNvSpPr>
          <p:nvPr>
            <p:ph type="body" idx="2"/>
          </p:nvPr>
        </p:nvSpPr>
        <p:spPr/>
        <p:txBody>
          <a:bodyPr vert="horz">
            <a:normAutofit/>
          </a:bodyPr>
          <a:lstStyle/>
          <a:p>
            <a:endParaRPr lang="en-US" sz="2400" dirty="0"/>
          </a:p>
        </p:txBody>
      </p:sp>
      <p:sp>
        <p:nvSpPr>
          <p:cNvPr id="4" name="Content Placeholder 3"/>
          <p:cNvSpPr>
            <a:spLocks noGrp="1"/>
          </p:cNvSpPr>
          <p:nvPr>
            <p:ph sz="quarter" idx="1"/>
          </p:nvPr>
        </p:nvSpPr>
        <p:spPr/>
        <p:txBody>
          <a:bodyPr/>
          <a:lstStyle/>
          <a:p>
            <a:r>
              <a:rPr lang="en-US" dirty="0" smtClean="0"/>
              <a:t>Administrative support</a:t>
            </a:r>
          </a:p>
          <a:p>
            <a:pPr lvl="1"/>
            <a:r>
              <a:rPr lang="en-US" dirty="0" smtClean="0"/>
              <a:t>Be prepared!</a:t>
            </a:r>
          </a:p>
          <a:p>
            <a:pPr lvl="1"/>
            <a:r>
              <a:rPr lang="en-US" dirty="0" smtClean="0"/>
              <a:t>Have a plan in place</a:t>
            </a:r>
          </a:p>
          <a:p>
            <a:pPr lvl="1"/>
            <a:r>
              <a:rPr lang="en-US" dirty="0" smtClean="0"/>
              <a:t>Discuss the benefits</a:t>
            </a:r>
          </a:p>
          <a:p>
            <a:r>
              <a:rPr lang="en-US" dirty="0"/>
              <a:t>Visit other schools with student-run businesses</a:t>
            </a:r>
          </a:p>
          <a:p>
            <a:pPr lvl="1"/>
            <a:r>
              <a:rPr lang="en-US" dirty="0"/>
              <a:t>Hesston</a:t>
            </a:r>
          </a:p>
          <a:p>
            <a:pPr lvl="1"/>
            <a:r>
              <a:rPr lang="en-US" dirty="0"/>
              <a:t>Garden Plain</a:t>
            </a:r>
          </a:p>
          <a:p>
            <a:pPr lvl="1"/>
            <a:endParaRPr lang="en-US" dirty="0" smtClean="0"/>
          </a:p>
          <a:p>
            <a:pPr marL="365760" lvl="1" indent="0">
              <a:buNone/>
            </a:pPr>
            <a:endParaRPr lang="en-US" dirty="0" smtClean="0"/>
          </a:p>
          <a:p>
            <a:pPr lvl="1"/>
            <a:endParaRPr lang="en-US" dirty="0" smtClean="0"/>
          </a:p>
          <a:p>
            <a:pPr lvl="1"/>
            <a:endParaRPr lang="en-US" dirty="0" smtClean="0"/>
          </a:p>
          <a:p>
            <a:endParaRPr lang="en-US" dirty="0"/>
          </a:p>
          <a:p>
            <a:pPr marL="0" indent="0">
              <a:buNone/>
            </a:pPr>
            <a:endParaRPr lang="en-US" dirty="0"/>
          </a:p>
        </p:txBody>
      </p:sp>
      <p:pic>
        <p:nvPicPr>
          <p:cNvPr id="5" name="Picture 4" descr="star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519" y="273050"/>
            <a:ext cx="2603684" cy="1950250"/>
          </a:xfrm>
          <a:prstGeom prst="rect">
            <a:avLst/>
          </a:prstGeom>
        </p:spPr>
      </p:pic>
    </p:spTree>
    <p:extLst>
      <p:ext uri="{BB962C8B-B14F-4D97-AF65-F5344CB8AC3E}">
        <p14:creationId xmlns:p14="http://schemas.microsoft.com/office/powerpoint/2010/main" val="378353106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&amp; Student Involvement</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en-US" dirty="0"/>
              <a:t>Funding</a:t>
            </a:r>
          </a:p>
          <a:p>
            <a:pPr lvl="1"/>
            <a:r>
              <a:rPr lang="en-US" dirty="0"/>
              <a:t>Be resourceful!</a:t>
            </a:r>
          </a:p>
          <a:p>
            <a:pPr lvl="1"/>
            <a:r>
              <a:rPr lang="en-US" dirty="0" smtClean="0"/>
              <a:t>Grants</a:t>
            </a:r>
          </a:p>
          <a:p>
            <a:pPr lvl="1"/>
            <a:r>
              <a:rPr lang="en-US" dirty="0" smtClean="0"/>
              <a:t>Economic Development Committee</a:t>
            </a:r>
            <a:endParaRPr lang="en-US" dirty="0"/>
          </a:p>
          <a:p>
            <a:pPr lvl="1"/>
            <a:r>
              <a:rPr lang="en-US" dirty="0" smtClean="0"/>
              <a:t>CTSO</a:t>
            </a:r>
          </a:p>
          <a:p>
            <a:r>
              <a:rPr lang="en-US" dirty="0" smtClean="0"/>
              <a:t>Student Involvement</a:t>
            </a:r>
          </a:p>
          <a:p>
            <a:pPr lvl="1"/>
            <a:r>
              <a:rPr lang="en-US" dirty="0" smtClean="0"/>
              <a:t>Create excitement</a:t>
            </a:r>
          </a:p>
          <a:p>
            <a:pPr lvl="1"/>
            <a:r>
              <a:rPr lang="en-US" dirty="0" smtClean="0"/>
              <a:t>Help plan</a:t>
            </a:r>
          </a:p>
          <a:p>
            <a:pPr lvl="1"/>
            <a:r>
              <a:rPr lang="en-US" dirty="0" smtClean="0"/>
              <a:t>Work days</a:t>
            </a:r>
          </a:p>
          <a:p>
            <a:pPr lvl="1"/>
            <a:endParaRPr lang="en-US" dirty="0"/>
          </a:p>
          <a:p>
            <a:endParaRPr lang="en-US" dirty="0"/>
          </a:p>
        </p:txBody>
      </p:sp>
    </p:spTree>
    <p:extLst>
      <p:ext uri="{BB962C8B-B14F-4D97-AF65-F5344CB8AC3E}">
        <p14:creationId xmlns:p14="http://schemas.microsoft.com/office/powerpoint/2010/main" val="306141261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circle(in)">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circle(in)">
                                      <p:cBhvr>
                                        <p:cTn id="4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Vendors</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en-US" dirty="0" smtClean="0"/>
              <a:t>Locating vendors</a:t>
            </a:r>
          </a:p>
          <a:p>
            <a:pPr lvl="2"/>
            <a:r>
              <a:rPr lang="en-US" dirty="0" smtClean="0"/>
              <a:t>Ben E. Keith (used by food service)</a:t>
            </a:r>
          </a:p>
          <a:p>
            <a:pPr lvl="2"/>
            <a:r>
              <a:rPr lang="en-US" dirty="0" err="1" smtClean="0"/>
              <a:t>Hiland</a:t>
            </a:r>
            <a:r>
              <a:rPr lang="en-US" dirty="0" smtClean="0"/>
              <a:t> Dairy (used by food service)</a:t>
            </a:r>
          </a:p>
          <a:p>
            <a:pPr lvl="2"/>
            <a:r>
              <a:rPr lang="en-US" dirty="0" smtClean="0"/>
              <a:t>Prairie Fire Coffee </a:t>
            </a:r>
            <a:r>
              <a:rPr lang="en-US" dirty="0" smtClean="0"/>
              <a:t>Roasters</a:t>
            </a:r>
            <a:endParaRPr lang="en-US" dirty="0" smtClean="0"/>
          </a:p>
          <a:p>
            <a:pPr lvl="2"/>
            <a:r>
              <a:rPr lang="en-US" dirty="0" smtClean="0"/>
              <a:t>Dr. </a:t>
            </a:r>
            <a:r>
              <a:rPr lang="en-US" dirty="0" smtClean="0"/>
              <a:t>Smoothie</a:t>
            </a:r>
            <a:endParaRPr lang="en-US" dirty="0" smtClean="0"/>
          </a:p>
          <a:p>
            <a:pPr lvl="2"/>
            <a:r>
              <a:rPr lang="en-US" dirty="0" smtClean="0"/>
              <a:t>Coca-Cola (school contract)</a:t>
            </a:r>
          </a:p>
          <a:p>
            <a:pPr lvl="2"/>
            <a:r>
              <a:rPr lang="en-US" dirty="0" smtClean="0"/>
              <a:t>Local grocery store</a:t>
            </a:r>
          </a:p>
          <a:p>
            <a:pPr lvl="1"/>
            <a:endParaRPr lang="en-US" dirty="0" smtClean="0"/>
          </a:p>
          <a:p>
            <a:pPr lvl="2"/>
            <a:endParaRPr lang="en-US" dirty="0"/>
          </a:p>
        </p:txBody>
      </p:sp>
    </p:spTree>
    <p:extLst>
      <p:ext uri="{BB962C8B-B14F-4D97-AF65-F5344CB8AC3E}">
        <p14:creationId xmlns:p14="http://schemas.microsoft.com/office/powerpoint/2010/main" val="104210639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trips(downLeft)">
                                      <p:cBhvr>
                                        <p:cTn id="10" dur="500"/>
                                        <p:tgtEl>
                                          <p:spTgt spid="4">
                                            <p:txEl>
                                              <p:pRg st="1" end="1"/>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strips(downLeft)">
                                      <p:cBhvr>
                                        <p:cTn id="13" dur="500"/>
                                        <p:tgtEl>
                                          <p:spTgt spid="4">
                                            <p:txEl>
                                              <p:pRg st="2" end="2"/>
                                            </p:txEl>
                                          </p:spTgt>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strips(downLeft)">
                                      <p:cBhvr>
                                        <p:cTn id="16" dur="500"/>
                                        <p:tgtEl>
                                          <p:spTgt spid="4">
                                            <p:txEl>
                                              <p:pRg st="3" end="3"/>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strips(downLeft)">
                                      <p:cBhvr>
                                        <p:cTn id="19" dur="500"/>
                                        <p:tgtEl>
                                          <p:spTgt spid="4">
                                            <p:txEl>
                                              <p:pRg st="4" end="4"/>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strips(downLeft)">
                                      <p:cBhvr>
                                        <p:cTn id="22" dur="500"/>
                                        <p:tgtEl>
                                          <p:spTgt spid="4">
                                            <p:txEl>
                                              <p:pRg st="5" end="5"/>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strips(downLeft)">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Reporting</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en-US" dirty="0" smtClean="0"/>
              <a:t>Discuss with finance director</a:t>
            </a:r>
          </a:p>
          <a:p>
            <a:pPr lvl="1"/>
            <a:r>
              <a:rPr lang="en-US" dirty="0" smtClean="0"/>
              <a:t>Set up a separate activity fund</a:t>
            </a:r>
          </a:p>
          <a:p>
            <a:pPr lvl="1"/>
            <a:r>
              <a:rPr lang="en-US" dirty="0" smtClean="0"/>
              <a:t>Submit purchase orders</a:t>
            </a:r>
          </a:p>
          <a:p>
            <a:pPr lvl="1"/>
            <a:r>
              <a:rPr lang="en-US" dirty="0" smtClean="0"/>
              <a:t>Track on spreadsheet</a:t>
            </a:r>
          </a:p>
          <a:p>
            <a:pPr lvl="1"/>
            <a:r>
              <a:rPr lang="en-US" dirty="0" smtClean="0"/>
              <a:t>Reconcile with secretaries</a:t>
            </a:r>
          </a:p>
          <a:p>
            <a:pPr lvl="1"/>
            <a:r>
              <a:rPr lang="en-US" dirty="0" smtClean="0"/>
              <a:t>Involve students</a:t>
            </a:r>
          </a:p>
          <a:p>
            <a:pPr marL="365760" lvl="1" indent="0">
              <a:buNone/>
            </a:pPr>
            <a:endParaRPr lang="en-US" dirty="0"/>
          </a:p>
        </p:txBody>
      </p:sp>
    </p:spTree>
    <p:extLst>
      <p:ext uri="{BB962C8B-B14F-4D97-AF65-F5344CB8AC3E}">
        <p14:creationId xmlns:p14="http://schemas.microsoft.com/office/powerpoint/2010/main" val="68273756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Apparel Printing &amp; Embroidery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Started in 2015</a:t>
            </a:r>
          </a:p>
          <a:p>
            <a:r>
              <a:rPr lang="en-US" dirty="0" smtClean="0"/>
              <a:t>Decide on printing method</a:t>
            </a:r>
          </a:p>
          <a:p>
            <a:r>
              <a:rPr lang="en-US" dirty="0" smtClean="0"/>
              <a:t>Obtain equipment</a:t>
            </a:r>
          </a:p>
          <a:p>
            <a:pPr lvl="1"/>
            <a:r>
              <a:rPr lang="en-US" dirty="0" smtClean="0"/>
              <a:t>Donations</a:t>
            </a:r>
          </a:p>
          <a:p>
            <a:pPr lvl="1"/>
            <a:r>
              <a:rPr lang="en-US" dirty="0" smtClean="0"/>
              <a:t>Used equipment</a:t>
            </a:r>
          </a:p>
          <a:p>
            <a:r>
              <a:rPr lang="en-US" dirty="0" smtClean="0"/>
              <a:t>Establish accounts with vendors</a:t>
            </a:r>
          </a:p>
          <a:p>
            <a:pPr lvl="1"/>
            <a:r>
              <a:rPr lang="en-US" dirty="0" err="1" smtClean="0"/>
              <a:t>Alphabroder</a:t>
            </a:r>
            <a:r>
              <a:rPr lang="en-US" dirty="0" smtClean="0"/>
              <a:t> (shirts, hats, bags, etc.)</a:t>
            </a:r>
          </a:p>
          <a:p>
            <a:pPr lvl="1"/>
            <a:r>
              <a:rPr lang="en-US" dirty="0" smtClean="0"/>
              <a:t>Transfer Express (heat transfers)</a:t>
            </a:r>
          </a:p>
          <a:p>
            <a:pPr lvl="1"/>
            <a:r>
              <a:rPr lang="en-US" dirty="0" smtClean="0"/>
              <a:t>Q Digitizing</a:t>
            </a:r>
          </a:p>
          <a:p>
            <a:pPr lvl="1"/>
            <a:r>
              <a:rPr lang="en-US" dirty="0" err="1" smtClean="0"/>
              <a:t>Melco</a:t>
            </a:r>
            <a:endParaRPr lang="en-US" dirty="0" smtClean="0"/>
          </a:p>
          <a:p>
            <a:pPr marL="365760" lvl="1" indent="0">
              <a:buNone/>
            </a:pPr>
            <a:endParaRPr lang="en-US" dirty="0" smtClean="0"/>
          </a:p>
          <a:p>
            <a:endParaRPr lang="en-US" dirty="0"/>
          </a:p>
        </p:txBody>
      </p:sp>
    </p:spTree>
    <p:extLst>
      <p:ext uri="{BB962C8B-B14F-4D97-AF65-F5344CB8AC3E}">
        <p14:creationId xmlns:p14="http://schemas.microsoft.com/office/powerpoint/2010/main" val="377062400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500"/>
                                        <p:tgtEl>
                                          <p:spTgt spid="3">
                                            <p:txEl>
                                              <p:pRg st="7" end="7"/>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1" dur="500"/>
                                        <p:tgtEl>
                                          <p:spTgt spid="3">
                                            <p:txEl>
                                              <p:pRg st="8" end="8"/>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a:t>
            </a:r>
            <a:endParaRPr lang="en-US" dirty="0"/>
          </a:p>
        </p:txBody>
      </p:sp>
      <p:sp>
        <p:nvSpPr>
          <p:cNvPr id="3" name="Content Placeholder 2"/>
          <p:cNvSpPr>
            <a:spLocks noGrp="1"/>
          </p:cNvSpPr>
          <p:nvPr>
            <p:ph sz="quarter" idx="1"/>
          </p:nvPr>
        </p:nvSpPr>
        <p:spPr/>
        <p:txBody>
          <a:bodyPr/>
          <a:lstStyle/>
          <a:p>
            <a:r>
              <a:rPr lang="en-US" dirty="0" smtClean="0"/>
              <a:t>30% back into entrepreneurship fund</a:t>
            </a:r>
          </a:p>
          <a:p>
            <a:r>
              <a:rPr lang="en-US" dirty="0" smtClean="0"/>
              <a:t>25% Cardinals Care</a:t>
            </a:r>
          </a:p>
          <a:p>
            <a:r>
              <a:rPr lang="en-US" dirty="0" smtClean="0"/>
              <a:t>45% student payout</a:t>
            </a:r>
          </a:p>
          <a:p>
            <a:pPr marL="0" indent="0">
              <a:buNone/>
            </a:pPr>
            <a:endParaRPr lang="en-US" dirty="0"/>
          </a:p>
        </p:txBody>
      </p:sp>
    </p:spTree>
    <p:extLst>
      <p:ext uri="{BB962C8B-B14F-4D97-AF65-F5344CB8AC3E}">
        <p14:creationId xmlns:p14="http://schemas.microsoft.com/office/powerpoint/2010/main" val="365771386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4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804" y="3416716"/>
            <a:ext cx="4040063" cy="3030047"/>
          </a:xfrm>
          <a:prstGeom prst="rect">
            <a:avLst/>
          </a:prstGeom>
        </p:spPr>
      </p:pic>
      <p:pic>
        <p:nvPicPr>
          <p:cNvPr id="4" name="Picture 3" descr="IMG_40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74" y="280841"/>
            <a:ext cx="4181166" cy="3135875"/>
          </a:xfrm>
          <a:prstGeom prst="rect">
            <a:avLst/>
          </a:prstGeom>
        </p:spPr>
      </p:pic>
    </p:spTree>
    <p:extLst>
      <p:ext uri="{BB962C8B-B14F-4D97-AF65-F5344CB8AC3E}">
        <p14:creationId xmlns:p14="http://schemas.microsoft.com/office/powerpoint/2010/main" val="245543136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4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71" y="863629"/>
            <a:ext cx="3567897" cy="2675923"/>
          </a:xfrm>
          <a:prstGeom prst="rect">
            <a:avLst/>
          </a:prstGeom>
        </p:spPr>
      </p:pic>
      <p:pic>
        <p:nvPicPr>
          <p:cNvPr id="4" name="Picture 3" descr="IMG_40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73536" y="2604998"/>
            <a:ext cx="4560449" cy="3420337"/>
          </a:xfrm>
          <a:prstGeom prst="rect">
            <a:avLst/>
          </a:prstGeom>
        </p:spPr>
      </p:pic>
    </p:spTree>
    <p:extLst>
      <p:ext uri="{BB962C8B-B14F-4D97-AF65-F5344CB8AC3E}">
        <p14:creationId xmlns:p14="http://schemas.microsoft.com/office/powerpoint/2010/main" val="266045005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entrepreneurial mindset?</a:t>
            </a:r>
            <a:endParaRPr lang="en-US" dirty="0"/>
          </a:p>
        </p:txBody>
      </p:sp>
      <p:sp>
        <p:nvSpPr>
          <p:cNvPr id="3" name="Content Placeholder 2"/>
          <p:cNvSpPr>
            <a:spLocks noGrp="1"/>
          </p:cNvSpPr>
          <p:nvPr>
            <p:ph sz="quarter" idx="1"/>
          </p:nvPr>
        </p:nvSpPr>
        <p:spPr/>
        <p:txBody>
          <a:bodyPr>
            <a:normAutofit lnSpcReduction="10000"/>
          </a:bodyPr>
          <a:lstStyle/>
          <a:p>
            <a:r>
              <a:rPr lang="en-US" dirty="0"/>
              <a:t>The Network for Teaching Entrepreneurship defines the entrepreneurial mindset as the set of attitudes, skills and behaviors that students need to succeed academically, personally and professionally. </a:t>
            </a:r>
            <a:endParaRPr lang="en-US" dirty="0" smtClean="0"/>
          </a:p>
          <a:p>
            <a:pPr lvl="1"/>
            <a:r>
              <a:rPr lang="en-US" dirty="0" smtClean="0"/>
              <a:t>Initiative and </a:t>
            </a:r>
            <a:r>
              <a:rPr lang="en-US" dirty="0"/>
              <a:t>self-</a:t>
            </a:r>
            <a:r>
              <a:rPr lang="en-US" dirty="0" smtClean="0"/>
              <a:t>direction</a:t>
            </a:r>
          </a:p>
          <a:p>
            <a:pPr lvl="1"/>
            <a:r>
              <a:rPr lang="en-US" dirty="0" smtClean="0"/>
              <a:t>risk</a:t>
            </a:r>
            <a:r>
              <a:rPr lang="en-US" dirty="0"/>
              <a:t>-</a:t>
            </a:r>
            <a:r>
              <a:rPr lang="en-US" dirty="0" smtClean="0"/>
              <a:t>taking</a:t>
            </a:r>
          </a:p>
          <a:p>
            <a:pPr lvl="1"/>
            <a:r>
              <a:rPr lang="en-US" dirty="0" smtClean="0"/>
              <a:t>flexibility and adaptability</a:t>
            </a:r>
          </a:p>
          <a:p>
            <a:pPr lvl="1"/>
            <a:r>
              <a:rPr lang="en-US" dirty="0" smtClean="0"/>
              <a:t>creativity </a:t>
            </a:r>
            <a:r>
              <a:rPr lang="en-US" dirty="0"/>
              <a:t>and </a:t>
            </a:r>
            <a:r>
              <a:rPr lang="en-US" dirty="0" smtClean="0"/>
              <a:t>innovation</a:t>
            </a:r>
            <a:endParaRPr lang="en-US" dirty="0"/>
          </a:p>
          <a:p>
            <a:pPr lvl="1"/>
            <a:r>
              <a:rPr lang="en-US" dirty="0" smtClean="0"/>
              <a:t>critical </a:t>
            </a:r>
            <a:r>
              <a:rPr lang="en-US" dirty="0"/>
              <a:t>thinking and problem </a:t>
            </a:r>
            <a:r>
              <a:rPr lang="en-US" dirty="0" smtClean="0"/>
              <a:t>solving </a:t>
            </a:r>
          </a:p>
          <a:p>
            <a:pPr lvl="1"/>
            <a:r>
              <a:rPr lang="en-US" dirty="0" smtClean="0"/>
              <a:t>ability </a:t>
            </a:r>
            <a:r>
              <a:rPr lang="en-US" dirty="0"/>
              <a:t>to see </a:t>
            </a:r>
            <a:r>
              <a:rPr lang="en-US" dirty="0" smtClean="0"/>
              <a:t>opportunities</a:t>
            </a:r>
            <a:endParaRPr lang="en-US" dirty="0"/>
          </a:p>
        </p:txBody>
      </p:sp>
      <p:pic>
        <p:nvPicPr>
          <p:cNvPr id="4" name="Picture 3" descr="mindse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359" y="4820448"/>
            <a:ext cx="2929558" cy="1655837"/>
          </a:xfrm>
          <a:prstGeom prst="rect">
            <a:avLst/>
          </a:prstGeom>
        </p:spPr>
      </p:pic>
    </p:spTree>
    <p:extLst>
      <p:ext uri="{BB962C8B-B14F-4D97-AF65-F5344CB8AC3E}">
        <p14:creationId xmlns:p14="http://schemas.microsoft.com/office/powerpoint/2010/main" val="320531260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2000"/>
                                        <p:tgtEl>
                                          <p:spTgt spid="3">
                                            <p:txEl>
                                              <p:pRg st="6" end="6"/>
                                            </p:txEl>
                                          </p:spTgt>
                                        </p:tgtEl>
                                      </p:cBhvr>
                                    </p:animEffect>
                                    <p:anim calcmode="lin" valueType="num">
                                      <p:cBhvr>
                                        <p:cTn id="56"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40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08" y="381000"/>
            <a:ext cx="8128000" cy="6096000"/>
          </a:xfrm>
          <a:prstGeom prst="rect">
            <a:avLst/>
          </a:prstGeom>
        </p:spPr>
      </p:pic>
    </p:spTree>
    <p:extLst>
      <p:ext uri="{BB962C8B-B14F-4D97-AF65-F5344CB8AC3E}">
        <p14:creationId xmlns:p14="http://schemas.microsoft.com/office/powerpoint/2010/main" val="345672179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Involvement</a:t>
            </a:r>
            <a:endParaRPr lang="en-US" dirty="0"/>
          </a:p>
        </p:txBody>
      </p:sp>
      <p:sp>
        <p:nvSpPr>
          <p:cNvPr id="3" name="Content Placeholder 2"/>
          <p:cNvSpPr>
            <a:spLocks noGrp="1"/>
          </p:cNvSpPr>
          <p:nvPr>
            <p:ph sz="quarter" idx="1"/>
          </p:nvPr>
        </p:nvSpPr>
        <p:spPr/>
        <p:txBody>
          <a:bodyPr/>
          <a:lstStyle/>
          <a:p>
            <a:r>
              <a:rPr lang="en-US" dirty="0" smtClean="0"/>
              <a:t>Host a Chamber of Commerce coffee</a:t>
            </a:r>
          </a:p>
          <a:p>
            <a:r>
              <a:rPr lang="en-US" dirty="0" smtClean="0"/>
              <a:t>Join the Chamber of Commerce and attend coffees with students</a:t>
            </a:r>
          </a:p>
          <a:p>
            <a:r>
              <a:rPr lang="en-US" dirty="0" smtClean="0"/>
              <a:t>Approach businesses about what you can do for them</a:t>
            </a:r>
          </a:p>
          <a:p>
            <a:endParaRPr lang="en-US" dirty="0"/>
          </a:p>
        </p:txBody>
      </p:sp>
    </p:spTree>
    <p:extLst>
      <p:ext uri="{BB962C8B-B14F-4D97-AF65-F5344CB8AC3E}">
        <p14:creationId xmlns:p14="http://schemas.microsoft.com/office/powerpoint/2010/main" val="97693585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Advice</a:t>
            </a:r>
            <a:endParaRPr lang="en-US" dirty="0"/>
          </a:p>
        </p:txBody>
      </p:sp>
      <p:sp>
        <p:nvSpPr>
          <p:cNvPr id="3" name="Content Placeholder 2"/>
          <p:cNvSpPr>
            <a:spLocks noGrp="1"/>
          </p:cNvSpPr>
          <p:nvPr>
            <p:ph sz="quarter" idx="1"/>
          </p:nvPr>
        </p:nvSpPr>
        <p:spPr/>
        <p:txBody>
          <a:bodyPr/>
          <a:lstStyle/>
          <a:p>
            <a:r>
              <a:rPr lang="en-US" dirty="0" smtClean="0"/>
              <a:t>START SMALL!</a:t>
            </a:r>
          </a:p>
          <a:p>
            <a:r>
              <a:rPr lang="en-US" dirty="0" smtClean="0"/>
              <a:t>Visit other schools</a:t>
            </a:r>
          </a:p>
          <a:p>
            <a:r>
              <a:rPr lang="en-US" dirty="0" smtClean="0"/>
              <a:t>Involve students</a:t>
            </a:r>
          </a:p>
          <a:p>
            <a:pPr marL="0" indent="0">
              <a:buNone/>
            </a:pPr>
            <a:endParaRPr lang="en-US" dirty="0"/>
          </a:p>
        </p:txBody>
      </p:sp>
      <p:pic>
        <p:nvPicPr>
          <p:cNvPr id="4" name="Picture 3" descr="advic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274" y="2032000"/>
            <a:ext cx="4781295" cy="4593384"/>
          </a:xfrm>
          <a:prstGeom prst="rect">
            <a:avLst/>
          </a:prstGeom>
        </p:spPr>
      </p:pic>
    </p:spTree>
    <p:extLst>
      <p:ext uri="{BB962C8B-B14F-4D97-AF65-F5344CB8AC3E}">
        <p14:creationId xmlns:p14="http://schemas.microsoft.com/office/powerpoint/2010/main" val="353194157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78" y="517064"/>
            <a:ext cx="8481753" cy="5651168"/>
          </a:xfrm>
          <a:prstGeom prst="rect">
            <a:avLst/>
          </a:prstGeom>
        </p:spPr>
      </p:pic>
    </p:spTree>
    <p:extLst>
      <p:ext uri="{BB962C8B-B14F-4D97-AF65-F5344CB8AC3E}">
        <p14:creationId xmlns:p14="http://schemas.microsoft.com/office/powerpoint/2010/main" val="325287036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quarter" idx="1"/>
          </p:nvPr>
        </p:nvSpPr>
        <p:spPr/>
        <p:txBody>
          <a:bodyPr/>
          <a:lstStyle/>
          <a:p>
            <a:pPr marL="0" indent="0">
              <a:buNone/>
            </a:pPr>
            <a:r>
              <a:rPr lang="en-US" dirty="0" smtClean="0"/>
              <a:t>Jennifer Steinert, Hoisington High School</a:t>
            </a:r>
          </a:p>
          <a:p>
            <a:pPr marL="0" indent="0">
              <a:buNone/>
            </a:pPr>
            <a:r>
              <a:rPr lang="en-US" dirty="0" smtClean="0"/>
              <a:t>jsteinert@usd431.net</a:t>
            </a:r>
            <a:endParaRPr lang="en-US" dirty="0"/>
          </a:p>
        </p:txBody>
      </p:sp>
    </p:spTree>
    <p:extLst>
      <p:ext uri="{BB962C8B-B14F-4D97-AF65-F5344CB8AC3E}">
        <p14:creationId xmlns:p14="http://schemas.microsoft.com/office/powerpoint/2010/main" val="303381690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 students benefit?</a:t>
            </a:r>
            <a:endParaRPr lang="en-US" dirty="0"/>
          </a:p>
        </p:txBody>
      </p:sp>
      <p:sp>
        <p:nvSpPr>
          <p:cNvPr id="3" name="Content Placeholder 2"/>
          <p:cNvSpPr>
            <a:spLocks noGrp="1"/>
          </p:cNvSpPr>
          <p:nvPr>
            <p:ph sz="quarter" idx="1"/>
          </p:nvPr>
        </p:nvSpPr>
        <p:spPr/>
        <p:txBody>
          <a:bodyPr/>
          <a:lstStyle/>
          <a:p>
            <a:r>
              <a:rPr lang="en-US" dirty="0" smtClean="0"/>
              <a:t>Work skills</a:t>
            </a:r>
          </a:p>
          <a:p>
            <a:r>
              <a:rPr lang="en-US" dirty="0" smtClean="0"/>
              <a:t>Soft skills</a:t>
            </a:r>
          </a:p>
          <a:p>
            <a:r>
              <a:rPr lang="en-US" dirty="0" smtClean="0"/>
              <a:t>Confidence</a:t>
            </a:r>
          </a:p>
          <a:p>
            <a:r>
              <a:rPr lang="en-US" dirty="0" smtClean="0"/>
              <a:t>Awareness</a:t>
            </a:r>
            <a:endParaRPr lang="en-US" dirty="0"/>
          </a:p>
        </p:txBody>
      </p:sp>
      <p:pic>
        <p:nvPicPr>
          <p:cNvPr id="4" name="Picture 3" descr="skill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201" y="3549283"/>
            <a:ext cx="6001758" cy="3097061"/>
          </a:xfrm>
          <a:prstGeom prst="rect">
            <a:avLst/>
          </a:prstGeom>
        </p:spPr>
      </p:pic>
    </p:spTree>
    <p:extLst>
      <p:ext uri="{BB962C8B-B14F-4D97-AF65-F5344CB8AC3E}">
        <p14:creationId xmlns:p14="http://schemas.microsoft.com/office/powerpoint/2010/main" val="415427605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 Zone</a:t>
            </a:r>
            <a:endParaRPr lang="en-US" dirty="0"/>
          </a:p>
        </p:txBody>
      </p:sp>
      <p:sp>
        <p:nvSpPr>
          <p:cNvPr id="3" name="Content Placeholder 2"/>
          <p:cNvSpPr>
            <a:spLocks noGrp="1"/>
          </p:cNvSpPr>
          <p:nvPr>
            <p:ph sz="quarter" idx="1"/>
          </p:nvPr>
        </p:nvSpPr>
        <p:spPr/>
        <p:txBody>
          <a:bodyPr/>
          <a:lstStyle/>
          <a:p>
            <a:r>
              <a:rPr lang="en-US" dirty="0" smtClean="0"/>
              <a:t>Sell snacks and drinks to students and staff</a:t>
            </a:r>
          </a:p>
          <a:p>
            <a:r>
              <a:rPr lang="en-US" dirty="0" smtClean="0"/>
              <a:t>Open 10 minutes before school</a:t>
            </a:r>
          </a:p>
          <a:p>
            <a:pPr lvl="1"/>
            <a:r>
              <a:rPr lang="en-US" dirty="0" smtClean="0"/>
              <a:t>FBLA members open</a:t>
            </a:r>
          </a:p>
          <a:p>
            <a:r>
              <a:rPr lang="en-US" dirty="0" smtClean="0"/>
              <a:t>Open every class period except during my plan time</a:t>
            </a:r>
          </a:p>
          <a:p>
            <a:pPr lvl="1"/>
            <a:r>
              <a:rPr lang="en-US" dirty="0" smtClean="0"/>
              <a:t>ABD students operate</a:t>
            </a:r>
          </a:p>
          <a:p>
            <a:pPr lvl="1"/>
            <a:r>
              <a:rPr lang="en-US" dirty="0" smtClean="0"/>
              <a:t>FBLA members work during seminar time</a:t>
            </a:r>
          </a:p>
          <a:p>
            <a:r>
              <a:rPr lang="en-US" dirty="0" smtClean="0"/>
              <a:t>Must follow nutrition guidelines</a:t>
            </a:r>
          </a:p>
          <a:p>
            <a:endParaRPr lang="en-US" dirty="0"/>
          </a:p>
        </p:txBody>
      </p:sp>
    </p:spTree>
    <p:extLst>
      <p:ext uri="{BB962C8B-B14F-4D97-AF65-F5344CB8AC3E}">
        <p14:creationId xmlns:p14="http://schemas.microsoft.com/office/powerpoint/2010/main" val="313854376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Beginning  (2012)</a:t>
            </a:r>
            <a:endParaRPr lang="en-US" dirty="0"/>
          </a:p>
        </p:txBody>
      </p:sp>
      <p:sp>
        <p:nvSpPr>
          <p:cNvPr id="3" name="Content Placeholder 2"/>
          <p:cNvSpPr>
            <a:spLocks noGrp="1"/>
          </p:cNvSpPr>
          <p:nvPr>
            <p:ph sz="quarter" idx="1"/>
          </p:nvPr>
        </p:nvSpPr>
        <p:spPr>
          <a:xfrm>
            <a:off x="612648" y="1600200"/>
            <a:ext cx="8153400" cy="4853520"/>
          </a:xfrm>
        </p:spPr>
        <p:txBody>
          <a:bodyPr/>
          <a:lstStyle/>
          <a:p>
            <a:r>
              <a:rPr lang="en-US" dirty="0" smtClean="0"/>
              <a:t>Located in an unused classroom</a:t>
            </a:r>
          </a:p>
          <a:p>
            <a:r>
              <a:rPr lang="en-US" dirty="0" smtClean="0"/>
              <a:t>Used old counters that were no longer being used</a:t>
            </a:r>
          </a:p>
          <a:p>
            <a:r>
              <a:rPr lang="en-US" dirty="0" smtClean="0"/>
              <a:t>Used funding from FBLA to purchase start-up supplies</a:t>
            </a:r>
          </a:p>
          <a:p>
            <a:r>
              <a:rPr lang="en-US" dirty="0" smtClean="0"/>
              <a:t>Small menu</a:t>
            </a:r>
          </a:p>
          <a:p>
            <a:pPr marL="0" indent="0">
              <a:buNone/>
            </a:pPr>
            <a:endParaRPr lang="en-US" dirty="0"/>
          </a:p>
        </p:txBody>
      </p:sp>
      <p:pic>
        <p:nvPicPr>
          <p:cNvPr id="4" name="Picture 3" descr="ashleyr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524" y="3373544"/>
            <a:ext cx="4613684" cy="3257393"/>
          </a:xfrm>
          <a:prstGeom prst="rect">
            <a:avLst/>
          </a:prstGeom>
        </p:spPr>
      </p:pic>
    </p:spTree>
    <p:extLst>
      <p:ext uri="{BB962C8B-B14F-4D97-AF65-F5344CB8AC3E}">
        <p14:creationId xmlns:p14="http://schemas.microsoft.com/office/powerpoint/2010/main" val="177097894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(2017)</a:t>
            </a:r>
            <a:endParaRPr lang="en-US" dirty="0"/>
          </a:p>
        </p:txBody>
      </p:sp>
      <p:sp>
        <p:nvSpPr>
          <p:cNvPr id="3" name="Content Placeholder 2"/>
          <p:cNvSpPr>
            <a:spLocks noGrp="1"/>
          </p:cNvSpPr>
          <p:nvPr>
            <p:ph sz="quarter" idx="1"/>
          </p:nvPr>
        </p:nvSpPr>
        <p:spPr/>
        <p:txBody>
          <a:bodyPr/>
          <a:lstStyle/>
          <a:p>
            <a:r>
              <a:rPr lang="en-US" dirty="0" smtClean="0"/>
              <a:t>Larger, more accessible location</a:t>
            </a:r>
          </a:p>
          <a:p>
            <a:r>
              <a:rPr lang="en-US" dirty="0" smtClean="0"/>
              <a:t>Comfortable and relaxing environment</a:t>
            </a:r>
          </a:p>
          <a:p>
            <a:r>
              <a:rPr lang="en-US" dirty="0" smtClean="0"/>
              <a:t>Expanded menu</a:t>
            </a:r>
          </a:p>
          <a:p>
            <a:r>
              <a:rPr lang="en-US" dirty="0" smtClean="0"/>
              <a:t>New vendors</a:t>
            </a:r>
          </a:p>
          <a:p>
            <a:r>
              <a:rPr lang="en-US" dirty="0" smtClean="0"/>
              <a:t>KS Department of Health &amp; Environment</a:t>
            </a:r>
          </a:p>
          <a:p>
            <a:endParaRPr lang="en-US" dirty="0" smtClean="0"/>
          </a:p>
          <a:p>
            <a:endParaRPr lang="en-US" dirty="0"/>
          </a:p>
        </p:txBody>
      </p:sp>
    </p:spTree>
    <p:extLst>
      <p:ext uri="{BB962C8B-B14F-4D97-AF65-F5344CB8AC3E}">
        <p14:creationId xmlns:p14="http://schemas.microsoft.com/office/powerpoint/2010/main" val="93375196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40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440" y="735102"/>
            <a:ext cx="4277810" cy="3208358"/>
          </a:xfrm>
          <a:prstGeom prst="rect">
            <a:avLst/>
          </a:prstGeom>
        </p:spPr>
      </p:pic>
      <p:pic>
        <p:nvPicPr>
          <p:cNvPr id="4" name="Picture 3" descr="IMG_40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926" y="3070456"/>
            <a:ext cx="4542057" cy="3406543"/>
          </a:xfrm>
          <a:prstGeom prst="rect">
            <a:avLst/>
          </a:prstGeom>
        </p:spPr>
      </p:pic>
    </p:spTree>
    <p:extLst>
      <p:ext uri="{BB962C8B-B14F-4D97-AF65-F5344CB8AC3E}">
        <p14:creationId xmlns:p14="http://schemas.microsoft.com/office/powerpoint/2010/main" val="327250035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4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009" y="3224738"/>
            <a:ext cx="3948221" cy="2961166"/>
          </a:xfrm>
          <a:prstGeom prst="rect">
            <a:avLst/>
          </a:prstGeom>
        </p:spPr>
      </p:pic>
      <p:pic>
        <p:nvPicPr>
          <p:cNvPr id="4" name="Picture 3" descr="IMG_40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797486"/>
            <a:ext cx="3516343" cy="2637257"/>
          </a:xfrm>
          <a:prstGeom prst="rect">
            <a:avLst/>
          </a:prstGeom>
        </p:spPr>
      </p:pic>
    </p:spTree>
    <p:extLst>
      <p:ext uri="{BB962C8B-B14F-4D97-AF65-F5344CB8AC3E}">
        <p14:creationId xmlns:p14="http://schemas.microsoft.com/office/powerpoint/2010/main" val="209370474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sz="quarter" idx="1"/>
          </p:nvPr>
        </p:nvSpPr>
        <p:spPr/>
        <p:txBody>
          <a:bodyPr/>
          <a:lstStyle/>
          <a:p>
            <a:r>
              <a:rPr lang="en-US" dirty="0" smtClean="0"/>
              <a:t>Students are allowed to come in with their teacher’s permission</a:t>
            </a:r>
          </a:p>
          <a:p>
            <a:r>
              <a:rPr lang="en-US" dirty="0" smtClean="0"/>
              <a:t>Often used for group projects</a:t>
            </a:r>
          </a:p>
          <a:p>
            <a:r>
              <a:rPr lang="en-US" dirty="0" smtClean="0"/>
              <a:t>No cell phones</a:t>
            </a:r>
          </a:p>
          <a:p>
            <a:r>
              <a:rPr lang="en-US" dirty="0" smtClean="0"/>
              <a:t>Monitored by myself </a:t>
            </a:r>
          </a:p>
          <a:p>
            <a:r>
              <a:rPr lang="en-US" dirty="0" smtClean="0"/>
              <a:t>Security cameras</a:t>
            </a:r>
          </a:p>
          <a:p>
            <a:endParaRPr lang="en-US" dirty="0"/>
          </a:p>
        </p:txBody>
      </p:sp>
      <p:pic>
        <p:nvPicPr>
          <p:cNvPr id="4" name="Picture 3" descr="ru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004" y="3300712"/>
            <a:ext cx="2641600" cy="3086100"/>
          </a:xfrm>
          <a:prstGeom prst="rect">
            <a:avLst/>
          </a:prstGeom>
        </p:spPr>
      </p:pic>
    </p:spTree>
    <p:extLst>
      <p:ext uri="{BB962C8B-B14F-4D97-AF65-F5344CB8AC3E}">
        <p14:creationId xmlns:p14="http://schemas.microsoft.com/office/powerpoint/2010/main" val="207832315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4175</TotalTime>
  <Words>873</Words>
  <Application>Microsoft Macintosh PowerPoint</Application>
  <PresentationFormat>On-screen Show (4:3)</PresentationFormat>
  <Paragraphs>145</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ACTIVATING an entrepreneurial mindset in high school students</vt:lpstr>
      <vt:lpstr>What is an entrepreneurial mindset?</vt:lpstr>
      <vt:lpstr>How do the students benefit?</vt:lpstr>
      <vt:lpstr>The Red Zone</vt:lpstr>
      <vt:lpstr>In The Beginning  (2012)</vt:lpstr>
      <vt:lpstr>Today (2017)</vt:lpstr>
      <vt:lpstr>PowerPoint Presentation</vt:lpstr>
      <vt:lpstr>PowerPoint Presentation</vt:lpstr>
      <vt:lpstr>Rules</vt:lpstr>
      <vt:lpstr>Worker Responsibilities</vt:lpstr>
      <vt:lpstr>Profit </vt:lpstr>
      <vt:lpstr>Where to start?</vt:lpstr>
      <vt:lpstr>Funding &amp; Student Involvement</vt:lpstr>
      <vt:lpstr>Vendors</vt:lpstr>
      <vt:lpstr>Financial Reporting</vt:lpstr>
      <vt:lpstr>Apparel Printing &amp; Embroidery</vt:lpstr>
      <vt:lpstr>Profit</vt:lpstr>
      <vt:lpstr>PowerPoint Presentation</vt:lpstr>
      <vt:lpstr>PowerPoint Presentation</vt:lpstr>
      <vt:lpstr>PowerPoint Presentation</vt:lpstr>
      <vt:lpstr>Community Involvement</vt:lpstr>
      <vt:lpstr>My Advice</vt:lpstr>
      <vt:lpstr>PowerPoint Presentation</vt:lpstr>
      <vt:lpstr>Contact Information</vt:lpstr>
    </vt:vector>
  </TitlesOfParts>
  <Company>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Steinert</dc:creator>
  <cp:lastModifiedBy>Jennifer Steinert</cp:lastModifiedBy>
  <cp:revision>38</cp:revision>
  <dcterms:created xsi:type="dcterms:W3CDTF">2017-01-25T13:41:51Z</dcterms:created>
  <dcterms:modified xsi:type="dcterms:W3CDTF">2017-02-04T21:16:19Z</dcterms:modified>
</cp:coreProperties>
</file>