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71" r:id="rId2"/>
    <p:sldId id="257" r:id="rId3"/>
    <p:sldId id="258" r:id="rId4"/>
    <p:sldId id="269" r:id="rId5"/>
    <p:sldId id="259" r:id="rId6"/>
    <p:sldId id="270" r:id="rId7"/>
    <p:sldId id="261" r:id="rId8"/>
    <p:sldId id="256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86" autoAdjust="0"/>
    <p:restoredTop sz="94600"/>
  </p:normalViewPr>
  <p:slideViewPr>
    <p:cSldViewPr>
      <p:cViewPr>
        <p:scale>
          <a:sx n="47" d="100"/>
          <a:sy n="47" d="100"/>
        </p:scale>
        <p:origin x="-2362" y="-902"/>
      </p:cViewPr>
      <p:guideLst>
        <p:guide orient="horz" pos="2160"/>
        <p:guide pos="2880"/>
      </p:guideLst>
    </p:cSldViewPr>
  </p:slideViewPr>
  <p:notesTextViewPr>
    <p:cViewPr>
      <p:scale>
        <a:sx n="95" d="100"/>
        <a:sy n="9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01951E-016F-4AD0-BEBD-05BECB56E95F}" type="datetimeFigureOut">
              <a:rPr lang="en-US" smtClean="0"/>
              <a:pPr/>
              <a:t>9/9/2016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B24139-7598-4E45-9E81-79BCD7F38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6DB8F0B-14EC-4106-831C-2DE794212ACC}" type="datetimeFigureOut">
              <a:rPr lang="en-US" smtClean="0"/>
              <a:pPr/>
              <a:t>9/9/2016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D1855C3-DDA5-4B12-B0E7-7247B83974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4987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1855C3-DDA5-4B12-B0E7-7247B839740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Nearly 80% of KS</a:t>
            </a:r>
            <a:r>
              <a:rPr lang="en-US" baseline="0" dirty="0" smtClean="0"/>
              <a:t> HS graduates enroll in 2 &amp; 4 </a:t>
            </a:r>
            <a:r>
              <a:rPr lang="en-US" baseline="0" dirty="0" err="1" smtClean="0"/>
              <a:t>yr</a:t>
            </a:r>
            <a:r>
              <a:rPr lang="en-US" baseline="0" dirty="0" smtClean="0"/>
              <a:t> institutions but only around 40% of those complete a degree and many of those are saddled with 10 years worth of student loan debt</a:t>
            </a:r>
          </a:p>
          <a:p>
            <a:endParaRPr lang="en-US" sz="1100" dirty="0" smtClean="0"/>
          </a:p>
          <a:p>
            <a:endParaRPr lang="en-US" sz="110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833901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“Why” refers to students asking why</a:t>
            </a:r>
            <a:r>
              <a:rPr lang="en-US" baseline="0" dirty="0" smtClean="0"/>
              <a:t> they are taking certain courses (taking courses because they are related to their career aspirations as opposed to other more feeble reasons)</a:t>
            </a:r>
          </a:p>
          <a:p>
            <a:endParaRPr lang="en-US" baseline="0" dirty="0" smtClean="0"/>
          </a:p>
          <a:p>
            <a:r>
              <a:rPr lang="en-US" baseline="0" dirty="0" smtClean="0"/>
              <a:t>“Safe” – not as costly related to time and money if done while in HS as opposed to PS</a:t>
            </a:r>
          </a:p>
        </p:txBody>
      </p:sp>
    </p:spTree>
    <p:extLst>
      <p:ext uri="{BB962C8B-B14F-4D97-AF65-F5344CB8AC3E}">
        <p14:creationId xmlns:p14="http://schemas.microsoft.com/office/powerpoint/2010/main" xmlns="" val="27857551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KATHLEEN</a:t>
            </a:r>
          </a:p>
          <a:p>
            <a:endParaRPr lang="en-US" dirty="0" smtClean="0"/>
          </a:p>
          <a:p>
            <a:r>
              <a:rPr lang="en-US" dirty="0" smtClean="0"/>
              <a:t>The</a:t>
            </a:r>
            <a:r>
              <a:rPr lang="en-US" baseline="0" dirty="0" smtClean="0"/>
              <a:t> minimum IPS components required of a school include these four components: </a:t>
            </a:r>
          </a:p>
          <a:p>
            <a:pPr marL="232943" indent="-232943">
              <a:buAutoNum type="arabicPeriod"/>
            </a:pPr>
            <a:r>
              <a:rPr lang="en-US" baseline="0" dirty="0" smtClean="0"/>
              <a:t>A graduated series of strength finders and interest inventories</a:t>
            </a:r>
          </a:p>
          <a:p>
            <a:pPr marL="232943" indent="-232943">
              <a:buAutoNum type="arabicPeriod"/>
            </a:pPr>
            <a:r>
              <a:rPr lang="en-US" baseline="0" dirty="0" smtClean="0"/>
              <a:t>A course builder function where courses are based on career interests</a:t>
            </a:r>
          </a:p>
          <a:p>
            <a:pPr marL="232943" indent="-232943">
              <a:buAutoNum type="arabicPeriod"/>
            </a:pPr>
            <a:r>
              <a:rPr lang="en-US" baseline="0" dirty="0" smtClean="0"/>
              <a:t>A General post-secondary plan</a:t>
            </a:r>
          </a:p>
          <a:p>
            <a:pPr marL="232943" indent="-232943">
              <a:buAutoNum type="arabicPeriod"/>
            </a:pPr>
            <a:r>
              <a:rPr lang="en-US" baseline="0" dirty="0" smtClean="0"/>
              <a:t>A portable electronic portfolio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990743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second component asks schools to use methods of course planning that align with cluster possibilities based on interest inventories and strength finders, and graduation tracking.</a:t>
            </a:r>
          </a:p>
          <a:p>
            <a:endParaRPr lang="en-US" dirty="0"/>
          </a:p>
          <a:p>
            <a:r>
              <a:rPr lang="en-US" dirty="0" smtClean="0"/>
              <a:t>In this slide, we see that the student’s four year plan is clearly articulated.  </a:t>
            </a:r>
            <a:endParaRPr lang="en-US" dirty="0"/>
          </a:p>
          <a:p>
            <a:r>
              <a:rPr lang="en-US" dirty="0" smtClean="0"/>
              <a:t>In addition, we see the graduation tracking and course history for the student  as well as cluster possibilities based on interest inventories completed.  </a:t>
            </a:r>
          </a:p>
          <a:p>
            <a:endParaRPr lang="en-US" dirty="0"/>
          </a:p>
          <a:p>
            <a:r>
              <a:rPr lang="en-US" dirty="0" smtClean="0"/>
              <a:t>This model comes from a vendor; however, a school can choose to capture this information however they see fit.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74954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Shape 347"/>
          <p:cNvSpPr txBox="1">
            <a:spLocks noGrp="1"/>
          </p:cNvSpPr>
          <p:nvPr>
            <p:ph type="body" idx="1"/>
          </p:nvPr>
        </p:nvSpPr>
        <p:spPr>
          <a:xfrm>
            <a:off x="701043" y="4415790"/>
            <a:ext cx="5608319" cy="4183380"/>
          </a:xfrm>
          <a:prstGeom prst="rect">
            <a:avLst/>
          </a:prstGeom>
          <a:noFill/>
          <a:ln>
            <a:noFill/>
          </a:ln>
        </p:spPr>
        <p:txBody>
          <a:bodyPr lIns="93162" tIns="93162" rIns="93162" bIns="93162" anchor="ctr" anchorCtr="0">
            <a:noAutofit/>
          </a:bodyPr>
          <a:lstStyle/>
          <a:p>
            <a:r>
              <a:rPr lang="en-US" dirty="0" smtClean="0"/>
              <a:t>In Ks. Research indicates that are</a:t>
            </a:r>
            <a:r>
              <a:rPr lang="en-US" baseline="0" dirty="0" smtClean="0"/>
              <a:t> 4 advising models utilized in schools:</a:t>
            </a:r>
          </a:p>
          <a:p>
            <a:pPr marL="232943" indent="-232943">
              <a:buAutoNum type="arabicParenR"/>
            </a:pPr>
            <a:r>
              <a:rPr lang="en-US" baseline="0" dirty="0" smtClean="0"/>
              <a:t>Counselor centered- the school counselor is responsible for  implementation of the advising model and is the primary contact for students and families.</a:t>
            </a:r>
          </a:p>
          <a:p>
            <a:r>
              <a:rPr lang="en-US" baseline="0" dirty="0" smtClean="0"/>
              <a:t>2) Career advisor system- this model utilizes staff members as advisors for students and families; the counselor acts as the model coordinator training staff and offering secondary support.</a:t>
            </a:r>
          </a:p>
          <a:p>
            <a:r>
              <a:rPr lang="en-US" baseline="0" dirty="0" smtClean="0"/>
              <a:t>3) Career advocate- this model utilizes trained advocates that serve students and families in the advising process in addition to the school counseling program.</a:t>
            </a:r>
            <a:endParaRPr dirty="0"/>
          </a:p>
        </p:txBody>
      </p:sp>
      <p:sp>
        <p:nvSpPr>
          <p:cNvPr id="348" name="Shape 34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17535316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1855C3-DDA5-4B12-B0E7-7247B839740D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288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DDFF8-1660-4C25-92EC-29BCE4B9E728}" type="datetimeFigureOut">
              <a:rPr lang="en-US" smtClean="0"/>
              <a:pPr/>
              <a:t>9/9/2016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EF402-DBAB-4B85-9D46-B7C9ABBFB2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DDFF8-1660-4C25-92EC-29BCE4B9E728}" type="datetimeFigureOut">
              <a:rPr lang="en-US" smtClean="0"/>
              <a:pPr/>
              <a:t>9/9/2016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EF402-DBAB-4B85-9D46-B7C9ABBFB2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DDFF8-1660-4C25-92EC-29BCE4B9E728}" type="datetimeFigureOut">
              <a:rPr lang="en-US" smtClean="0"/>
              <a:pPr/>
              <a:t>9/9/2016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EF402-DBAB-4B85-9D46-B7C9ABBFB2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DDFF8-1660-4C25-92EC-29BCE4B9E728}" type="datetimeFigureOut">
              <a:rPr lang="en-US" smtClean="0"/>
              <a:pPr/>
              <a:t>9/9/2016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EF402-DBAB-4B85-9D46-B7C9ABBFB2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DDFF8-1660-4C25-92EC-29BCE4B9E728}" type="datetimeFigureOut">
              <a:rPr lang="en-US" smtClean="0"/>
              <a:pPr/>
              <a:t>9/9/2016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EF402-DBAB-4B85-9D46-B7C9ABBFB2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DDFF8-1660-4C25-92EC-29BCE4B9E728}" type="datetimeFigureOut">
              <a:rPr lang="en-US" smtClean="0"/>
              <a:pPr/>
              <a:t>9/9/2016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EF402-DBAB-4B85-9D46-B7C9ABBFB2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DDFF8-1660-4C25-92EC-29BCE4B9E728}" type="datetimeFigureOut">
              <a:rPr lang="en-US" smtClean="0"/>
              <a:pPr/>
              <a:t>9/9/2016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EF402-DBAB-4B85-9D46-B7C9ABBFB2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DDFF8-1660-4C25-92EC-29BCE4B9E728}" type="datetimeFigureOut">
              <a:rPr lang="en-US" smtClean="0"/>
              <a:pPr/>
              <a:t>9/9/2016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EF402-DBAB-4B85-9D46-B7C9ABBFB2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DDFF8-1660-4C25-92EC-29BCE4B9E728}" type="datetimeFigureOut">
              <a:rPr lang="en-US" smtClean="0"/>
              <a:pPr/>
              <a:t>9/9/2016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EF402-DBAB-4B85-9D46-B7C9ABBFB2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DDFF8-1660-4C25-92EC-29BCE4B9E728}" type="datetimeFigureOut">
              <a:rPr lang="en-US" smtClean="0"/>
              <a:pPr/>
              <a:t>9/9/2016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EF402-DBAB-4B85-9D46-B7C9ABBFB2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DDFF8-1660-4C25-92EC-29BCE4B9E728}" type="datetimeFigureOut">
              <a:rPr lang="en-US" smtClean="0"/>
              <a:pPr/>
              <a:t>9/9/2016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EF402-DBAB-4B85-9D46-B7C9ABBFB2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DDFF8-1660-4C25-92EC-29BCE4B9E728}" type="datetimeFigureOut">
              <a:rPr lang="en-US" smtClean="0"/>
              <a:pPr/>
              <a:t>9/9/2016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EF402-DBAB-4B85-9D46-B7C9ABBFB2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consulting.jcl@gmail.com" TargetMode="External"/><Relationship Id="rId2" Type="http://schemas.openxmlformats.org/officeDocument/2006/relationships/hyperlink" Target="mailto:jryan@smokyhill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IPS From A to Z</a:t>
            </a:r>
            <a:endParaRPr lang="en-US" dirty="0"/>
          </a:p>
        </p:txBody>
      </p:sp>
      <p:pic>
        <p:nvPicPr>
          <p:cNvPr id="6" name="Content Placeholder 5" descr="SHESC Logo (www.smokyhill.org)(JPeG)(092909v1)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5029201" y="3962400"/>
            <a:ext cx="3735324" cy="2276856"/>
          </a:xfrm>
        </p:spPr>
      </p:pic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57200" y="2590800"/>
            <a:ext cx="4038600" cy="16002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Joe Ryan   </a:t>
            </a:r>
            <a:r>
              <a:rPr lang="en-US" sz="1400" dirty="0" smtClean="0"/>
              <a:t>Smoky Hill CTE Coordinator</a:t>
            </a:r>
          </a:p>
          <a:p>
            <a:r>
              <a:rPr lang="en-US" sz="2000" dirty="0" smtClean="0"/>
              <a:t>Joni Clark-Leiker  </a:t>
            </a:r>
            <a:r>
              <a:rPr lang="en-US" sz="1400" dirty="0" smtClean="0"/>
              <a:t>JCL Consulting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Implementation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Administration</a:t>
            </a:r>
          </a:p>
          <a:p>
            <a:r>
              <a:rPr lang="en-US" dirty="0" smtClean="0"/>
              <a:t>Counseling Staff</a:t>
            </a:r>
          </a:p>
          <a:p>
            <a:r>
              <a:rPr lang="en-US" dirty="0" smtClean="0"/>
              <a:t>Teachers</a:t>
            </a:r>
          </a:p>
          <a:p>
            <a:r>
              <a:rPr lang="en-US" dirty="0" smtClean="0"/>
              <a:t>Career Advocates</a:t>
            </a:r>
          </a:p>
          <a:p>
            <a:r>
              <a:rPr lang="en-US" dirty="0" smtClean="0"/>
              <a:t>Others</a:t>
            </a:r>
            <a:endParaRPr lang="en-US" dirty="0"/>
          </a:p>
        </p:txBody>
      </p:sp>
      <p:pic>
        <p:nvPicPr>
          <p:cNvPr id="4" name="Picture 3" descr="/Users/Joni/Desktop/team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276600"/>
            <a:ext cx="3810000" cy="3352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71946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Creating Your 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2697163"/>
          </a:xfrm>
        </p:spPr>
        <p:txBody>
          <a:bodyPr/>
          <a:lstStyle/>
          <a:p>
            <a:r>
              <a:rPr lang="en-US" dirty="0" smtClean="0"/>
              <a:t>District Analysis</a:t>
            </a:r>
            <a:r>
              <a:rPr lang="is-IS" dirty="0" smtClean="0"/>
              <a:t>…</a:t>
            </a:r>
            <a:endParaRPr lang="en-US" dirty="0" smtClean="0"/>
          </a:p>
          <a:p>
            <a:r>
              <a:rPr lang="en-US" dirty="0" smtClean="0"/>
              <a:t>Career Development &amp; IPS Scoring Rubric</a:t>
            </a:r>
            <a:r>
              <a:rPr lang="is-IS" dirty="0" smtClean="0"/>
              <a:t>…</a:t>
            </a:r>
            <a:endParaRPr lang="en-US" dirty="0"/>
          </a:p>
          <a:p>
            <a:r>
              <a:rPr lang="en-US" dirty="0" smtClean="0"/>
              <a:t> Where Are We Going</a:t>
            </a:r>
            <a:r>
              <a:rPr lang="is-IS" dirty="0" smtClean="0"/>
              <a:t>…</a:t>
            </a:r>
          </a:p>
          <a:p>
            <a:r>
              <a:rPr lang="is-IS" dirty="0" smtClean="0"/>
              <a:t>How Do We Get There...</a:t>
            </a:r>
            <a:endParaRPr lang="en-US" dirty="0"/>
          </a:p>
        </p:txBody>
      </p:sp>
      <p:pic>
        <p:nvPicPr>
          <p:cNvPr id="4" name="Picture 3" descr="ttp://downloads.clipart.com/109442249.jpg?t=1473385225&amp;h=58c04b2903f7e23cb3efff645aaa6ba0&amp;u=chstechlab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15000" y="846138"/>
            <a:ext cx="2743200" cy="23090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05293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Building Your District Career Development 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Map District Career Development Activities</a:t>
            </a:r>
          </a:p>
          <a:p>
            <a:r>
              <a:rPr lang="en-US" dirty="0" smtClean="0"/>
              <a:t>Align with KSDE IPS targeted areas</a:t>
            </a:r>
          </a:p>
          <a:p>
            <a:r>
              <a:rPr lang="en-US" dirty="0" smtClean="0"/>
              <a:t>Build an IPS Framework</a:t>
            </a:r>
          </a:p>
          <a:p>
            <a:r>
              <a:rPr lang="en-US" dirty="0" smtClean="0"/>
              <a:t>Identify and map Programs of Study</a:t>
            </a:r>
          </a:p>
          <a:p>
            <a:r>
              <a:rPr lang="en-US" dirty="0" smtClean="0"/>
              <a:t>Identify Delivery Model</a:t>
            </a:r>
          </a:p>
          <a:p>
            <a:r>
              <a:rPr lang="en-US" dirty="0" smtClean="0"/>
              <a:t>Delivery of supporting areas of Career Readiness</a:t>
            </a:r>
            <a:endParaRPr lang="en-US" dirty="0"/>
          </a:p>
        </p:txBody>
      </p:sp>
      <p:pic>
        <p:nvPicPr>
          <p:cNvPr id="4" name="Picture 3" descr="ttp://downloads.clipart.com/21140546.jpg?t=1473385655&amp;h=3630dd13329cf3df560cb734c3e0d65a&amp;u=chstechlab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53000" y="5108806"/>
            <a:ext cx="3433647" cy="174919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46904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Delivering Your 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09" y="2667001"/>
            <a:ext cx="8229600" cy="4191000"/>
          </a:xfrm>
        </p:spPr>
        <p:txBody>
          <a:bodyPr/>
          <a:lstStyle/>
          <a:p>
            <a:r>
              <a:rPr lang="en-US" dirty="0" smtClean="0"/>
              <a:t>Staff</a:t>
            </a:r>
          </a:p>
          <a:p>
            <a:r>
              <a:rPr lang="en-US" dirty="0" smtClean="0"/>
              <a:t>Marketing to Students</a:t>
            </a:r>
          </a:p>
          <a:p>
            <a:r>
              <a:rPr lang="en-US" dirty="0" smtClean="0"/>
              <a:t>Marketing to Parents and Community</a:t>
            </a:r>
          </a:p>
          <a:p>
            <a:r>
              <a:rPr lang="en-US" dirty="0" smtClean="0"/>
              <a:t>Developing Career Development Resources and Materials</a:t>
            </a:r>
          </a:p>
          <a:p>
            <a:r>
              <a:rPr lang="en-US" dirty="0" smtClean="0"/>
              <a:t>Align Activities with KS Comprehensive Counseling Standards</a:t>
            </a:r>
            <a:endParaRPr lang="en-US" dirty="0"/>
          </a:p>
        </p:txBody>
      </p:sp>
      <p:pic>
        <p:nvPicPr>
          <p:cNvPr id="4" name="Picture 3" descr="ttp://downloads.clipart.com/109270640.jpg?t=1473386054&amp;h=5457362f56896e32b8b95068cf7b1ac6&amp;u=chstechlab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166193"/>
            <a:ext cx="2743200" cy="28724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8112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Joe Ryan </a:t>
            </a:r>
          </a:p>
          <a:p>
            <a:pPr>
              <a:buNone/>
            </a:pPr>
            <a:r>
              <a:rPr lang="en-US" sz="1600" dirty="0" smtClean="0"/>
              <a:t>Smoky Hill CTE Coordinator</a:t>
            </a:r>
          </a:p>
          <a:p>
            <a:pPr>
              <a:buNone/>
            </a:pPr>
            <a:r>
              <a:rPr lang="en-US" sz="1600" dirty="0" smtClean="0"/>
              <a:t>605 East Crawford, Salina 67401</a:t>
            </a:r>
          </a:p>
          <a:p>
            <a:pPr>
              <a:buNone/>
            </a:pPr>
            <a:r>
              <a:rPr lang="en-US" sz="1600" dirty="0" smtClean="0"/>
              <a:t>785-825-9185</a:t>
            </a:r>
          </a:p>
          <a:p>
            <a:pPr>
              <a:buNone/>
            </a:pPr>
            <a:r>
              <a:rPr lang="en-US" sz="1600" dirty="0" smtClean="0">
                <a:hlinkClick r:id="rId2"/>
              </a:rPr>
              <a:t>jryan@smokyhill.org</a:t>
            </a:r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dirty="0" smtClean="0"/>
              <a:t>Joni Clark-Leiker</a:t>
            </a:r>
          </a:p>
          <a:p>
            <a:pPr>
              <a:buNone/>
            </a:pPr>
            <a:r>
              <a:rPr lang="en-US" sz="1600" dirty="0" smtClean="0"/>
              <a:t>JCL Consulting</a:t>
            </a:r>
          </a:p>
          <a:p>
            <a:pPr>
              <a:buNone/>
            </a:pPr>
            <a:r>
              <a:rPr lang="en-US" sz="1600" dirty="0" smtClean="0"/>
              <a:t>1150 </a:t>
            </a:r>
            <a:r>
              <a:rPr lang="en-US" sz="1600" dirty="0" err="1" smtClean="0"/>
              <a:t>LaHacienda</a:t>
            </a:r>
            <a:r>
              <a:rPr lang="en-US" sz="1600" dirty="0" smtClean="0"/>
              <a:t> Dr, Colby 67701</a:t>
            </a:r>
          </a:p>
          <a:p>
            <a:pPr>
              <a:buNone/>
            </a:pPr>
            <a:r>
              <a:rPr lang="en-US" sz="1600" dirty="0" smtClean="0"/>
              <a:t>785-443-3647</a:t>
            </a:r>
          </a:p>
          <a:p>
            <a:pPr>
              <a:buNone/>
            </a:pPr>
            <a:r>
              <a:rPr lang="en-US" sz="1600" dirty="0" smtClean="0">
                <a:hlinkClick r:id="rId3"/>
              </a:rPr>
              <a:t>consulting.jcl@gmail.com</a:t>
            </a:r>
            <a:endParaRPr lang="en-US" sz="1600" dirty="0" smtClean="0"/>
          </a:p>
          <a:p>
            <a:pPr>
              <a:buNone/>
            </a:pPr>
            <a:endParaRPr lang="en-US" sz="1600" dirty="0" smtClean="0"/>
          </a:p>
        </p:txBody>
      </p:sp>
      <p:pic>
        <p:nvPicPr>
          <p:cNvPr id="4" name="Content Placeholder 5" descr="SHESC Logo (www.smokyhill.org)(JPeG)(092909v1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29201" y="3962400"/>
            <a:ext cx="3735324" cy="22768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685330" y="1128714"/>
            <a:ext cx="7772870" cy="4972050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sz="6000" b="1" dirty="0" smtClean="0"/>
              <a:t>*Post-Secondary </a:t>
            </a:r>
            <a:r>
              <a:rPr lang="en-US" sz="6000" b="1" dirty="0"/>
              <a:t>Education </a:t>
            </a:r>
            <a:r>
              <a:rPr lang="en-US" sz="6000" b="1" i="1" u="sng" dirty="0"/>
              <a:t>completion</a:t>
            </a:r>
            <a:r>
              <a:rPr lang="en-US" sz="6000" b="1" dirty="0"/>
              <a:t> is more important than ever </a:t>
            </a:r>
            <a:r>
              <a:rPr lang="en-US" sz="6000" b="1" dirty="0" smtClean="0"/>
              <a:t>before </a:t>
            </a:r>
          </a:p>
          <a:p>
            <a:pPr marL="0" indent="0" algn="ctr">
              <a:buNone/>
            </a:pPr>
            <a:r>
              <a:rPr lang="en-US" sz="6000" b="1" dirty="0" smtClean="0"/>
              <a:t>(And it’s not getting any cheaper)</a:t>
            </a:r>
          </a:p>
          <a:p>
            <a:pPr marL="0" indent="0" algn="ctr">
              <a:buNone/>
            </a:pPr>
            <a:endParaRPr lang="en-US" sz="6000" dirty="0"/>
          </a:p>
          <a:p>
            <a:pPr marL="0" indent="0">
              <a:buNone/>
            </a:pPr>
            <a:r>
              <a:rPr lang="en-US" sz="2900" dirty="0" smtClean="0"/>
              <a:t>*Post-Secondary Education – Military, Certificate Programs, Apprenticeship programs, 2-year Tech/Community Colleges, 4-year institutions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xmlns="" val="334545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5400" dirty="0" smtClean="0"/>
              <a:t>Compelling Reasons for Individual plans of study</a:t>
            </a:r>
            <a:endParaRPr lang="en-US" sz="5400" dirty="0"/>
          </a:p>
        </p:txBody>
      </p:sp>
      <p:sp>
        <p:nvSpPr>
          <p:cNvPr id="6" name="Text Placeholder 5"/>
          <p:cNvSpPr>
            <a:spLocks noGrp="1"/>
          </p:cNvSpPr>
          <p:nvPr>
            <p:ph sz="quarter" idx="4294967295"/>
          </p:nvPr>
        </p:nvSpPr>
        <p:spPr>
          <a:xfrm>
            <a:off x="685330" y="2367093"/>
            <a:ext cx="7772870" cy="3424107"/>
          </a:xfrm>
          <a:prstGeom prst="rect">
            <a:avLst/>
          </a:prstGeom>
        </p:spPr>
        <p:txBody>
          <a:bodyPr/>
          <a:lstStyle/>
          <a:p>
            <a:pPr marL="514350" indent="-514350">
              <a:buAutoNum type="arabicPeriod"/>
            </a:pPr>
            <a:r>
              <a:rPr lang="en-US" sz="2400" dirty="0"/>
              <a:t>B</a:t>
            </a:r>
            <a:r>
              <a:rPr lang="en-US" sz="2400" dirty="0" smtClean="0"/>
              <a:t>etter answers “Why”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Better opportunity to engage students and families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Career exploration done prior to post-secondary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Encourages research and planning of multiple post-secondary options (job, military, 2-year, 4-year)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More students completing a post-secondary credential in less time and with less student loan debt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254894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Schools are not required to use a vendor for IPS. As long as the four minimum components of an IPS are present, schools can create their own IPS system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By the 2017-2018 school year, every middle school and high school in Kansas will have an IPS product and process in place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State Minimum IPS Components With Example Resources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sz="quarter" idx="4294967295"/>
          </p:nvPr>
        </p:nvSpPr>
        <p:spPr>
          <a:xfrm>
            <a:off x="685330" y="2367093"/>
            <a:ext cx="7772870" cy="3424107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 </a:t>
            </a:r>
            <a:r>
              <a:rPr lang="en-US" dirty="0"/>
              <a:t>graduated series of strength finders &amp; career interest inventories to help students identify preference toward career clusters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8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/>
              <a:t>– 12</a:t>
            </a:r>
            <a:r>
              <a:rPr lang="en-US" baseline="30000" dirty="0"/>
              <a:t>th</a:t>
            </a:r>
            <a:r>
              <a:rPr lang="en-US" dirty="0"/>
              <a:t> Course builder function with course selections based on career interests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 </a:t>
            </a:r>
            <a:r>
              <a:rPr lang="en-US" dirty="0"/>
              <a:t>general post-secondary plan (military, apprenticeship, 2-yr., 4-yr)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Portable electronic portfolio            </a:t>
            </a:r>
          </a:p>
        </p:txBody>
      </p:sp>
    </p:spTree>
    <p:extLst>
      <p:ext uri="{BB962C8B-B14F-4D97-AF65-F5344CB8AC3E}">
        <p14:creationId xmlns:p14="http://schemas.microsoft.com/office/powerpoint/2010/main" xmlns="" val="3078671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sz="quarter" idx="4294967295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-1215" b="1215"/>
          <a:stretch/>
        </p:blipFill>
        <p:spPr>
          <a:xfrm>
            <a:off x="1703469" y="195097"/>
            <a:ext cx="5717164" cy="7818343"/>
          </a:xfrm>
          <a:prstGeom prst="rect">
            <a:avLst/>
          </a:prstGeom>
          <a:solidFill>
            <a:srgbClr val="FF0000"/>
          </a:soli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608202" y="-1716771"/>
            <a:ext cx="1893433" cy="5717165"/>
          </a:xfrm>
          <a:solidFill>
            <a:schemeClr val="bg2">
              <a:lumMod val="50000"/>
            </a:schemeClr>
          </a:solidFill>
        </p:spPr>
        <p:txBody>
          <a:bodyPr vert="vert270">
            <a:normAutofit fontScale="90000"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Component 2: 8</a:t>
            </a:r>
            <a:r>
              <a:rPr lang="en-US" sz="4000" baseline="30000" dirty="0" smtClean="0">
                <a:solidFill>
                  <a:schemeClr val="bg1"/>
                </a:solidFill>
              </a:rPr>
              <a:t>th</a:t>
            </a:r>
            <a:r>
              <a:rPr lang="en-US" sz="4000" dirty="0" smtClean="0">
                <a:solidFill>
                  <a:schemeClr val="bg1"/>
                </a:solidFill>
              </a:rPr>
              <a:t> – 12</a:t>
            </a:r>
            <a:r>
              <a:rPr lang="en-US" sz="4000" baseline="30000" dirty="0" smtClean="0">
                <a:solidFill>
                  <a:schemeClr val="bg1"/>
                </a:solidFill>
              </a:rPr>
              <a:t>th</a:t>
            </a:r>
            <a:r>
              <a:rPr lang="en-US" sz="4000" dirty="0" smtClean="0">
                <a:solidFill>
                  <a:schemeClr val="bg1"/>
                </a:solidFill>
              </a:rPr>
              <a:t> Course Builder Function With Course Selections Based On Career Interests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Right Arrow 7"/>
          <p:cNvSpPr/>
          <p:nvPr/>
        </p:nvSpPr>
        <p:spPr>
          <a:xfrm rot="20357989">
            <a:off x="1202885" y="2336836"/>
            <a:ext cx="756788" cy="305908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 rot="19820386">
            <a:off x="1706609" y="4875726"/>
            <a:ext cx="402671" cy="159071"/>
          </a:xfrm>
          <a:prstGeom prst="right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796650" y="3903099"/>
            <a:ext cx="1522476" cy="1254119"/>
          </a:xfrm>
          <a:prstGeom prst="ellipse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 rot="19167853">
            <a:off x="2930406" y="4562568"/>
            <a:ext cx="221103" cy="107881"/>
          </a:xfrm>
          <a:prstGeom prst="right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098937" y="4306824"/>
            <a:ext cx="911961" cy="29795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065552" y="5221224"/>
            <a:ext cx="911961" cy="28346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098937" y="2377440"/>
            <a:ext cx="911961" cy="60350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15853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Shape 35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mtClean="0">
                <a:sym typeface="Arial"/>
              </a:rPr>
              <a:t>IPS Process	</a:t>
            </a:r>
            <a:endParaRPr lang="en-US" dirty="0">
              <a:sym typeface="Arial"/>
            </a:endParaRPr>
          </a:p>
        </p:txBody>
      </p:sp>
      <p:sp>
        <p:nvSpPr>
          <p:cNvPr id="350" name="Shape 350"/>
          <p:cNvSpPr txBox="1">
            <a:spLocks noGrp="1"/>
          </p:cNvSpPr>
          <p:nvPr>
            <p:ph sz="quarter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>
              <a:buNone/>
            </a:pPr>
            <a:r>
              <a:rPr lang="en-US" dirty="0" smtClean="0"/>
              <a:t>4 Models currently being utilized in Kansas schools:</a:t>
            </a:r>
          </a:p>
          <a:p>
            <a:pPr lvl="0">
              <a:buNone/>
            </a:pPr>
            <a:r>
              <a:rPr lang="en-US" dirty="0" smtClean="0">
                <a:sym typeface="Arial"/>
              </a:rPr>
              <a:t>	1. COUNSELOR-CENTERED</a:t>
            </a:r>
          </a:p>
          <a:p>
            <a:pPr lvl="0">
              <a:buNone/>
            </a:pPr>
            <a:r>
              <a:rPr lang="en-US" dirty="0" smtClean="0"/>
              <a:t>	2. Career Advisor system – all staff</a:t>
            </a:r>
          </a:p>
          <a:p>
            <a:pPr lvl="0">
              <a:buNone/>
            </a:pPr>
            <a:r>
              <a:rPr lang="en-US" dirty="0" smtClean="0">
                <a:sym typeface="Arial"/>
              </a:rPr>
              <a:t>	3. CAREER ADVOCATES</a:t>
            </a:r>
          </a:p>
          <a:p>
            <a:pPr lvl="0">
              <a:buNone/>
            </a:pPr>
            <a:r>
              <a:rPr lang="en-US" dirty="0" smtClean="0">
                <a:sym typeface="Arial"/>
              </a:rPr>
              <a:t>	4.  Hybrid</a:t>
            </a:r>
            <a:endParaRPr lang="en-US" dirty="0" smtClean="0"/>
          </a:p>
          <a:p>
            <a:pPr lvl="0"/>
            <a:endParaRPr lang="en-US" dirty="0" smtClean="0">
              <a:sym typeface="Arial"/>
            </a:endParaRPr>
          </a:p>
          <a:p>
            <a:pPr lvl="0"/>
            <a:endParaRPr lang="en-US" dirty="0"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67470238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914401"/>
            <a:ext cx="8153400" cy="10667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IPS can have many different looks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76400"/>
            <a:ext cx="6400800" cy="4419600"/>
          </a:xfrm>
        </p:spPr>
        <p:txBody>
          <a:bodyPr>
            <a:normAutofit/>
          </a:bodyPr>
          <a:lstStyle/>
          <a:p>
            <a:pPr marL="514350" indent="-514350"/>
            <a:r>
              <a:rPr lang="en-US" b="1" dirty="0" smtClean="0">
                <a:solidFill>
                  <a:schemeClr val="tx1"/>
                </a:solidFill>
              </a:rPr>
              <a:t>Many tools available</a:t>
            </a:r>
          </a:p>
          <a:p>
            <a:pPr marL="514350" indent="-514350"/>
            <a:r>
              <a:rPr lang="en-US" dirty="0" smtClean="0">
                <a:solidFill>
                  <a:schemeClr val="tx1"/>
                </a:solidFill>
              </a:rPr>
              <a:t>Career Cruising, Kansas Career Pipeline, </a:t>
            </a:r>
            <a:r>
              <a:rPr lang="en-US" dirty="0" err="1" smtClean="0">
                <a:solidFill>
                  <a:schemeClr val="tx1"/>
                </a:solidFill>
              </a:rPr>
              <a:t>Naviance</a:t>
            </a:r>
            <a:r>
              <a:rPr lang="en-US" dirty="0" smtClean="0">
                <a:solidFill>
                  <a:schemeClr val="tx1"/>
                </a:solidFill>
              </a:rPr>
              <a:t>, KIPS,  developed system </a:t>
            </a:r>
          </a:p>
          <a:p>
            <a:pPr marL="514350" indent="-514350"/>
            <a:endParaRPr lang="en-US" dirty="0">
              <a:solidFill>
                <a:schemeClr val="tx1"/>
              </a:solidFill>
            </a:endParaRPr>
          </a:p>
          <a:p>
            <a:pPr marL="514350" indent="-514350"/>
            <a:r>
              <a:rPr lang="en-US" dirty="0" smtClean="0">
                <a:solidFill>
                  <a:schemeClr val="tx1"/>
                </a:solidFill>
              </a:rPr>
              <a:t>But these are just tools to help you implement your plan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Implementation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Implementation Team</a:t>
            </a:r>
          </a:p>
          <a:p>
            <a:r>
              <a:rPr lang="en-US" dirty="0" smtClean="0"/>
              <a:t>Creating a Career Development Vision</a:t>
            </a:r>
          </a:p>
          <a:p>
            <a:r>
              <a:rPr lang="en-US" dirty="0" smtClean="0"/>
              <a:t>Building Your Career Development Vision</a:t>
            </a:r>
          </a:p>
          <a:p>
            <a:r>
              <a:rPr lang="en-US" dirty="0" smtClean="0"/>
              <a:t>Delivering Your Vision</a:t>
            </a:r>
          </a:p>
          <a:p>
            <a:r>
              <a:rPr lang="en-US" dirty="0" smtClean="0"/>
              <a:t>Developing/Identifying Career Development Resources/Materials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This is a process</a:t>
            </a:r>
            <a:r>
              <a:rPr lang="is-IS" dirty="0" smtClean="0"/>
              <a:t>...</a:t>
            </a:r>
            <a:endParaRPr lang="en-US" dirty="0"/>
          </a:p>
        </p:txBody>
      </p:sp>
      <p:pic>
        <p:nvPicPr>
          <p:cNvPr id="4" name="Picture 3" descr="ttp://downloads.clipart.com/109404454.jpg?t=1473386968&amp;h=490d6e61c0dfe5fdf0607b0abc6281f7&amp;u=chstechlab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9149" y="4313584"/>
            <a:ext cx="3027651" cy="25444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069653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741</TotalTime>
  <Words>725</Words>
  <Application>Microsoft Office PowerPoint</Application>
  <PresentationFormat>On-screen Show (4:3)</PresentationFormat>
  <Paragraphs>102</Paragraphs>
  <Slides>14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IPS From A to Z</vt:lpstr>
      <vt:lpstr>Slide 2</vt:lpstr>
      <vt:lpstr>Compelling Reasons for Individual plans of study</vt:lpstr>
      <vt:lpstr>Schools are not required to use a vendor for IPS. As long as the four minimum components of an IPS are present, schools can create their own IPS system  By the 2017-2018 school year, every middle school and high school in Kansas will have an IPS product and process in place</vt:lpstr>
      <vt:lpstr>State Minimum IPS Components With Example Resources</vt:lpstr>
      <vt:lpstr>Component 2: 8th – 12th Course Builder Function With Course Selections Based On Career Interests</vt:lpstr>
      <vt:lpstr>IPS Process </vt:lpstr>
      <vt:lpstr>IPS can have many different looks  </vt:lpstr>
      <vt:lpstr>An Implementation Plan</vt:lpstr>
      <vt:lpstr>Your Implementation Team</vt:lpstr>
      <vt:lpstr>Creating Your Vision</vt:lpstr>
      <vt:lpstr>Building Your District Career Development Vision</vt:lpstr>
      <vt:lpstr>Delivering Your Vision</vt:lpstr>
      <vt:lpstr>Contact Information</vt:lpstr>
    </vt:vector>
  </TitlesOfParts>
  <Company>Smoky Hill Education Service Center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JoeRyan</dc:creator>
  <cp:lastModifiedBy>JoeRyan</cp:lastModifiedBy>
  <cp:revision>35</cp:revision>
  <dcterms:created xsi:type="dcterms:W3CDTF">2016-09-06T19:20:40Z</dcterms:created>
  <dcterms:modified xsi:type="dcterms:W3CDTF">2016-09-09T21:20:58Z</dcterms:modified>
</cp:coreProperties>
</file>