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57" r:id="rId4"/>
    <p:sldId id="258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0" d="100"/>
          <a:sy n="90" d="100"/>
        </p:scale>
        <p:origin x="-307" y="-77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4A37D5-8889-4D80-AD42-0E64D2CC4CF7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FEC0391-1218-4E91-8D29-F5072D2386EB}">
      <dgm:prSet phldrT="[Text]"/>
      <dgm:spPr/>
      <dgm:t>
        <a:bodyPr/>
        <a:lstStyle/>
        <a:p>
          <a:r>
            <a:rPr lang="en-US" dirty="0" smtClean="0"/>
            <a:t>1917</a:t>
          </a:r>
        </a:p>
        <a:p>
          <a:r>
            <a:rPr lang="en-US" dirty="0" smtClean="0"/>
            <a:t>Smith Hughes Act</a:t>
          </a:r>
          <a:endParaRPr lang="en-US" dirty="0"/>
        </a:p>
      </dgm:t>
    </dgm:pt>
    <dgm:pt modelId="{2A15CCA7-E295-4448-A288-ABD17C92D2CF}" type="parTrans" cxnId="{DE23C866-70C2-4D50-9315-83623E0CAC5A}">
      <dgm:prSet/>
      <dgm:spPr/>
      <dgm:t>
        <a:bodyPr/>
        <a:lstStyle/>
        <a:p>
          <a:endParaRPr lang="en-US"/>
        </a:p>
      </dgm:t>
    </dgm:pt>
    <dgm:pt modelId="{2688FBC1-0F80-47B1-BE15-B7CA19CEA640}" type="sibTrans" cxnId="{DE23C866-70C2-4D50-9315-83623E0CAC5A}">
      <dgm:prSet/>
      <dgm:spPr/>
      <dgm:t>
        <a:bodyPr/>
        <a:lstStyle/>
        <a:p>
          <a:endParaRPr lang="en-US"/>
        </a:p>
      </dgm:t>
    </dgm:pt>
    <dgm:pt modelId="{47BE5F8B-5F6C-407D-8A0F-1AAC63B18705}">
      <dgm:prSet phldrT="[Text]"/>
      <dgm:spPr/>
      <dgm:t>
        <a:bodyPr/>
        <a:lstStyle/>
        <a:p>
          <a:r>
            <a:rPr lang="en-US" dirty="0" smtClean="0"/>
            <a:t>2016</a:t>
          </a:r>
        </a:p>
        <a:p>
          <a:r>
            <a:rPr lang="en-US" dirty="0" smtClean="0"/>
            <a:t>CTE Teaching Today</a:t>
          </a:r>
          <a:endParaRPr lang="en-US" dirty="0"/>
        </a:p>
      </dgm:t>
    </dgm:pt>
    <dgm:pt modelId="{239FED35-45ED-4A5B-84D5-ED1E672288D7}" type="parTrans" cxnId="{3257C50D-B979-4F71-BF21-8C71856D1218}">
      <dgm:prSet/>
      <dgm:spPr/>
      <dgm:t>
        <a:bodyPr/>
        <a:lstStyle/>
        <a:p>
          <a:endParaRPr lang="en-US"/>
        </a:p>
      </dgm:t>
    </dgm:pt>
    <dgm:pt modelId="{4DCD7C5A-24B1-4A72-8181-984E0F6E159D}" type="sibTrans" cxnId="{3257C50D-B979-4F71-BF21-8C71856D1218}">
      <dgm:prSet/>
      <dgm:spPr/>
      <dgm:t>
        <a:bodyPr/>
        <a:lstStyle/>
        <a:p>
          <a:endParaRPr lang="en-US"/>
        </a:p>
      </dgm:t>
    </dgm:pt>
    <dgm:pt modelId="{823B344C-6885-485A-96F1-65E74B339E20}">
      <dgm:prSet phldrT="[Text]" phldr="1"/>
      <dgm:spPr/>
      <dgm:t>
        <a:bodyPr/>
        <a:lstStyle/>
        <a:p>
          <a:endParaRPr lang="en-US"/>
        </a:p>
      </dgm:t>
    </dgm:pt>
    <dgm:pt modelId="{82FA0CA0-2B01-406A-A05D-893378A5034F}" type="parTrans" cxnId="{84EDD13E-7C13-40D7-9DCD-EA984ACFC11B}">
      <dgm:prSet/>
      <dgm:spPr/>
      <dgm:t>
        <a:bodyPr/>
        <a:lstStyle/>
        <a:p>
          <a:endParaRPr lang="en-US"/>
        </a:p>
      </dgm:t>
    </dgm:pt>
    <dgm:pt modelId="{99230ED2-E1E6-4715-B276-BCBA675AEDED}" type="sibTrans" cxnId="{84EDD13E-7C13-40D7-9DCD-EA984ACFC11B}">
      <dgm:prSet/>
      <dgm:spPr/>
      <dgm:t>
        <a:bodyPr/>
        <a:lstStyle/>
        <a:p>
          <a:endParaRPr lang="en-US"/>
        </a:p>
      </dgm:t>
    </dgm:pt>
    <dgm:pt modelId="{0EC0DF69-67C5-4330-92E9-B5537FE02A59}">
      <dgm:prSet phldrT="[Text]"/>
      <dgm:spPr/>
      <dgm:t>
        <a:bodyPr/>
        <a:lstStyle/>
        <a:p>
          <a:r>
            <a:rPr lang="en-US" dirty="0" smtClean="0"/>
            <a:t>1932 </a:t>
          </a:r>
        </a:p>
        <a:p>
          <a:r>
            <a:rPr lang="en-US" dirty="0" smtClean="0"/>
            <a:t>E. C. </a:t>
          </a:r>
          <a:r>
            <a:rPr lang="en-US" dirty="0" err="1" smtClean="0"/>
            <a:t>Tolman</a:t>
          </a:r>
          <a:r>
            <a:rPr lang="en-US" dirty="0" smtClean="0"/>
            <a:t> Defines Latency Learning</a:t>
          </a:r>
          <a:endParaRPr lang="en-US" dirty="0"/>
        </a:p>
      </dgm:t>
    </dgm:pt>
    <dgm:pt modelId="{DD8AC0BA-04D3-41D6-969A-CCC86DBCA850}" type="parTrans" cxnId="{D426F3F7-3251-4869-BF34-CC7C2C4E6A28}">
      <dgm:prSet/>
      <dgm:spPr/>
      <dgm:t>
        <a:bodyPr/>
        <a:lstStyle/>
        <a:p>
          <a:endParaRPr lang="en-US"/>
        </a:p>
      </dgm:t>
    </dgm:pt>
    <dgm:pt modelId="{EB561212-CD03-4A45-B9BF-9F90997FB6E4}" type="sibTrans" cxnId="{D426F3F7-3251-4869-BF34-CC7C2C4E6A28}">
      <dgm:prSet/>
      <dgm:spPr/>
      <dgm:t>
        <a:bodyPr/>
        <a:lstStyle/>
        <a:p>
          <a:endParaRPr lang="en-US"/>
        </a:p>
      </dgm:t>
    </dgm:pt>
    <dgm:pt modelId="{9C6CD16B-A2BE-4E39-AF60-161BC70EEC51}">
      <dgm:prSet phldrT="[Text]"/>
      <dgm:spPr/>
      <dgm:t>
        <a:bodyPr/>
        <a:lstStyle/>
        <a:p>
          <a:r>
            <a:rPr lang="en-US" dirty="0" smtClean="0"/>
            <a:t>1964</a:t>
          </a:r>
        </a:p>
        <a:p>
          <a:r>
            <a:rPr lang="en-US" dirty="0" smtClean="0"/>
            <a:t>Carl Perkins Act</a:t>
          </a:r>
        </a:p>
        <a:p>
          <a:endParaRPr lang="en-US" dirty="0"/>
        </a:p>
      </dgm:t>
    </dgm:pt>
    <dgm:pt modelId="{2841C0CA-24CE-4768-ABD4-8E4A8023BA28}" type="parTrans" cxnId="{790C959F-F29A-429B-A822-E03068AC0843}">
      <dgm:prSet/>
      <dgm:spPr/>
      <dgm:t>
        <a:bodyPr/>
        <a:lstStyle/>
        <a:p>
          <a:endParaRPr lang="en-US"/>
        </a:p>
      </dgm:t>
    </dgm:pt>
    <dgm:pt modelId="{C52581D5-86FB-4B86-8A89-77333D15C16A}" type="sibTrans" cxnId="{790C959F-F29A-429B-A822-E03068AC0843}">
      <dgm:prSet/>
      <dgm:spPr/>
      <dgm:t>
        <a:bodyPr/>
        <a:lstStyle/>
        <a:p>
          <a:endParaRPr lang="en-US"/>
        </a:p>
      </dgm:t>
    </dgm:pt>
    <dgm:pt modelId="{46EDC826-C38B-441F-B5B4-64C39E2E4A7D}">
      <dgm:prSet phldrT="[Text]"/>
      <dgm:spPr/>
      <dgm:t>
        <a:bodyPr/>
        <a:lstStyle/>
        <a:p>
          <a:r>
            <a:rPr lang="en-US" dirty="0" smtClean="0"/>
            <a:t>1961</a:t>
          </a:r>
        </a:p>
        <a:p>
          <a:r>
            <a:rPr lang="en-US" dirty="0" smtClean="0"/>
            <a:t>W.R. Miller</a:t>
          </a:r>
        </a:p>
        <a:p>
          <a:r>
            <a:rPr lang="en-US" dirty="0" smtClean="0"/>
            <a:t>Defines the 4 Steps to Teaching</a:t>
          </a:r>
          <a:endParaRPr lang="en-US" dirty="0"/>
        </a:p>
      </dgm:t>
    </dgm:pt>
    <dgm:pt modelId="{374700D6-CE0F-4FFC-99CB-62F37A621BDC}" type="parTrans" cxnId="{1206AFD7-9ECC-4CB6-B1A8-03D2BAC53013}">
      <dgm:prSet/>
      <dgm:spPr/>
      <dgm:t>
        <a:bodyPr/>
        <a:lstStyle/>
        <a:p>
          <a:endParaRPr lang="en-US"/>
        </a:p>
      </dgm:t>
    </dgm:pt>
    <dgm:pt modelId="{3827019B-771C-4F00-8817-98609E613A3B}" type="sibTrans" cxnId="{1206AFD7-9ECC-4CB6-B1A8-03D2BAC53013}">
      <dgm:prSet/>
      <dgm:spPr/>
      <dgm:t>
        <a:bodyPr/>
        <a:lstStyle/>
        <a:p>
          <a:endParaRPr lang="en-US"/>
        </a:p>
      </dgm:t>
    </dgm:pt>
    <dgm:pt modelId="{2D7AF88F-FB67-4ECF-92CB-BA9B194F6DA6}">
      <dgm:prSet phldrT="[Text]" phldr="1"/>
      <dgm:spPr/>
      <dgm:t>
        <a:bodyPr/>
        <a:lstStyle/>
        <a:p>
          <a:endParaRPr lang="en-US"/>
        </a:p>
      </dgm:t>
    </dgm:pt>
    <dgm:pt modelId="{98F498F8-1691-4741-99C6-2559C1478D2B}" type="parTrans" cxnId="{703FDEDB-F760-4D97-8B42-06740245016F}">
      <dgm:prSet/>
      <dgm:spPr/>
      <dgm:t>
        <a:bodyPr/>
        <a:lstStyle/>
        <a:p>
          <a:endParaRPr lang="en-US"/>
        </a:p>
      </dgm:t>
    </dgm:pt>
    <dgm:pt modelId="{BEFC4ECA-F70F-42AC-8BEA-685ABF361043}" type="sibTrans" cxnId="{703FDEDB-F760-4D97-8B42-06740245016F}">
      <dgm:prSet/>
      <dgm:spPr/>
      <dgm:t>
        <a:bodyPr/>
        <a:lstStyle/>
        <a:p>
          <a:endParaRPr lang="en-US"/>
        </a:p>
      </dgm:t>
    </dgm:pt>
    <dgm:pt modelId="{DCF3D346-5A6B-40C1-871A-9E0A51425020}" type="pres">
      <dgm:prSet presAssocID="{894A37D5-8889-4D80-AD42-0E64D2CC4CF7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7E8F274-5CCC-4405-97B5-25F2096FAD77}" type="pres">
      <dgm:prSet presAssocID="{894A37D5-8889-4D80-AD42-0E64D2CC4CF7}" presName="arrow" presStyleLbl="bgShp" presStyleIdx="0" presStyleCnt="1"/>
      <dgm:spPr/>
    </dgm:pt>
    <dgm:pt modelId="{1C216E95-893F-4D41-B274-FB66D758C408}" type="pres">
      <dgm:prSet presAssocID="{894A37D5-8889-4D80-AD42-0E64D2CC4CF7}" presName="arrowDiagram5" presStyleCnt="0"/>
      <dgm:spPr/>
    </dgm:pt>
    <dgm:pt modelId="{A03176E3-63D7-4E6C-8763-A2FFCBB8069F}" type="pres">
      <dgm:prSet presAssocID="{FFEC0391-1218-4E91-8D29-F5072D2386EB}" presName="bullet5a" presStyleLbl="node1" presStyleIdx="0" presStyleCnt="5"/>
      <dgm:spPr/>
    </dgm:pt>
    <dgm:pt modelId="{2889D256-56B2-4091-8DBA-EBFDA16B7845}" type="pres">
      <dgm:prSet presAssocID="{FFEC0391-1218-4E91-8D29-F5072D2386EB}" presName="textBox5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7E3542-4F15-4296-982B-D32604C552C3}" type="pres">
      <dgm:prSet presAssocID="{0EC0DF69-67C5-4330-92E9-B5537FE02A59}" presName="bullet5b" presStyleLbl="node1" presStyleIdx="1" presStyleCnt="5"/>
      <dgm:spPr/>
    </dgm:pt>
    <dgm:pt modelId="{4D4DA197-4AEB-4CE2-8BB9-FCCE5B6351EB}" type="pres">
      <dgm:prSet presAssocID="{0EC0DF69-67C5-4330-92E9-B5537FE02A59}" presName="textBox5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4A62DB-CE3C-4375-BBEF-50F3FBCE42E3}" type="pres">
      <dgm:prSet presAssocID="{9C6CD16B-A2BE-4E39-AF60-161BC70EEC51}" presName="bullet5c" presStyleLbl="node1" presStyleIdx="2" presStyleCnt="5"/>
      <dgm:spPr/>
    </dgm:pt>
    <dgm:pt modelId="{EE1C3A7D-B916-4470-AE4D-D0B146F04740}" type="pres">
      <dgm:prSet presAssocID="{9C6CD16B-A2BE-4E39-AF60-161BC70EEC51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3DCFC5-A6D4-412E-B82E-3F9FB4255427}" type="pres">
      <dgm:prSet presAssocID="{46EDC826-C38B-441F-B5B4-64C39E2E4A7D}" presName="bullet5d" presStyleLbl="node1" presStyleIdx="3" presStyleCnt="5"/>
      <dgm:spPr/>
    </dgm:pt>
    <dgm:pt modelId="{EBB970EF-09CA-4CB5-A2BB-AD68AE720820}" type="pres">
      <dgm:prSet presAssocID="{46EDC826-C38B-441F-B5B4-64C39E2E4A7D}" presName="textBox5d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A8106F-82C2-4F9A-ADC5-F271275C6493}" type="pres">
      <dgm:prSet presAssocID="{47BE5F8B-5F6C-407D-8A0F-1AAC63B18705}" presName="bullet5e" presStyleLbl="node1" presStyleIdx="4" presStyleCnt="5"/>
      <dgm:spPr/>
    </dgm:pt>
    <dgm:pt modelId="{EF3C213D-B360-4E28-9E12-4A40C8BDE858}" type="pres">
      <dgm:prSet presAssocID="{47BE5F8B-5F6C-407D-8A0F-1AAC63B18705}" presName="textBox5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0124D6A-84D0-4C01-9F7D-FEA84DB57626}" type="presOf" srcId="{FFEC0391-1218-4E91-8D29-F5072D2386EB}" destId="{2889D256-56B2-4091-8DBA-EBFDA16B7845}" srcOrd="0" destOrd="0" presId="urn:microsoft.com/office/officeart/2005/8/layout/arrow2"/>
    <dgm:cxn modelId="{84EDD13E-7C13-40D7-9DCD-EA984ACFC11B}" srcId="{894A37D5-8889-4D80-AD42-0E64D2CC4CF7}" destId="{823B344C-6885-485A-96F1-65E74B339E20}" srcOrd="5" destOrd="0" parTransId="{82FA0CA0-2B01-406A-A05D-893378A5034F}" sibTransId="{99230ED2-E1E6-4715-B276-BCBA675AEDED}"/>
    <dgm:cxn modelId="{3257C50D-B979-4F71-BF21-8C71856D1218}" srcId="{894A37D5-8889-4D80-AD42-0E64D2CC4CF7}" destId="{47BE5F8B-5F6C-407D-8A0F-1AAC63B18705}" srcOrd="4" destOrd="0" parTransId="{239FED35-45ED-4A5B-84D5-ED1E672288D7}" sibTransId="{4DCD7C5A-24B1-4A72-8181-984E0F6E159D}"/>
    <dgm:cxn modelId="{DE23C866-70C2-4D50-9315-83623E0CAC5A}" srcId="{894A37D5-8889-4D80-AD42-0E64D2CC4CF7}" destId="{FFEC0391-1218-4E91-8D29-F5072D2386EB}" srcOrd="0" destOrd="0" parTransId="{2A15CCA7-E295-4448-A288-ABD17C92D2CF}" sibTransId="{2688FBC1-0F80-47B1-BE15-B7CA19CEA640}"/>
    <dgm:cxn modelId="{F461EF5C-A711-4D16-B552-7CD57839C9F2}" type="presOf" srcId="{46EDC826-C38B-441F-B5B4-64C39E2E4A7D}" destId="{EBB970EF-09CA-4CB5-A2BB-AD68AE720820}" srcOrd="0" destOrd="0" presId="urn:microsoft.com/office/officeart/2005/8/layout/arrow2"/>
    <dgm:cxn modelId="{440D386E-8726-4017-9811-A40809040230}" type="presOf" srcId="{894A37D5-8889-4D80-AD42-0E64D2CC4CF7}" destId="{DCF3D346-5A6B-40C1-871A-9E0A51425020}" srcOrd="0" destOrd="0" presId="urn:microsoft.com/office/officeart/2005/8/layout/arrow2"/>
    <dgm:cxn modelId="{1206AFD7-9ECC-4CB6-B1A8-03D2BAC53013}" srcId="{894A37D5-8889-4D80-AD42-0E64D2CC4CF7}" destId="{46EDC826-C38B-441F-B5B4-64C39E2E4A7D}" srcOrd="3" destOrd="0" parTransId="{374700D6-CE0F-4FFC-99CB-62F37A621BDC}" sibTransId="{3827019B-771C-4F00-8817-98609E613A3B}"/>
    <dgm:cxn modelId="{790C959F-F29A-429B-A822-E03068AC0843}" srcId="{894A37D5-8889-4D80-AD42-0E64D2CC4CF7}" destId="{9C6CD16B-A2BE-4E39-AF60-161BC70EEC51}" srcOrd="2" destOrd="0" parTransId="{2841C0CA-24CE-4768-ABD4-8E4A8023BA28}" sibTransId="{C52581D5-86FB-4B86-8A89-77333D15C16A}"/>
    <dgm:cxn modelId="{D426F3F7-3251-4869-BF34-CC7C2C4E6A28}" srcId="{894A37D5-8889-4D80-AD42-0E64D2CC4CF7}" destId="{0EC0DF69-67C5-4330-92E9-B5537FE02A59}" srcOrd="1" destOrd="0" parTransId="{DD8AC0BA-04D3-41D6-969A-CCC86DBCA850}" sibTransId="{EB561212-CD03-4A45-B9BF-9F90997FB6E4}"/>
    <dgm:cxn modelId="{6B5D6A38-5059-4FC2-B3E9-2D2046AFD3D1}" type="presOf" srcId="{47BE5F8B-5F6C-407D-8A0F-1AAC63B18705}" destId="{EF3C213D-B360-4E28-9E12-4A40C8BDE858}" srcOrd="0" destOrd="0" presId="urn:microsoft.com/office/officeart/2005/8/layout/arrow2"/>
    <dgm:cxn modelId="{31F29E78-4A15-4D03-9283-7D176F8AF4EB}" type="presOf" srcId="{9C6CD16B-A2BE-4E39-AF60-161BC70EEC51}" destId="{EE1C3A7D-B916-4470-AE4D-D0B146F04740}" srcOrd="0" destOrd="0" presId="urn:microsoft.com/office/officeart/2005/8/layout/arrow2"/>
    <dgm:cxn modelId="{703FDEDB-F760-4D97-8B42-06740245016F}" srcId="{894A37D5-8889-4D80-AD42-0E64D2CC4CF7}" destId="{2D7AF88F-FB67-4ECF-92CB-BA9B194F6DA6}" srcOrd="6" destOrd="0" parTransId="{98F498F8-1691-4741-99C6-2559C1478D2B}" sibTransId="{BEFC4ECA-F70F-42AC-8BEA-685ABF361043}"/>
    <dgm:cxn modelId="{53F64F86-68F3-4D45-97F8-0739A42D5E23}" type="presOf" srcId="{0EC0DF69-67C5-4330-92E9-B5537FE02A59}" destId="{4D4DA197-4AEB-4CE2-8BB9-FCCE5B6351EB}" srcOrd="0" destOrd="0" presId="urn:microsoft.com/office/officeart/2005/8/layout/arrow2"/>
    <dgm:cxn modelId="{EECC49A3-7798-45F3-A86B-09DB1BE52CAC}" type="presParOf" srcId="{DCF3D346-5A6B-40C1-871A-9E0A51425020}" destId="{E7E8F274-5CCC-4405-97B5-25F2096FAD77}" srcOrd="0" destOrd="0" presId="urn:microsoft.com/office/officeart/2005/8/layout/arrow2"/>
    <dgm:cxn modelId="{332E5AB0-987C-4BA1-89F7-A51763D7BCE9}" type="presParOf" srcId="{DCF3D346-5A6B-40C1-871A-9E0A51425020}" destId="{1C216E95-893F-4D41-B274-FB66D758C408}" srcOrd="1" destOrd="0" presId="urn:microsoft.com/office/officeart/2005/8/layout/arrow2"/>
    <dgm:cxn modelId="{4E7E1481-FC2A-4FE4-BF3E-D4D1ABCBB202}" type="presParOf" srcId="{1C216E95-893F-4D41-B274-FB66D758C408}" destId="{A03176E3-63D7-4E6C-8763-A2FFCBB8069F}" srcOrd="0" destOrd="0" presId="urn:microsoft.com/office/officeart/2005/8/layout/arrow2"/>
    <dgm:cxn modelId="{42D9C537-8CB8-4ECE-BADC-AFB0124CB971}" type="presParOf" srcId="{1C216E95-893F-4D41-B274-FB66D758C408}" destId="{2889D256-56B2-4091-8DBA-EBFDA16B7845}" srcOrd="1" destOrd="0" presId="urn:microsoft.com/office/officeart/2005/8/layout/arrow2"/>
    <dgm:cxn modelId="{E372AFB6-83B9-4DFE-AEAA-FF8CC6989A2F}" type="presParOf" srcId="{1C216E95-893F-4D41-B274-FB66D758C408}" destId="{EF7E3542-4F15-4296-982B-D32604C552C3}" srcOrd="2" destOrd="0" presId="urn:microsoft.com/office/officeart/2005/8/layout/arrow2"/>
    <dgm:cxn modelId="{D51E80AC-32A4-4BB3-B4A6-B1DCB854469E}" type="presParOf" srcId="{1C216E95-893F-4D41-B274-FB66D758C408}" destId="{4D4DA197-4AEB-4CE2-8BB9-FCCE5B6351EB}" srcOrd="3" destOrd="0" presId="urn:microsoft.com/office/officeart/2005/8/layout/arrow2"/>
    <dgm:cxn modelId="{83BBCF46-CFF4-4FB2-9211-0ABC92AF4BB6}" type="presParOf" srcId="{1C216E95-893F-4D41-B274-FB66D758C408}" destId="{704A62DB-CE3C-4375-BBEF-50F3FBCE42E3}" srcOrd="4" destOrd="0" presId="urn:microsoft.com/office/officeart/2005/8/layout/arrow2"/>
    <dgm:cxn modelId="{17ADBB75-33FE-415A-8B67-6FFC661DAEA9}" type="presParOf" srcId="{1C216E95-893F-4D41-B274-FB66D758C408}" destId="{EE1C3A7D-B916-4470-AE4D-D0B146F04740}" srcOrd="5" destOrd="0" presId="urn:microsoft.com/office/officeart/2005/8/layout/arrow2"/>
    <dgm:cxn modelId="{6EE27B1F-4968-49B1-BCA8-FA0A753969AD}" type="presParOf" srcId="{1C216E95-893F-4D41-B274-FB66D758C408}" destId="{4A3DCFC5-A6D4-412E-B82E-3F9FB4255427}" srcOrd="6" destOrd="0" presId="urn:microsoft.com/office/officeart/2005/8/layout/arrow2"/>
    <dgm:cxn modelId="{9C016473-73CE-4E5C-871E-D978599458C5}" type="presParOf" srcId="{1C216E95-893F-4D41-B274-FB66D758C408}" destId="{EBB970EF-09CA-4CB5-A2BB-AD68AE720820}" srcOrd="7" destOrd="0" presId="urn:microsoft.com/office/officeart/2005/8/layout/arrow2"/>
    <dgm:cxn modelId="{3B3327D9-D122-47BB-8394-96D192838BA8}" type="presParOf" srcId="{1C216E95-893F-4D41-B274-FB66D758C408}" destId="{B6A8106F-82C2-4F9A-ADC5-F271275C6493}" srcOrd="8" destOrd="0" presId="urn:microsoft.com/office/officeart/2005/8/layout/arrow2"/>
    <dgm:cxn modelId="{E3DC7D77-293B-4EAA-B777-1062044EEBB7}" type="presParOf" srcId="{1C216E95-893F-4D41-B274-FB66D758C408}" destId="{EF3C213D-B360-4E28-9E12-4A40C8BDE858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7E8F274-5CCC-4405-97B5-25F2096FAD77}">
      <dsp:nvSpPr>
        <dsp:cNvPr id="0" name=""/>
        <dsp:cNvSpPr/>
      </dsp:nvSpPr>
      <dsp:spPr>
        <a:xfrm>
          <a:off x="0" y="169333"/>
          <a:ext cx="8128000" cy="5079999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3176E3-63D7-4E6C-8763-A2FFCBB8069F}">
      <dsp:nvSpPr>
        <dsp:cNvPr id="0" name=""/>
        <dsp:cNvSpPr/>
      </dsp:nvSpPr>
      <dsp:spPr>
        <a:xfrm>
          <a:off x="800607" y="3946821"/>
          <a:ext cx="186944" cy="1869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89D256-56B2-4091-8DBA-EBFDA16B7845}">
      <dsp:nvSpPr>
        <dsp:cNvPr id="0" name=""/>
        <dsp:cNvSpPr/>
      </dsp:nvSpPr>
      <dsp:spPr>
        <a:xfrm>
          <a:off x="894079" y="4040293"/>
          <a:ext cx="1064768" cy="1209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58" tIns="0" rIns="0" bIns="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1917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Smith Hughes Act</a:t>
          </a:r>
          <a:endParaRPr lang="en-US" sz="2200" kern="1200" dirty="0"/>
        </a:p>
      </dsp:txBody>
      <dsp:txXfrm>
        <a:off x="894079" y="4040293"/>
        <a:ext cx="1064768" cy="1209040"/>
      </dsp:txXfrm>
    </dsp:sp>
    <dsp:sp modelId="{EF7E3542-4F15-4296-982B-D32604C552C3}">
      <dsp:nvSpPr>
        <dsp:cNvPr id="0" name=""/>
        <dsp:cNvSpPr/>
      </dsp:nvSpPr>
      <dsp:spPr>
        <a:xfrm>
          <a:off x="1812543" y="2974509"/>
          <a:ext cx="292608" cy="2926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4DA197-4AEB-4CE2-8BB9-FCCE5B6351EB}">
      <dsp:nvSpPr>
        <dsp:cNvPr id="0" name=""/>
        <dsp:cNvSpPr/>
      </dsp:nvSpPr>
      <dsp:spPr>
        <a:xfrm>
          <a:off x="1958847" y="3120813"/>
          <a:ext cx="1349248" cy="2128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5047" tIns="0" rIns="0" bIns="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1932 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E. C. </a:t>
          </a:r>
          <a:r>
            <a:rPr lang="en-US" sz="2200" kern="1200" dirty="0" err="1" smtClean="0"/>
            <a:t>Tolman</a:t>
          </a:r>
          <a:r>
            <a:rPr lang="en-US" sz="2200" kern="1200" dirty="0" smtClean="0"/>
            <a:t> Defines Latency Learning</a:t>
          </a:r>
          <a:endParaRPr lang="en-US" sz="2200" kern="1200" dirty="0"/>
        </a:p>
      </dsp:txBody>
      <dsp:txXfrm>
        <a:off x="1958847" y="3120813"/>
        <a:ext cx="1349248" cy="2128519"/>
      </dsp:txXfrm>
    </dsp:sp>
    <dsp:sp modelId="{704A62DB-CE3C-4375-BBEF-50F3FBCE42E3}">
      <dsp:nvSpPr>
        <dsp:cNvPr id="0" name=""/>
        <dsp:cNvSpPr/>
      </dsp:nvSpPr>
      <dsp:spPr>
        <a:xfrm>
          <a:off x="3113023" y="2199301"/>
          <a:ext cx="390144" cy="3901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1C3A7D-B916-4470-AE4D-D0B146F04740}">
      <dsp:nvSpPr>
        <dsp:cNvPr id="0" name=""/>
        <dsp:cNvSpPr/>
      </dsp:nvSpPr>
      <dsp:spPr>
        <a:xfrm>
          <a:off x="3308095" y="2394373"/>
          <a:ext cx="1568704" cy="2854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729" tIns="0" rIns="0" bIns="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1964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Carl Perkins Act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3308095" y="2394373"/>
        <a:ext cx="1568704" cy="2854960"/>
      </dsp:txXfrm>
    </dsp:sp>
    <dsp:sp modelId="{4A3DCFC5-A6D4-412E-B82E-3F9FB4255427}">
      <dsp:nvSpPr>
        <dsp:cNvPr id="0" name=""/>
        <dsp:cNvSpPr/>
      </dsp:nvSpPr>
      <dsp:spPr>
        <a:xfrm>
          <a:off x="4624832" y="1593765"/>
          <a:ext cx="503936" cy="5039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B970EF-09CA-4CB5-A2BB-AD68AE720820}">
      <dsp:nvSpPr>
        <dsp:cNvPr id="0" name=""/>
        <dsp:cNvSpPr/>
      </dsp:nvSpPr>
      <dsp:spPr>
        <a:xfrm>
          <a:off x="4876800" y="1845733"/>
          <a:ext cx="1625600" cy="3403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7025" tIns="0" rIns="0" bIns="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1961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W.R. Miller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Defines the 4 Steps to Teaching</a:t>
          </a:r>
          <a:endParaRPr lang="en-US" sz="2200" kern="1200" dirty="0"/>
        </a:p>
      </dsp:txBody>
      <dsp:txXfrm>
        <a:off x="4876800" y="1845733"/>
        <a:ext cx="1625600" cy="3403600"/>
      </dsp:txXfrm>
    </dsp:sp>
    <dsp:sp modelId="{B6A8106F-82C2-4F9A-ADC5-F271275C6493}">
      <dsp:nvSpPr>
        <dsp:cNvPr id="0" name=""/>
        <dsp:cNvSpPr/>
      </dsp:nvSpPr>
      <dsp:spPr>
        <a:xfrm>
          <a:off x="6181343" y="1189397"/>
          <a:ext cx="642112" cy="6421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3C213D-B360-4E28-9E12-4A40C8BDE858}">
      <dsp:nvSpPr>
        <dsp:cNvPr id="0" name=""/>
        <dsp:cNvSpPr/>
      </dsp:nvSpPr>
      <dsp:spPr>
        <a:xfrm>
          <a:off x="6502399" y="1510453"/>
          <a:ext cx="1625600" cy="3738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0242" tIns="0" rIns="0" bIns="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2016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CTE Teaching Today</a:t>
          </a:r>
          <a:endParaRPr lang="en-US" sz="2200" kern="1200" dirty="0"/>
        </a:p>
      </dsp:txBody>
      <dsp:txXfrm>
        <a:off x="6502399" y="1510453"/>
        <a:ext cx="1625600" cy="3738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E5C1B8A-C8A5-4554-AF33-421389372F84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3987-AB0A-45E3-9DF3-EBC6A152417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32446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C1B8A-C8A5-4554-AF33-421389372F84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3987-AB0A-45E3-9DF3-EBC6A15241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9902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C1B8A-C8A5-4554-AF33-421389372F84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3987-AB0A-45E3-9DF3-EBC6A152417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392318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12192000" cy="11430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09600" y="1551214"/>
            <a:ext cx="10972800" cy="457494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059625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ontent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12192000" cy="11430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09600" y="1551214"/>
            <a:ext cx="10972800" cy="457494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3251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ontent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12192000" cy="11430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09600" y="1551214"/>
            <a:ext cx="10972800" cy="457494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188441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ontent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12192000" cy="11430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09600" y="1551214"/>
            <a:ext cx="10972800" cy="457494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59995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C1B8A-C8A5-4554-AF33-421389372F84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3987-AB0A-45E3-9DF3-EBC6A15241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9647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C1B8A-C8A5-4554-AF33-421389372F84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3987-AB0A-45E3-9DF3-EBC6A152417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82458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C1B8A-C8A5-4554-AF33-421389372F84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3987-AB0A-45E3-9DF3-EBC6A15241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9286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C1B8A-C8A5-4554-AF33-421389372F84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3987-AB0A-45E3-9DF3-EBC6A15241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0965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C1B8A-C8A5-4554-AF33-421389372F84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3987-AB0A-45E3-9DF3-EBC6A15241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724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C1B8A-C8A5-4554-AF33-421389372F84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3987-AB0A-45E3-9DF3-EBC6A15241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8283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C1B8A-C8A5-4554-AF33-421389372F84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3987-AB0A-45E3-9DF3-EBC6A15241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3392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C1B8A-C8A5-4554-AF33-421389372F84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3987-AB0A-45E3-9DF3-EBC6A152417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29014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E5C1B8A-C8A5-4554-AF33-421389372F84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F93987-AB0A-45E3-9DF3-EBC6A152417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42510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Redefining the Instructional Process for the CTE Classroom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Presented by </a:t>
            </a:r>
          </a:p>
          <a:p>
            <a:r>
              <a:rPr lang="en-US" dirty="0"/>
              <a:t>Dr. Mark L. Johnson, </a:t>
            </a:r>
          </a:p>
          <a:p>
            <a:r>
              <a:rPr lang="en-US" dirty="0"/>
              <a:t>University Professor, PSU</a:t>
            </a:r>
          </a:p>
          <a:p>
            <a:r>
              <a:rPr lang="en-US" dirty="0" smtClean="0"/>
              <a:t>Dr. </a:t>
            </a:r>
            <a:r>
              <a:rPr lang="en-US" dirty="0" err="1" smtClean="0"/>
              <a:t>Jeanea</a:t>
            </a:r>
            <a:r>
              <a:rPr lang="en-US" dirty="0" smtClean="0"/>
              <a:t> Lambeth, </a:t>
            </a:r>
          </a:p>
          <a:p>
            <a:r>
              <a:rPr lang="en-US" dirty="0" smtClean="0"/>
              <a:t>Assistant Professor, PSU</a:t>
            </a:r>
          </a:p>
        </p:txBody>
      </p:sp>
    </p:spTree>
    <p:extLst>
      <p:ext uri="{BB962C8B-B14F-4D97-AF65-F5344CB8AC3E}">
        <p14:creationId xmlns:p14="http://schemas.microsoft.com/office/powerpoint/2010/main" xmlns="" val="159764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917590" y="3347500"/>
            <a:ext cx="8229600" cy="6477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Refer to </a:t>
            </a:r>
            <a:r>
              <a:rPr lang="en-US" b="1" dirty="0" smtClean="0">
                <a:solidFill>
                  <a:srgbClr val="0070C0"/>
                </a:solidFill>
              </a:rPr>
              <a:t>Blue</a:t>
            </a:r>
            <a:r>
              <a:rPr lang="en-US" dirty="0" smtClean="0"/>
              <a:t> 8½ x 8½ paper.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Delivering </a:t>
            </a:r>
            <a:r>
              <a:rPr lang="en-US" dirty="0" smtClean="0">
                <a:solidFill>
                  <a:schemeClr val="bg1"/>
                </a:solidFill>
              </a:rPr>
              <a:t>Improved </a:t>
            </a:r>
            <a:r>
              <a:rPr lang="en-US" dirty="0">
                <a:solidFill>
                  <a:schemeClr val="bg1"/>
                </a:solidFill>
              </a:rPr>
              <a:t>method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0695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Delivering </a:t>
            </a:r>
            <a:r>
              <a:rPr lang="en-US" dirty="0" smtClean="0">
                <a:solidFill>
                  <a:schemeClr val="bg1"/>
                </a:solidFill>
              </a:rPr>
              <a:t>Improved method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828137" y="1224502"/>
            <a:ext cx="8535726" cy="53591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Get </a:t>
            </a:r>
            <a:r>
              <a:rPr lang="en-US" dirty="0" smtClean="0">
                <a:solidFill>
                  <a:srgbClr val="FF0000"/>
                </a:solidFill>
              </a:rPr>
              <a:t>100% </a:t>
            </a:r>
            <a:r>
              <a:rPr lang="en-US" dirty="0" smtClean="0"/>
              <a:t>performance the 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baseline="30000" dirty="0" smtClean="0">
                <a:solidFill>
                  <a:srgbClr val="FF0000"/>
                </a:solidFill>
              </a:rPr>
              <a:t>st</a:t>
            </a:r>
            <a:r>
              <a:rPr lang="en-US" dirty="0" smtClean="0"/>
              <a:t> time, 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0070C0"/>
                </a:solidFill>
              </a:rPr>
              <a:t>every time!</a:t>
            </a:r>
          </a:p>
          <a:p>
            <a:pPr marL="0" indent="0" algn="ctr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You</a:t>
            </a:r>
            <a:r>
              <a:rPr lang="en-US" dirty="0" smtClean="0"/>
              <a:t> model the step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The </a:t>
            </a:r>
            <a:r>
              <a:rPr lang="en-US" b="1" dirty="0" smtClean="0">
                <a:solidFill>
                  <a:srgbClr val="0070C0"/>
                </a:solidFill>
              </a:rPr>
              <a:t>learner</a:t>
            </a:r>
            <a:r>
              <a:rPr lang="en-US" dirty="0" smtClean="0"/>
              <a:t> replicates the step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You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check for understanding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You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coach for improvement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The </a:t>
            </a:r>
            <a:r>
              <a:rPr lang="en-US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learner</a:t>
            </a:r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/>
              <a:t>makes the needed adjustment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REPEAT </a:t>
            </a:r>
            <a:r>
              <a:rPr lang="en-US" dirty="0" smtClean="0"/>
              <a:t>for each step.</a:t>
            </a:r>
          </a:p>
          <a:p>
            <a:pPr marL="0" indent="0" algn="ctr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19339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701579"/>
            <a:ext cx="9720073" cy="4607781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/>
              <a:t>ADDIE Model (</a:t>
            </a:r>
            <a:r>
              <a:rPr lang="en-US" dirty="0" err="1"/>
              <a:t>n.d</a:t>
            </a:r>
            <a:r>
              <a:rPr lang="en-US" dirty="0"/>
              <a:t>). Retrieved from: http://educationaltechnology.net/the-addie-model-</a:t>
            </a:r>
          </a:p>
          <a:p>
            <a:r>
              <a:rPr lang="en-US" dirty="0"/>
              <a:t>instructional-design/	</a:t>
            </a:r>
            <a:r>
              <a:rPr lang="en-US" dirty="0" smtClean="0"/>
              <a:t>8/27/2016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Miller. W. R. &amp; Rose, H. C., (1961). </a:t>
            </a:r>
            <a:r>
              <a:rPr lang="en-US" i="1" dirty="0"/>
              <a:t>Instructors and their jobs. </a:t>
            </a:r>
            <a:r>
              <a:rPr lang="en-US" dirty="0"/>
              <a:t>Chicago, IL: American </a:t>
            </a:r>
          </a:p>
          <a:p>
            <a:r>
              <a:rPr lang="en-US" dirty="0"/>
              <a:t>Technological Society.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Miller, W. R. &amp; Miller, M. F., (2009). </a:t>
            </a:r>
            <a:r>
              <a:rPr lang="en-US" i="1" dirty="0"/>
              <a:t>Instructors and their jobs.</a:t>
            </a:r>
            <a:r>
              <a:rPr lang="en-US" dirty="0"/>
              <a:t> Homewood, IL: American </a:t>
            </a:r>
          </a:p>
          <a:p>
            <a:r>
              <a:rPr lang="en-US" dirty="0"/>
              <a:t>Technical Publishers, Inc.</a:t>
            </a:r>
          </a:p>
          <a:p>
            <a:r>
              <a:rPr lang="en-US" dirty="0"/>
              <a:t> </a:t>
            </a:r>
          </a:p>
          <a:p>
            <a:r>
              <a:rPr lang="en-US" dirty="0" err="1"/>
              <a:t>Tolman</a:t>
            </a:r>
            <a:r>
              <a:rPr lang="en-US" dirty="0"/>
              <a:t>, E. C., (1932). </a:t>
            </a:r>
            <a:r>
              <a:rPr lang="en-US" i="1" dirty="0"/>
              <a:t>Purposive behavior in animals and men. </a:t>
            </a:r>
            <a:r>
              <a:rPr lang="en-US" dirty="0"/>
              <a:t>New York: Century.</a:t>
            </a:r>
          </a:p>
        </p:txBody>
      </p:sp>
    </p:spTree>
    <p:extLst>
      <p:ext uri="{BB962C8B-B14F-4D97-AF65-F5344CB8AC3E}">
        <p14:creationId xmlns:p14="http://schemas.microsoft.com/office/powerpoint/2010/main" xmlns="" val="183478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walk through CTE Instructional Methodology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xmlns="" val="409550546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94353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upload.wikimedia.org/wikipedia/commons/d/d3/ADDIE_Model_of_Design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61873" y="1024127"/>
            <a:ext cx="9339652" cy="498513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Oval 1"/>
          <p:cNvSpPr/>
          <p:nvPr/>
        </p:nvSpPr>
        <p:spPr>
          <a:xfrm>
            <a:off x="1574358" y="1192696"/>
            <a:ext cx="2520564" cy="4667415"/>
          </a:xfrm>
          <a:prstGeom prst="ellipse">
            <a:avLst/>
          </a:prstGeom>
          <a:solidFill>
            <a:schemeClr val="accent1">
              <a:alpha val="1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2789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4 Step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Prepare the student for the lesson</a:t>
            </a:r>
          </a:p>
          <a:p>
            <a:r>
              <a:rPr lang="en-US" dirty="0" smtClean="0"/>
              <a:t>2. Show the student how to perform the task</a:t>
            </a:r>
          </a:p>
          <a:p>
            <a:r>
              <a:rPr lang="en-US" dirty="0" smtClean="0"/>
              <a:t>3. Have the student show you how to perform the task</a:t>
            </a:r>
          </a:p>
          <a:p>
            <a:r>
              <a:rPr lang="en-US" dirty="0" smtClean="0"/>
              <a:t>3. Assess the student performance</a:t>
            </a:r>
          </a:p>
          <a:p>
            <a:endParaRPr lang="en-US" dirty="0"/>
          </a:p>
        </p:txBody>
      </p:sp>
      <p:pic>
        <p:nvPicPr>
          <p:cNvPr id="4" name="Content Placeholder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35117" y="4211792"/>
            <a:ext cx="3003373" cy="196971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841641" y="6188622"/>
            <a:ext cx="2590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Students Watch and Listen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5359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Improved Technique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Prepare the student for the lesson</a:t>
            </a:r>
          </a:p>
          <a:p>
            <a:r>
              <a:rPr lang="en-US" dirty="0"/>
              <a:t>2. Show the student how to perform </a:t>
            </a:r>
            <a:r>
              <a:rPr lang="en-US" dirty="0" smtClean="0"/>
              <a:t>the first STEP of the </a:t>
            </a:r>
            <a:r>
              <a:rPr lang="en-US" dirty="0"/>
              <a:t>task</a:t>
            </a:r>
          </a:p>
          <a:p>
            <a:r>
              <a:rPr lang="en-US" dirty="0"/>
              <a:t>3. Have the student show you how to perform the </a:t>
            </a:r>
            <a:r>
              <a:rPr lang="en-US" dirty="0" smtClean="0"/>
              <a:t>first step</a:t>
            </a:r>
            <a:endParaRPr lang="en-US" dirty="0"/>
          </a:p>
          <a:p>
            <a:r>
              <a:rPr lang="en-US" dirty="0" smtClean="0"/>
              <a:t>4. Check for student understanding and performance</a:t>
            </a:r>
          </a:p>
          <a:p>
            <a:r>
              <a:rPr lang="en-US" dirty="0" smtClean="0"/>
              <a:t>5. Correct as necessary</a:t>
            </a:r>
          </a:p>
          <a:p>
            <a:r>
              <a:rPr lang="en-US" dirty="0" smtClean="0"/>
              <a:t>6. Repeat process for each step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12481" y="4313125"/>
            <a:ext cx="3080284" cy="184935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93350" y="6198132"/>
            <a:ext cx="3118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Students Performs with Instructor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2671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in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 1 using TRADITIONAL Method</a:t>
            </a:r>
          </a:p>
          <a:p>
            <a:pPr lvl="1"/>
            <a:r>
              <a:rPr lang="en-US" dirty="0" smtClean="0"/>
              <a:t>12 Students</a:t>
            </a:r>
          </a:p>
          <a:p>
            <a:pPr lvl="1"/>
            <a:r>
              <a:rPr lang="en-US" dirty="0" smtClean="0"/>
              <a:t>Pretest average score of 60</a:t>
            </a:r>
          </a:p>
          <a:p>
            <a:pPr lvl="1"/>
            <a:r>
              <a:rPr lang="en-US" dirty="0" smtClean="0"/>
              <a:t>Post test score, 7 - 100s, 5 - 90s</a:t>
            </a:r>
          </a:p>
          <a:p>
            <a:r>
              <a:rPr lang="en-US" dirty="0"/>
              <a:t>Class </a:t>
            </a:r>
            <a:r>
              <a:rPr lang="en-US" dirty="0" smtClean="0"/>
              <a:t>2 </a:t>
            </a:r>
            <a:r>
              <a:rPr lang="en-US" dirty="0"/>
              <a:t>using </a:t>
            </a:r>
            <a:r>
              <a:rPr lang="en-US" dirty="0" smtClean="0"/>
              <a:t>IMPROVED Method</a:t>
            </a:r>
            <a:endParaRPr lang="en-US" dirty="0"/>
          </a:p>
          <a:p>
            <a:pPr lvl="1"/>
            <a:r>
              <a:rPr lang="en-US" dirty="0" smtClean="0"/>
              <a:t>14 </a:t>
            </a:r>
            <a:r>
              <a:rPr lang="en-US" dirty="0"/>
              <a:t>Students</a:t>
            </a:r>
          </a:p>
          <a:p>
            <a:pPr lvl="1"/>
            <a:r>
              <a:rPr lang="en-US" dirty="0"/>
              <a:t>Pretest </a:t>
            </a:r>
            <a:r>
              <a:rPr lang="en-US" dirty="0" smtClean="0"/>
              <a:t>average score </a:t>
            </a:r>
            <a:r>
              <a:rPr lang="en-US" dirty="0"/>
              <a:t>of </a:t>
            </a:r>
            <a:r>
              <a:rPr lang="en-US" dirty="0" smtClean="0"/>
              <a:t>62</a:t>
            </a:r>
            <a:endParaRPr lang="en-US" dirty="0"/>
          </a:p>
          <a:p>
            <a:pPr lvl="1"/>
            <a:r>
              <a:rPr lang="en-US" dirty="0"/>
              <a:t>Post test score, </a:t>
            </a:r>
            <a:r>
              <a:rPr lang="en-US" dirty="0" smtClean="0"/>
              <a:t>14 - 100s</a:t>
            </a:r>
            <a:endParaRPr lang="en-US" dirty="0"/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53120" y="2027582"/>
            <a:ext cx="5112424" cy="3069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8165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 for your 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3538330"/>
            <a:ext cx="9720073" cy="277103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A comparison of 3 methods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30158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917590" y="3347500"/>
            <a:ext cx="8229600" cy="6477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Refer to </a:t>
            </a:r>
            <a:r>
              <a:rPr lang="en-US" b="1" dirty="0" smtClean="0">
                <a:solidFill>
                  <a:srgbClr val="FFC000"/>
                </a:solidFill>
              </a:rPr>
              <a:t>Gold</a:t>
            </a:r>
            <a:r>
              <a:rPr lang="en-US" dirty="0" smtClean="0"/>
              <a:t> 8½ x 8½ paper.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Delivering </a:t>
            </a:r>
            <a:r>
              <a:rPr lang="en-US" dirty="0" smtClean="0">
                <a:solidFill>
                  <a:schemeClr val="bg1"/>
                </a:solidFill>
              </a:rPr>
              <a:t>With lecture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3150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917590" y="3347500"/>
            <a:ext cx="8229600" cy="6477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Refer to White 8½ x 11 paper.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Delivering </a:t>
            </a:r>
            <a:r>
              <a:rPr lang="en-US" dirty="0" smtClean="0">
                <a:solidFill>
                  <a:schemeClr val="bg1"/>
                </a:solidFill>
              </a:rPr>
              <a:t>traditional method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33612"/>
            <a:ext cx="8229600" cy="8980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419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53</TotalTime>
  <Words>320</Words>
  <Application>Microsoft Office PowerPoint</Application>
  <PresentationFormat>Custom</PresentationFormat>
  <Paragraphs>71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Integral</vt:lpstr>
      <vt:lpstr>Redefining the Instructional Process for the CTE Classroom</vt:lpstr>
      <vt:lpstr>A walk through CTE Instructional Methodology</vt:lpstr>
      <vt:lpstr>Slide 3</vt:lpstr>
      <vt:lpstr>Traditional 4 Step Method</vt:lpstr>
      <vt:lpstr>Improved Technique</vt:lpstr>
      <vt:lpstr>Case in Point</vt:lpstr>
      <vt:lpstr>See for your self</vt:lpstr>
      <vt:lpstr>Delivering With lecture</vt:lpstr>
      <vt:lpstr>Delivering traditional method</vt:lpstr>
      <vt:lpstr>Delivering Improved method</vt:lpstr>
      <vt:lpstr>Delivering Improved method</vt:lpstr>
      <vt:lpstr>References</vt:lpstr>
    </vt:vector>
  </TitlesOfParts>
  <Company>PSU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Redefining the Instructional Process for the CTE Classroom</dc:title>
  <dc:creator>Mark Johnson</dc:creator>
  <cp:lastModifiedBy>JoeRyan</cp:lastModifiedBy>
  <cp:revision>7</cp:revision>
  <dcterms:created xsi:type="dcterms:W3CDTF">2017-01-31T00:34:05Z</dcterms:created>
  <dcterms:modified xsi:type="dcterms:W3CDTF">2017-01-31T21:23:00Z</dcterms:modified>
</cp:coreProperties>
</file>