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277" r:id="rId3"/>
    <p:sldId id="281" r:id="rId4"/>
    <p:sldId id="279" r:id="rId5"/>
    <p:sldId id="278" r:id="rId6"/>
    <p:sldId id="282" r:id="rId7"/>
    <p:sldId id="280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ise L. Kahler" initials="DL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4E5"/>
    <a:srgbClr val="C2DF87"/>
    <a:srgbClr val="D25627"/>
    <a:srgbClr val="E57D3C"/>
    <a:srgbClr val="8E88A3"/>
    <a:srgbClr val="8B1C40"/>
    <a:srgbClr val="F6323E"/>
    <a:srgbClr val="C126B8"/>
    <a:srgbClr val="430098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229" autoAdjust="0"/>
    <p:restoredTop sz="92430" autoAdjust="0"/>
  </p:normalViewPr>
  <p:slideViewPr>
    <p:cSldViewPr>
      <p:cViewPr varScale="1">
        <p:scale>
          <a:sx n="66" d="100"/>
          <a:sy n="66" d="100"/>
        </p:scale>
        <p:origin x="38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07"/>
    </p:cViewPr>
  </p:sorterViewPr>
  <p:notesViewPr>
    <p:cSldViewPr>
      <p:cViewPr varScale="1">
        <p:scale>
          <a:sx n="66" d="100"/>
          <a:sy n="66" d="100"/>
        </p:scale>
        <p:origin x="313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FAFBE-49B9-475A-8DB2-C181CF1E5328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50882-0C4F-47F7-BEBE-6C7FE948E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25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583B0-7748-405D-BCDF-4A261B3F049B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64E8-45BE-4474-B3AA-B6DEBEC91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2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Thank yous to service centers who put on this conference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81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them stand up if</a:t>
            </a:r>
            <a:r>
              <a:rPr lang="en-US" baseline="0" dirty="0" smtClean="0"/>
              <a:t>……..</a:t>
            </a:r>
          </a:p>
          <a:p>
            <a:r>
              <a:rPr lang="en-US" baseline="0" dirty="0" smtClean="0"/>
              <a:t>Led a student to a certification</a:t>
            </a:r>
          </a:p>
          <a:p>
            <a:r>
              <a:rPr lang="en-US" baseline="0" dirty="0" smtClean="0"/>
              <a:t>Teach a dual-credit college CTE course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Ann Mah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Consultants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11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C2106-173A-4703-B0AA-268ACEFBE2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2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Jeffre</a:t>
            </a:r>
            <a:r>
              <a:rPr lang="en-US" baseline="0" dirty="0" smtClean="0"/>
              <a:t>y Selingo’s book – There is Life After College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“coming-of-age, real-world experiences in the late teens – particularly apprenticeships, jobs, or internships – actually matter more nowadays in moving from school to career.”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6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 how we can further support you on the feedback board by registration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Stress school visits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 part of the video is the kid that produced the film has found his niche in life.  He is a senior who until this year had not said two words to me, now I can't get him out of my office.  He has a full ride to BCC to do videos and editing for them. Stories like his are why we do what we do.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9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86" y="240030"/>
            <a:ext cx="2853226" cy="466344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244293" y="4857761"/>
            <a:ext cx="74731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700" i="1" baseline="0" dirty="0" smtClean="0">
                <a:solidFill>
                  <a:schemeClr val="bg1">
                    <a:lumMod val="75000"/>
                  </a:schemeClr>
                </a:solidFill>
              </a:rPr>
              <a:t>www.ksde.org</a:t>
            </a:r>
            <a:endParaRPr lang="en-US" sz="7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257550"/>
            <a:ext cx="6172212" cy="723900"/>
          </a:xfrm>
          <a:prstGeom prst="rect">
            <a:avLst/>
          </a:prstGeom>
        </p:spPr>
        <p:txBody>
          <a:bodyPr lIns="91440" tIns="91440" rIns="91440" bIns="91440"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986790"/>
            <a:ext cx="2380253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428750"/>
            <a:ext cx="6172199" cy="1752600"/>
          </a:xfrm>
        </p:spPr>
        <p:txBody>
          <a:bodyPr wrap="square" lIns="182880" rIns="182880" bIns="182880" anchor="t" anchorCtr="0">
            <a:noAutofit/>
          </a:bodyPr>
          <a:lstStyle>
            <a:lvl1pPr algn="l">
              <a:defRPr sz="3600"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798618" y="424815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Kansas leads the world in the success of each student.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40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3351"/>
            <a:ext cx="8534400" cy="685800"/>
          </a:xfrm>
          <a:noFill/>
        </p:spPr>
        <p:txBody>
          <a:bodyPr lIns="182880" rIns="182880" anchor="b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895350"/>
            <a:ext cx="4191000" cy="37338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00000"/>
              <a:defRPr sz="2800"/>
            </a:lvl1pPr>
            <a:lvl2pPr>
              <a:buClr>
                <a:schemeClr val="tx2">
                  <a:lumMod val="75000"/>
                  <a:lumOff val="25000"/>
                </a:schemeClr>
              </a:buClr>
              <a:buSzPct val="95000"/>
              <a:defRPr sz="2400"/>
            </a:lvl2pPr>
            <a:lvl3pPr marL="1257300" indent="-342900">
              <a:buClr>
                <a:schemeClr val="tx2">
                  <a:lumMod val="50000"/>
                  <a:lumOff val="50000"/>
                </a:schemeClr>
              </a:buClr>
              <a:buSzPct val="90000"/>
              <a:buFont typeface="Arial" panose="020B0604020202020204" pitchFamily="34" charset="0"/>
              <a:buChar char="•"/>
              <a:defRPr sz="20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25000"/>
                  <a:lumOff val="75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895350"/>
            <a:ext cx="4191000" cy="3733800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4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43000" y="895350"/>
            <a:ext cx="7848600" cy="3623072"/>
          </a:xfrm>
          <a:prstGeom prst="rect">
            <a:avLst/>
          </a:prstGeom>
          <a:noFill/>
        </p:spPr>
        <p:txBody>
          <a:bodyPr/>
          <a:lstStyle>
            <a:lvl1pPr marL="342900" indent="-342900"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788670" indent="-342900">
              <a:buClr>
                <a:schemeClr val="bg2"/>
              </a:buClr>
              <a:buSzPct val="95000"/>
              <a:buFont typeface="Arial" panose="020B0604020202020204" pitchFamily="34" charset="0"/>
              <a:buChar char="•"/>
              <a:defRPr/>
            </a:lvl2pPr>
            <a:lvl3pPr marL="1257300" indent="-342900">
              <a:buClr>
                <a:schemeClr val="bg2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bg2"/>
              </a:buClr>
              <a:buSzPct val="80000"/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33350"/>
            <a:ext cx="7848600" cy="7655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6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3200" y="1613298"/>
            <a:ext cx="6172208" cy="1415652"/>
          </a:xfrm>
          <a:solidFill>
            <a:schemeClr val="bg1"/>
          </a:solidFill>
        </p:spPr>
        <p:txBody>
          <a:bodyPr wrap="square" lIns="182880" rIns="182880" anchor="ctr" anchorCtr="0">
            <a:normAutofit/>
          </a:bodyPr>
          <a:lstStyle>
            <a:lvl1pPr algn="l">
              <a:defRPr sz="4000" b="0" cap="none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1" y="3105150"/>
            <a:ext cx="6172200" cy="685800"/>
          </a:xfrm>
          <a:prstGeom prst="rect">
            <a:avLst/>
          </a:prstGeom>
          <a:noFill/>
        </p:spPr>
        <p:txBody>
          <a:bodyPr lIns="182880" tIns="182880" rIns="182880" bIns="182880" anchor="t"/>
          <a:lstStyle>
            <a:lvl1pPr marL="0" indent="0">
              <a:buNone/>
              <a:defRPr sz="2000" spc="3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46" y="780555"/>
            <a:ext cx="2363531" cy="420624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077765" y="4841053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2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"/>
            <a:ext cx="8610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" y="895350"/>
            <a:ext cx="4150827" cy="533400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28600" y="1428750"/>
            <a:ext cx="4152415" cy="3192066"/>
          </a:xfrm>
          <a:prstGeom prst="rect">
            <a:avLst/>
          </a:prstGeo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7425" y="895350"/>
            <a:ext cx="4041775" cy="533400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7425" y="1428750"/>
            <a:ext cx="4041775" cy="3192066"/>
          </a:xfrm>
          <a:prstGeom prst="rect">
            <a:avLst/>
          </a:prstGeo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6F4B587-9FDF-46DF-B460-9026AE4DF246}" type="datetimeFigureOut">
              <a:rPr lang="en-US" smtClean="0"/>
              <a:pPr/>
              <a:t>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10364" y="4886295"/>
            <a:ext cx="436163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03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660" y="1367790"/>
            <a:ext cx="6858000" cy="1905001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  <p:sp>
        <p:nvSpPr>
          <p:cNvPr id="12" name="Left Bracket 11"/>
          <p:cNvSpPr/>
          <p:nvPr userDrawn="1"/>
        </p:nvSpPr>
        <p:spPr>
          <a:xfrm>
            <a:off x="1143000" y="1352549"/>
            <a:ext cx="327660" cy="1920241"/>
          </a:xfrm>
          <a:prstGeom prst="leftBracke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2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10364" y="4886295"/>
            <a:ext cx="474263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2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213" y="4324350"/>
            <a:ext cx="1081987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3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742950"/>
            <a:ext cx="6095999" cy="3851673"/>
          </a:xfrm>
          <a:prstGeom prst="rect">
            <a:avLst/>
          </a:prstGeom>
          <a:noFill/>
        </p:spPr>
        <p:txBody>
          <a:bodyPr wrap="square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76201"/>
            <a:ext cx="8534401" cy="590549"/>
          </a:xfrm>
          <a:noFill/>
        </p:spPr>
        <p:txBody>
          <a:bodyPr lIns="182880" tIns="91440" rIns="91440" bIns="91440"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742950"/>
            <a:ext cx="2286000" cy="3851673"/>
          </a:xfrm>
          <a:prstGeom prst="rect">
            <a:avLst/>
          </a:prstGeom>
          <a:noFill/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16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5" y="3600450"/>
            <a:ext cx="777241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5" y="4025514"/>
            <a:ext cx="7772410" cy="603647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  <p:sp>
        <p:nvSpPr>
          <p:cNvPr id="16" name="Picture Placeholder 15"/>
          <p:cNvSpPr>
            <a:spLocks noGrp="1" noChangeAspect="1"/>
          </p:cNvSpPr>
          <p:nvPr>
            <p:ph type="pic" sz="quarter" idx="13"/>
          </p:nvPr>
        </p:nvSpPr>
        <p:spPr>
          <a:xfrm>
            <a:off x="685800" y="57151"/>
            <a:ext cx="7772400" cy="354329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7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>
            <p:ph type="body" idx="1"/>
          </p:nvPr>
        </p:nvSpPr>
        <p:spPr>
          <a:xfrm>
            <a:off x="1143000" y="895350"/>
            <a:ext cx="7848608" cy="3810000"/>
          </a:xfrm>
          <a:prstGeom prst="rect">
            <a:avLst/>
          </a:prstGeom>
          <a:noFill/>
        </p:spPr>
        <p:txBody>
          <a:bodyPr vert="horz" lIns="182880" tIns="182880" rIns="182880" bIns="18288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38100" y="0"/>
            <a:ext cx="9220200" cy="895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5760" rIns="0" bIns="0" rtlCol="0" anchor="ctr">
            <a:normAutofit/>
          </a:bodyPr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05350"/>
            <a:ext cx="9144000" cy="438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4B587-9FDF-46DF-B460-9026AE4DF246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10364" y="4886295"/>
            <a:ext cx="436163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dirty="0" smtClean="0">
                <a:solidFill>
                  <a:schemeClr val="tx2"/>
                </a:solidFill>
              </a:rPr>
              <a:t>KANSAS</a:t>
            </a:r>
            <a:r>
              <a:rPr lang="en-US" sz="700" baseline="0" dirty="0" smtClean="0">
                <a:solidFill>
                  <a:schemeClr val="tx2"/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tx2"/>
                </a:solidFill>
              </a:rPr>
              <a:t>| www.ksde.org</a:t>
            </a:r>
            <a:endParaRPr lang="en-US" sz="700" i="1" dirty="0">
              <a:solidFill>
                <a:schemeClr val="tx2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999" y="0"/>
            <a:ext cx="7848602" cy="898921"/>
          </a:xfrm>
          <a:prstGeom prst="rect">
            <a:avLst/>
          </a:prstGeom>
        </p:spPr>
        <p:txBody>
          <a:bodyPr vert="horz" wrap="square" lIns="182880" tIns="182880" rIns="182880" bIns="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07" y="4095750"/>
            <a:ext cx="1545693" cy="914400"/>
          </a:xfrm>
          <a:prstGeom prst="rect">
            <a:avLst/>
          </a:prstGeom>
        </p:spPr>
      </p:pic>
      <p:sp>
        <p:nvSpPr>
          <p:cNvPr id="12" name="Left Bracket 11"/>
          <p:cNvSpPr/>
          <p:nvPr userDrawn="1"/>
        </p:nvSpPr>
        <p:spPr>
          <a:xfrm>
            <a:off x="788670" y="895350"/>
            <a:ext cx="354330" cy="2667000"/>
          </a:xfrm>
          <a:prstGeom prst="leftBracke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5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61" r:id="rId7"/>
    <p:sldLayoutId id="2147483656" r:id="rId8"/>
    <p:sldLayoutId id="2147483657" r:id="rId9"/>
    <p:sldLayoutId id="2147483662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600"/>
        </a:spcAft>
        <a:buClr>
          <a:schemeClr val="bg2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31520" indent="-285750" algn="l" defTabSz="914400" rtl="0" eaLnBrk="1" latinLnBrk="0" hangingPunct="1">
        <a:spcBef>
          <a:spcPct val="20000"/>
        </a:spcBef>
        <a:spcAft>
          <a:spcPts val="600"/>
        </a:spcAft>
        <a:buClr>
          <a:schemeClr val="bg2"/>
        </a:buClr>
        <a:buSzPct val="9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spcAft>
          <a:spcPts val="600"/>
        </a:spcAft>
        <a:buClr>
          <a:schemeClr val="bg2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spcAft>
          <a:spcPts val="600"/>
        </a:spcAft>
        <a:buClr>
          <a:schemeClr val="bg2"/>
        </a:buClr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spcAft>
          <a:spcPts val="600"/>
        </a:spcAft>
        <a:buClr>
          <a:schemeClr val="bg2"/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de.org/Agency/Division-of-Learning-Services/Career-Standards-and-Assessment-Services/CSAS-Home/Career-Technical-Education-C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KSDE_C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98718" y="1504950"/>
            <a:ext cx="4724400" cy="723900"/>
          </a:xfrm>
        </p:spPr>
        <p:txBody>
          <a:bodyPr>
            <a:noAutofit/>
          </a:bodyPr>
          <a:lstStyle/>
          <a:p>
            <a:pPr algn="r"/>
            <a:endParaRPr lang="en-US" sz="4800" dirty="0"/>
          </a:p>
          <a:p>
            <a:pPr algn="r"/>
            <a:endParaRPr lang="en-US" sz="4800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505200" y="4324350"/>
            <a:ext cx="6019800" cy="1524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98618" y="424815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Kansas leads the world in the success of each student.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03418" y="1508939"/>
            <a:ext cx="6019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State–of–CTE</a:t>
            </a:r>
          </a:p>
          <a:p>
            <a:endParaRPr lang="en-US" sz="2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2017 February Conference</a:t>
            </a:r>
          </a:p>
          <a:p>
            <a:endParaRPr lang="en-US" sz="2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      </a:t>
            </a:r>
            <a:endParaRPr lang="en-US" sz="6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26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33350"/>
            <a:ext cx="4800600" cy="48767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3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799" y="666750"/>
            <a:ext cx="6095999" cy="4114800"/>
          </a:xfrm>
          <a:solidFill>
            <a:schemeClr val="bg1">
              <a:alpha val="6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972"/>
              </a:spcAft>
              <a:buNone/>
            </a:pPr>
            <a:r>
              <a:rPr lang="en-US" b="1" dirty="0"/>
              <a:t>An individual has the</a:t>
            </a:r>
          </a:p>
          <a:p>
            <a:r>
              <a:rPr lang="en-US" b="1" dirty="0">
                <a:solidFill>
                  <a:srgbClr val="0070C0"/>
                </a:solidFill>
              </a:rPr>
              <a:t>academic</a:t>
            </a:r>
            <a:r>
              <a:rPr lang="en-US" b="1" dirty="0"/>
              <a:t> preparation,</a:t>
            </a:r>
          </a:p>
          <a:p>
            <a:r>
              <a:rPr lang="en-US" b="1" dirty="0">
                <a:solidFill>
                  <a:schemeClr val="accent3"/>
                </a:solidFill>
              </a:rPr>
              <a:t>cognitive</a:t>
            </a:r>
            <a:r>
              <a:rPr lang="en-US" b="1" dirty="0"/>
              <a:t> preparation,</a:t>
            </a:r>
          </a:p>
          <a:p>
            <a:r>
              <a:rPr lang="en-US" b="1" dirty="0">
                <a:solidFill>
                  <a:srgbClr val="C126B8"/>
                </a:solidFill>
              </a:rPr>
              <a:t>technical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smtClean="0"/>
              <a:t>skills</a:t>
            </a:r>
            <a:r>
              <a:rPr lang="en-US" b="1" dirty="0">
                <a:solidFill>
                  <a:srgbClr val="FFC000"/>
                </a:solidFill>
              </a:rPr>
              <a:t>,</a:t>
            </a:r>
            <a:endParaRPr lang="en-US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rgbClr val="00B050"/>
                </a:solidFill>
              </a:rPr>
              <a:t>employability</a:t>
            </a:r>
            <a:r>
              <a:rPr lang="en-US" b="1" dirty="0"/>
              <a:t> </a:t>
            </a:r>
            <a:r>
              <a:rPr lang="en-US" b="1" dirty="0" smtClean="0"/>
              <a:t>skills and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8B1C40"/>
                </a:solidFill>
              </a:rPr>
              <a:t>civic</a:t>
            </a:r>
            <a:r>
              <a:rPr lang="en-US" b="1" dirty="0" smtClean="0"/>
              <a:t> engagement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/>
              <a:t>	</a:t>
            </a:r>
            <a:r>
              <a:rPr lang="en-US" sz="5100" b="1" dirty="0" smtClean="0"/>
              <a:t>+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2060"/>
                </a:solidFill>
              </a:rPr>
              <a:t>Leadership</a:t>
            </a:r>
            <a:r>
              <a:rPr lang="en-US" b="1" dirty="0" smtClean="0"/>
              <a:t> development	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to </a:t>
            </a:r>
            <a:r>
              <a:rPr lang="en-US" b="1" dirty="0"/>
              <a:t>be successful in postsecondary education, in the attainment of an industry recognized certification or in the </a:t>
            </a:r>
            <a:r>
              <a:rPr lang="en-US" b="1" dirty="0" smtClean="0"/>
              <a:t>workforce, without </a:t>
            </a:r>
            <a:r>
              <a:rPr lang="en-US" b="1" dirty="0"/>
              <a:t>the need for remediation.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916" b="1" dirty="0" smtClean="0"/>
              <a:t>A Successful Kansas High School Graduate means</a:t>
            </a:r>
            <a:endParaRPr lang="en-US" sz="2916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10290881" y="2878738"/>
            <a:ext cx="2057634" cy="38516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077" y="1266785"/>
            <a:ext cx="1546225" cy="631825"/>
          </a:xfr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4207169"/>
            <a:ext cx="1080605" cy="444398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2514600" y="1199099"/>
            <a:ext cx="270510" cy="1523999"/>
          </a:xfrm>
          <a:prstGeom prst="rightBrac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58" dirty="0"/>
          </a:p>
        </p:txBody>
      </p:sp>
      <p:sp>
        <p:nvSpPr>
          <p:cNvPr id="4" name="TextBox 3"/>
          <p:cNvSpPr txBox="1"/>
          <p:nvPr/>
        </p:nvSpPr>
        <p:spPr>
          <a:xfrm>
            <a:off x="2877802" y="1751351"/>
            <a:ext cx="1244707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8" b="1" dirty="0">
                <a:solidFill>
                  <a:srgbClr val="FF0000"/>
                </a:solidFill>
              </a:rPr>
              <a:t>Every CTE </a:t>
            </a:r>
            <a:r>
              <a:rPr lang="en-US" sz="1458" b="1" dirty="0" smtClean="0">
                <a:solidFill>
                  <a:srgbClr val="FF0000"/>
                </a:solidFill>
              </a:rPr>
              <a:t>Course</a:t>
            </a:r>
            <a:endParaRPr lang="en-US" sz="1458" b="1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2397124" y="3142556"/>
            <a:ext cx="252732" cy="393454"/>
          </a:xfrm>
          <a:prstGeom prst="rightBrac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58" dirty="0"/>
          </a:p>
        </p:txBody>
      </p:sp>
      <p:sp>
        <p:nvSpPr>
          <p:cNvPr id="5" name="TextBox 4"/>
          <p:cNvSpPr txBox="1"/>
          <p:nvPr/>
        </p:nvSpPr>
        <p:spPr>
          <a:xfrm>
            <a:off x="2877802" y="3171714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Every CTSO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Image result for high school students celebrating gradu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211" y="697462"/>
            <a:ext cx="4003675" cy="301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437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6"/>
          <p:cNvPicPr>
            <a:picLocks noGrp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14350"/>
            <a:ext cx="3810000" cy="3733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0" y="1657350"/>
            <a:ext cx="5348087" cy="49041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14800" y="666750"/>
            <a:ext cx="4572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First-ever Statewide CTE Student Honors Program</a:t>
            </a:r>
          </a:p>
          <a:p>
            <a:endParaRPr lang="en-US" dirty="0" smtClean="0"/>
          </a:p>
          <a:p>
            <a:endParaRPr lang="en-US" u="sng" dirty="0" smtClean="0"/>
          </a:p>
          <a:p>
            <a:r>
              <a:rPr lang="en-US" u="sng" dirty="0" smtClean="0"/>
              <a:t>CTE Scholar Criteria:</a:t>
            </a:r>
            <a:endParaRPr lang="en-US" u="sng" dirty="0"/>
          </a:p>
          <a:p>
            <a:r>
              <a:rPr lang="en-US" dirty="0"/>
              <a:t>*</a:t>
            </a:r>
            <a:r>
              <a:rPr lang="en-US" dirty="0" smtClean="0"/>
              <a:t>CTE GPA</a:t>
            </a:r>
          </a:p>
          <a:p>
            <a:r>
              <a:rPr lang="en-US" dirty="0"/>
              <a:t>*</a:t>
            </a:r>
            <a:r>
              <a:rPr lang="en-US" dirty="0" smtClean="0"/>
              <a:t>Technical Skill Attainment</a:t>
            </a:r>
          </a:p>
          <a:p>
            <a:r>
              <a:rPr lang="en-US" dirty="0" smtClean="0"/>
              <a:t>*Leadership</a:t>
            </a:r>
          </a:p>
          <a:p>
            <a:r>
              <a:rPr lang="en-US" dirty="0"/>
              <a:t>*</a:t>
            </a:r>
            <a:r>
              <a:rPr lang="en-US" dirty="0" smtClean="0"/>
              <a:t>Community Engagement</a:t>
            </a:r>
          </a:p>
          <a:p>
            <a:r>
              <a:rPr lang="en-US" dirty="0"/>
              <a:t>*</a:t>
            </a:r>
            <a:r>
              <a:rPr lang="en-US" dirty="0" smtClean="0"/>
              <a:t>Professional Learning Experience</a:t>
            </a:r>
          </a:p>
          <a:p>
            <a:r>
              <a:rPr lang="en-US" dirty="0"/>
              <a:t>*</a:t>
            </a:r>
            <a:r>
              <a:rPr lang="en-US" dirty="0" smtClean="0"/>
              <a:t>Career 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There is Life After College</a:t>
            </a:r>
          </a:p>
          <a:p>
            <a:pPr marL="0" indent="0">
              <a:buNone/>
            </a:pPr>
            <a:r>
              <a:rPr lang="en-US" b="1" dirty="0" smtClean="0"/>
              <a:t>“Sprinters”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inished postsecondary credential on time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ittle to no student loan debt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anded a job that fit the credential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thing in common – </a:t>
            </a:r>
            <a:r>
              <a:rPr lang="en-US" b="1" i="1" dirty="0" smtClean="0"/>
              <a:t>apprenticeship, job, or internship in late teens (Professional Learning Experiences)</a:t>
            </a: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CTE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12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799" y="152401"/>
            <a:ext cx="8534401" cy="59054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Increasing Access to Qualit</a:t>
            </a:r>
            <a:r>
              <a:rPr lang="en-US" sz="3600" b="1" dirty="0" smtClean="0"/>
              <a:t>y CTE</a:t>
            </a:r>
            <a:endParaRPr lang="en-US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39" y="742751"/>
            <a:ext cx="3505200" cy="3851673"/>
          </a:xfrm>
        </p:spPr>
        <p:txBody>
          <a:bodyPr/>
          <a:lstStyle/>
          <a:p>
            <a:pPr marL="0" indent="0">
              <a:buNone/>
            </a:pPr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Goal</a:t>
            </a:r>
          </a:p>
          <a:p>
            <a:pPr marL="0" indent="0">
              <a:buNone/>
            </a:pPr>
            <a:r>
              <a:rPr lang="en-US" sz="2800" dirty="0"/>
              <a:t>Every secondary student </a:t>
            </a:r>
            <a:r>
              <a:rPr lang="en-US" sz="2800" dirty="0" smtClean="0"/>
              <a:t>is able </a:t>
            </a:r>
            <a:r>
              <a:rPr lang="en-US" sz="2800" dirty="0"/>
              <a:t>to access CTE related to her/his respective career interests</a:t>
            </a:r>
          </a:p>
          <a:p>
            <a:endParaRPr lang="en-US" dirty="0"/>
          </a:p>
        </p:txBody>
      </p:sp>
      <p:pic>
        <p:nvPicPr>
          <p:cNvPr id="1026" name="Picture 2" descr="Image result for career explor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742751"/>
            <a:ext cx="365601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83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123950"/>
            <a:ext cx="7848600" cy="3623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and Empower Schools to Prepare Each Student fo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Career Success.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pPr marL="0" indent="0" algn="ctr">
              <a:buNone/>
            </a:pPr>
            <a:r>
              <a:rPr lang="en-US" b="1" i="1" dirty="0" smtClean="0"/>
              <a:t>Need Assistance?  </a:t>
            </a:r>
            <a:r>
              <a:rPr lang="en-US" b="1" i="1" dirty="0" smtClean="0"/>
              <a:t>Contact KSDE CTE and we’ll come to you!</a:t>
            </a:r>
          </a:p>
          <a:p>
            <a:pPr marL="0" indent="0" algn="ctr">
              <a:buNone/>
            </a:pPr>
            <a:endParaRPr lang="en-US" b="1" i="1" dirty="0" smtClean="0">
              <a:hlinkClick r:id="rId3"/>
            </a:endParaRPr>
          </a:p>
          <a:p>
            <a:pPr marL="0" indent="0" algn="ctr">
              <a:buNone/>
            </a:pPr>
            <a:r>
              <a:rPr lang="en-US" b="1" i="1" dirty="0" smtClean="0">
                <a:hlinkClick r:id="rId3"/>
              </a:rPr>
              <a:t>KSDE CTE</a:t>
            </a: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Twitter - </a:t>
            </a:r>
            <a:r>
              <a:rPr lang="en-US" b="1" i="1" dirty="0" smtClean="0">
                <a:hlinkClick r:id="rId4"/>
              </a:rPr>
              <a:t>@KSDE_CTE</a:t>
            </a:r>
            <a:endParaRPr lang="en-US" b="1" i="1" dirty="0" smtClean="0"/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KSDE CTE Team Purpose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61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S Can Color Scheme">
      <a:dk1>
        <a:sysClr val="windowText" lastClr="000000"/>
      </a:dk1>
      <a:lt1>
        <a:srgbClr val="FFFFFF"/>
      </a:lt1>
      <a:dk2>
        <a:srgbClr val="15254B"/>
      </a:dk2>
      <a:lt2>
        <a:srgbClr val="FFA300"/>
      </a:lt2>
      <a:accent1>
        <a:srgbClr val="9CFF1A"/>
      </a:accent1>
      <a:accent2>
        <a:srgbClr val="FEF600"/>
      </a:accent2>
      <a:accent3>
        <a:srgbClr val="22D9E5"/>
      </a:accent3>
      <a:accent4>
        <a:srgbClr val="0D6F75"/>
      </a:accent4>
      <a:accent5>
        <a:srgbClr val="7F7F7F"/>
      </a:accent5>
      <a:accent6>
        <a:srgbClr val="4F8C00"/>
      </a:accent6>
      <a:hlink>
        <a:srgbClr val="00B0F0"/>
      </a:hlink>
      <a:folHlink>
        <a:srgbClr val="CF1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9877</TotalTime>
  <Words>291</Words>
  <Application>Microsoft Office PowerPoint</Application>
  <PresentationFormat>On-screen Show (16:9)</PresentationFormat>
  <Paragraphs>73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Century Gothic</vt:lpstr>
      <vt:lpstr>Office Theme</vt:lpstr>
      <vt:lpstr> </vt:lpstr>
      <vt:lpstr>PowerPoint Presentation</vt:lpstr>
      <vt:lpstr>A Successful Kansas High School Graduate means</vt:lpstr>
      <vt:lpstr>PowerPoint Presentation</vt:lpstr>
      <vt:lpstr>The Value of CTE</vt:lpstr>
      <vt:lpstr>Increasing Access to Quality CTE</vt:lpstr>
      <vt:lpstr>KSDE CTE Team Purpose</vt:lpstr>
    </vt:vector>
  </TitlesOfParts>
  <Company>KSDE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Franklin</dc:creator>
  <cp:lastModifiedBy>Jay Scott</cp:lastModifiedBy>
  <cp:revision>445</cp:revision>
  <dcterms:created xsi:type="dcterms:W3CDTF">2015-08-04T16:12:34Z</dcterms:created>
  <dcterms:modified xsi:type="dcterms:W3CDTF">2017-02-05T03:35:56Z</dcterms:modified>
</cp:coreProperties>
</file>