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Roboto" charset="0"/>
      <p:regular r:id="rId24"/>
      <p:bold r:id="rId25"/>
      <p:italic r:id="rId26"/>
      <p:boldItalic r:id="rId27"/>
    </p:embeddedFont>
    <p:embeddedFont>
      <p:font typeface="Georgia"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AD109761-709A-4BAD-9983-E4663FA921AE}">
  <a:tblStyle styleId="{AD109761-709A-4BAD-9983-E4663FA921AE}"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562" y="-77"/>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drive.google.com/file/d/1LjsIl9nV0AsgxePdYbf4GOslOhvSqjAn/view" TargetMode="External"/><Relationship Id="rId7" Type="http://schemas.openxmlformats.org/officeDocument/2006/relationships/hyperlink" Target="https://drive.google.com/file/d/1VdSCFy80AedGKf2GKid0QIGNB-Et8b-k/view"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s://drive.google.com/file/d/1dwIjCWQESyPetNK2jvEM-0zlBlc1TcI7/view" TargetMode="Externa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s://drive.google.com/file/d/1B_jytoEZYm7MJ6CuqLcxr6zQ2XDK0CVI/vie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hyperlink" Target="http://www.youtube.com/watch?v=2Keyp-I8ATA"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_A-ZVCjfWf8"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1732450"/>
            <a:ext cx="8520600" cy="1064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Using IPS Data to Meet The Needs of Students</a:t>
            </a:r>
            <a:endParaRPr/>
          </a:p>
        </p:txBody>
      </p:sp>
      <p:sp>
        <p:nvSpPr>
          <p:cNvPr id="55" name="Shape 5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To Develop Tomorrow's Teachers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Personnel</a:t>
            </a:r>
            <a:endParaRPr/>
          </a:p>
          <a:p>
            <a:pPr marL="0" lvl="0" indent="0">
              <a:spcBef>
                <a:spcPts val="0"/>
              </a:spcBef>
              <a:spcAft>
                <a:spcPts val="0"/>
              </a:spcAft>
              <a:buNone/>
            </a:pPr>
            <a:endParaRPr/>
          </a:p>
        </p:txBody>
      </p:sp>
      <p:sp>
        <p:nvSpPr>
          <p:cNvPr id="113" name="Shape 1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Career and Family Planning - local teacher or virtual course available through SWPRSC</a:t>
            </a:r>
            <a:endParaRPr/>
          </a:p>
          <a:p>
            <a:pPr marL="0" lvl="0" indent="0">
              <a:spcBef>
                <a:spcPts val="1600"/>
              </a:spcBef>
              <a:spcAft>
                <a:spcPts val="0"/>
              </a:spcAft>
              <a:buNone/>
            </a:pPr>
            <a:r>
              <a:rPr lang="en"/>
              <a:t>Intro to Family &amp; Consumer Science - Taught locally when available</a:t>
            </a:r>
            <a:endParaRPr/>
          </a:p>
          <a:p>
            <a:pPr marL="0" lvl="0" indent="0">
              <a:spcBef>
                <a:spcPts val="1600"/>
              </a:spcBef>
              <a:spcAft>
                <a:spcPts val="0"/>
              </a:spcAft>
              <a:buNone/>
            </a:pPr>
            <a:r>
              <a:rPr lang="en"/>
              <a:t>Human Growth &amp; Development - Taught locally or virtually if needed</a:t>
            </a:r>
            <a:endParaRPr/>
          </a:p>
          <a:p>
            <a:pPr marL="0" lvl="0" indent="0">
              <a:spcBef>
                <a:spcPts val="1600"/>
              </a:spcBef>
              <a:spcAft>
                <a:spcPts val="0"/>
              </a:spcAft>
              <a:buNone/>
            </a:pPr>
            <a:r>
              <a:rPr lang="en"/>
              <a:t>Teaching as a Career - Taught virtually</a:t>
            </a:r>
            <a:endParaRPr/>
          </a:p>
          <a:p>
            <a:pPr marL="0" lvl="0" indent="0">
              <a:spcBef>
                <a:spcPts val="1600"/>
              </a:spcBef>
              <a:spcAft>
                <a:spcPts val="1600"/>
              </a:spcAft>
              <a:buNone/>
            </a:pPr>
            <a:r>
              <a:rPr lang="en"/>
              <a:t>Teaching Internship - Setup collaboratively between each school’s cooperating teacher, their CTE coordinator and SWPRSC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Costs</a:t>
            </a:r>
            <a:endParaRPr/>
          </a:p>
        </p:txBody>
      </p:sp>
      <p:sp>
        <p:nvSpPr>
          <p:cNvPr id="119" name="Shape 1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Access to any virtual content - $125 per student for the year</a:t>
            </a:r>
            <a:endParaRPr/>
          </a:p>
          <a:p>
            <a:pPr marL="0" lvl="0" indent="0">
              <a:spcBef>
                <a:spcPts val="1600"/>
              </a:spcBef>
              <a:spcAft>
                <a:spcPts val="1600"/>
              </a:spcAft>
              <a:buNone/>
            </a:pPr>
            <a:r>
              <a:rPr lang="en"/>
              <a:t>Access to a virtual teacher - $185 per student for a semester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our students say</a:t>
            </a:r>
            <a:endParaRPr/>
          </a:p>
        </p:txBody>
      </p:sp>
      <p:sp>
        <p:nvSpPr>
          <p:cNvPr id="125" name="Shape 1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endParaRPr/>
          </a:p>
        </p:txBody>
      </p:sp>
      <p:sp>
        <p:nvSpPr>
          <p:cNvPr id="126" name="Shape 126">
            <a:hlinkClick r:id="rId3"/>
          </p:cNvPr>
          <p:cNvSpPr/>
          <p:nvPr/>
        </p:nvSpPr>
        <p:spPr>
          <a:xfrm>
            <a:off x="311700" y="1152475"/>
            <a:ext cx="2107925" cy="1580950"/>
          </a:xfrm>
          <a:prstGeom prst="rect">
            <a:avLst/>
          </a:prstGeom>
          <a:blipFill>
            <a:blip r:embed="rId4">
              <a:alphaModFix/>
            </a:blip>
            <a:stretch>
              <a:fillRect/>
            </a:stretch>
          </a:blipFill>
          <a:ln>
            <a:noFill/>
          </a:ln>
        </p:spPr>
      </p:sp>
      <p:sp>
        <p:nvSpPr>
          <p:cNvPr id="127" name="Shape 127">
            <a:hlinkClick r:id="rId5"/>
          </p:cNvPr>
          <p:cNvSpPr/>
          <p:nvPr/>
        </p:nvSpPr>
        <p:spPr>
          <a:xfrm>
            <a:off x="3800825" y="1184375"/>
            <a:ext cx="2065393" cy="1549050"/>
          </a:xfrm>
          <a:prstGeom prst="rect">
            <a:avLst/>
          </a:prstGeom>
          <a:blipFill>
            <a:blip r:embed="rId6">
              <a:alphaModFix/>
            </a:blip>
            <a:stretch>
              <a:fillRect/>
            </a:stretch>
          </a:blipFill>
          <a:ln>
            <a:noFill/>
          </a:ln>
        </p:spPr>
      </p:sp>
      <p:sp>
        <p:nvSpPr>
          <p:cNvPr id="128" name="Shape 128">
            <a:hlinkClick r:id="rId7"/>
          </p:cNvPr>
          <p:cNvSpPr/>
          <p:nvPr/>
        </p:nvSpPr>
        <p:spPr>
          <a:xfrm>
            <a:off x="2103400" y="2964850"/>
            <a:ext cx="2332550" cy="1749425"/>
          </a:xfrm>
          <a:prstGeom prst="rect">
            <a:avLst/>
          </a:prstGeom>
          <a:blipFill>
            <a:blip r:embed="rId8">
              <a:alphaModFix/>
            </a:blip>
            <a:stretch>
              <a:fillRect/>
            </a:stretch>
          </a:blipFill>
          <a:ln>
            <a:noFill/>
          </a:ln>
        </p:spPr>
      </p:sp>
      <p:sp>
        <p:nvSpPr>
          <p:cNvPr id="129" name="Shape 129">
            <a:hlinkClick r:id="rId9"/>
          </p:cNvPr>
          <p:cNvSpPr/>
          <p:nvPr/>
        </p:nvSpPr>
        <p:spPr>
          <a:xfrm>
            <a:off x="5306650" y="2900075"/>
            <a:ext cx="2501567" cy="1876175"/>
          </a:xfrm>
          <a:prstGeom prst="rect">
            <a:avLst/>
          </a:prstGeom>
          <a:blipFill>
            <a:blip r:embed="rId10">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Blended Learning?</a:t>
            </a:r>
            <a:endParaRPr/>
          </a:p>
        </p:txBody>
      </p:sp>
      <p:sp>
        <p:nvSpPr>
          <p:cNvPr id="135" name="Shape 135"/>
          <p:cNvSpPr txBox="1">
            <a:spLocks noGrp="1"/>
          </p:cNvSpPr>
          <p:nvPr>
            <p:ph type="body" idx="1"/>
          </p:nvPr>
        </p:nvSpPr>
        <p:spPr>
          <a:xfrm>
            <a:off x="1317075" y="101772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mix of face-to-face and online learning</a:t>
            </a:r>
            <a:endParaRPr/>
          </a:p>
          <a:p>
            <a:pPr marL="0" lvl="0" indent="0" rtl="0">
              <a:spcBef>
                <a:spcPts val="1600"/>
              </a:spcBef>
              <a:spcAft>
                <a:spcPts val="0"/>
              </a:spcAft>
              <a:buNone/>
            </a:pPr>
            <a:r>
              <a:rPr lang="en"/>
              <a:t>Courses that are asynchronous</a:t>
            </a:r>
            <a:endParaRPr/>
          </a:p>
          <a:p>
            <a:pPr marL="0" lvl="0" indent="0">
              <a:spcBef>
                <a:spcPts val="1600"/>
              </a:spcBef>
              <a:spcAft>
                <a:spcPts val="0"/>
              </a:spcAft>
              <a:buNone/>
            </a:pPr>
            <a:r>
              <a:rPr lang="en"/>
              <a:t>Increased opportunities to differentiate</a:t>
            </a:r>
            <a:endParaRPr/>
          </a:p>
          <a:p>
            <a:pPr marL="0" lvl="0" indent="0">
              <a:spcBef>
                <a:spcPts val="1600"/>
              </a:spcBef>
              <a:spcAft>
                <a:spcPts val="1600"/>
              </a:spcAft>
              <a:buNone/>
            </a:pPr>
            <a:endParaRPr/>
          </a:p>
        </p:txBody>
      </p:sp>
      <p:pic>
        <p:nvPicPr>
          <p:cNvPr id="136" name="Shape 136" descr="Teacher, information and computer science, programming, in… | Flickr"/>
          <p:cNvPicPr preferRelativeResize="0"/>
          <p:nvPr/>
        </p:nvPicPr>
        <p:blipFill>
          <a:blip r:embed="rId3">
            <a:alphaModFix/>
          </a:blip>
          <a:stretch>
            <a:fillRect/>
          </a:stretch>
        </p:blipFill>
        <p:spPr>
          <a:xfrm>
            <a:off x="1212869" y="2694225"/>
            <a:ext cx="2013475" cy="2134374"/>
          </a:xfrm>
          <a:prstGeom prst="rect">
            <a:avLst/>
          </a:prstGeom>
          <a:noFill/>
          <a:ln>
            <a:noFill/>
          </a:ln>
        </p:spPr>
      </p:pic>
      <p:pic>
        <p:nvPicPr>
          <p:cNvPr id="137" name="Shape 137" descr="Free photo: Student, Typing, Keyboard, Text - Free Image on ..."/>
          <p:cNvPicPr preferRelativeResize="0"/>
          <p:nvPr/>
        </p:nvPicPr>
        <p:blipFill>
          <a:blip r:embed="rId4">
            <a:alphaModFix/>
          </a:blip>
          <a:stretch>
            <a:fillRect/>
          </a:stretch>
        </p:blipFill>
        <p:spPr>
          <a:xfrm>
            <a:off x="5047275" y="2665063"/>
            <a:ext cx="3289051" cy="2192701"/>
          </a:xfrm>
          <a:prstGeom prst="rect">
            <a:avLst/>
          </a:prstGeom>
          <a:noFill/>
          <a:ln>
            <a:noFill/>
          </a:ln>
        </p:spPr>
      </p:pic>
      <p:cxnSp>
        <p:nvCxnSpPr>
          <p:cNvPr id="138" name="Shape 138"/>
          <p:cNvCxnSpPr/>
          <p:nvPr/>
        </p:nvCxnSpPr>
        <p:spPr>
          <a:xfrm rot="10800000" flipH="1">
            <a:off x="4070475" y="3697225"/>
            <a:ext cx="1212900" cy="11700"/>
          </a:xfrm>
          <a:prstGeom prst="straightConnector1">
            <a:avLst/>
          </a:prstGeom>
          <a:noFill/>
          <a:ln w="9525" cap="flat" cmpd="sng">
            <a:solidFill>
              <a:schemeClr val="dk2"/>
            </a:solidFill>
            <a:prstDash val="solid"/>
            <a:round/>
            <a:headEnd type="none" w="lg" len="lg"/>
            <a:tailEnd type="triangle" w="lg" len="lg"/>
          </a:ln>
        </p:spPr>
      </p:cxnSp>
      <p:cxnSp>
        <p:nvCxnSpPr>
          <p:cNvPr id="139" name="Shape 139"/>
          <p:cNvCxnSpPr/>
          <p:nvPr/>
        </p:nvCxnSpPr>
        <p:spPr>
          <a:xfrm rot="10800000">
            <a:off x="4117025" y="4175450"/>
            <a:ext cx="1178100" cy="0"/>
          </a:xfrm>
          <a:prstGeom prst="straightConnector1">
            <a:avLst/>
          </a:prstGeom>
          <a:noFill/>
          <a:ln w="9525" cap="flat" cmpd="sng">
            <a:solidFill>
              <a:schemeClr val="dk2"/>
            </a:solidFill>
            <a:prstDash val="solid"/>
            <a:round/>
            <a:headEnd type="none" w="lg" len="lg"/>
            <a:tailEnd type="triangle" w="lg" len="lg"/>
          </a:ln>
        </p:spPr>
      </p:cxnSp>
      <p:sp>
        <p:nvSpPr>
          <p:cNvPr id="140" name="Shape 140" descr="Where Learning Clicks presents a new video series exploring the myriad terms, phrases, concepts and jargon of the edtech landscape. Watch our first installment to find out...what's up with blended learning.   wherelearningclicks.com">
            <a:hlinkClick r:id="rId5"/>
          </p:cNvPr>
          <p:cNvSpPr/>
          <p:nvPr/>
        </p:nvSpPr>
        <p:spPr>
          <a:xfrm>
            <a:off x="5552676" y="72300"/>
            <a:ext cx="3457000" cy="2592775"/>
          </a:xfrm>
          <a:prstGeom prst="rect">
            <a:avLst/>
          </a:prstGeom>
          <a:blipFill>
            <a:blip r:embed="rId6">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Why Blended Learning?</a:t>
            </a:r>
            <a:endParaRPr/>
          </a:p>
        </p:txBody>
      </p:sp>
      <p:sp>
        <p:nvSpPr>
          <p:cNvPr id="146" name="Shape 14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Improve ability to personalize learning</a:t>
            </a:r>
            <a:endParaRPr/>
          </a:p>
          <a:p>
            <a:pPr marL="0" lvl="0" indent="0">
              <a:spcBef>
                <a:spcPts val="1600"/>
              </a:spcBef>
              <a:spcAft>
                <a:spcPts val="0"/>
              </a:spcAft>
              <a:buNone/>
            </a:pPr>
            <a:r>
              <a:rPr lang="en"/>
              <a:t>Potential for individual progress</a:t>
            </a:r>
            <a:endParaRPr/>
          </a:p>
          <a:p>
            <a:pPr marL="0" lvl="0" indent="0">
              <a:spcBef>
                <a:spcPts val="1600"/>
              </a:spcBef>
              <a:spcAft>
                <a:spcPts val="0"/>
              </a:spcAft>
              <a:buNone/>
            </a:pPr>
            <a:r>
              <a:rPr lang="en"/>
              <a:t>Improve student engagement and motivation</a:t>
            </a:r>
            <a:endParaRPr/>
          </a:p>
          <a:p>
            <a:pPr marL="0" lvl="0" indent="0">
              <a:spcBef>
                <a:spcPts val="1600"/>
              </a:spcBef>
              <a:spcAft>
                <a:spcPts val="0"/>
              </a:spcAft>
              <a:buNone/>
            </a:pPr>
            <a:r>
              <a:rPr lang="en"/>
              <a:t>Shift to online state testing	</a:t>
            </a:r>
            <a:endParaRPr/>
          </a:p>
          <a:p>
            <a:pPr marL="0" lvl="0" indent="0">
              <a:spcBef>
                <a:spcPts val="1600"/>
              </a:spcBef>
              <a:spcAft>
                <a:spcPts val="1600"/>
              </a:spcAft>
              <a:buNone/>
            </a:pPr>
            <a:r>
              <a:rPr lang="en"/>
              <a:t>Need to extend time and stretch resources</a:t>
            </a:r>
            <a:endParaRPr/>
          </a:p>
        </p:txBody>
      </p:sp>
      <p:sp>
        <p:nvSpPr>
          <p:cNvPr id="147" name="Shape 14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Potential to extend the reach of effective teachers</a:t>
            </a:r>
            <a:endParaRPr/>
          </a:p>
          <a:p>
            <a:pPr marL="0" lvl="0" indent="0">
              <a:spcBef>
                <a:spcPts val="1600"/>
              </a:spcBef>
              <a:spcAft>
                <a:spcPts val="0"/>
              </a:spcAft>
              <a:buNone/>
            </a:pPr>
            <a:r>
              <a:rPr lang="en"/>
              <a:t>Ability to improve working conditions</a:t>
            </a:r>
            <a:endParaRPr/>
          </a:p>
          <a:p>
            <a:pPr marL="0" lvl="0" indent="0">
              <a:spcBef>
                <a:spcPts val="1600"/>
              </a:spcBef>
              <a:spcAft>
                <a:spcPts val="0"/>
              </a:spcAft>
              <a:buNone/>
            </a:pPr>
            <a:r>
              <a:rPr lang="en"/>
              <a:t>Decrease costs</a:t>
            </a:r>
            <a:endParaRPr/>
          </a:p>
          <a:p>
            <a:pPr marL="0" lvl="0" indent="0">
              <a:spcBef>
                <a:spcPts val="1600"/>
              </a:spcBef>
              <a:spcAft>
                <a:spcPts val="0"/>
              </a:spcAft>
              <a:buNone/>
            </a:pPr>
            <a:r>
              <a:rPr lang="en"/>
              <a:t>Student and parent adoption of learning applications</a:t>
            </a:r>
            <a:endParaRPr/>
          </a:p>
          <a:p>
            <a:pPr marL="0" lvl="0" indent="0">
              <a:spcBef>
                <a:spcPts val="1600"/>
              </a:spcBef>
              <a:spcAft>
                <a:spcPts val="0"/>
              </a:spcAft>
              <a:buNone/>
            </a:pPr>
            <a:r>
              <a:rPr lang="en"/>
              <a:t>Interest in narrowing the digital divide</a:t>
            </a:r>
            <a:endParaRPr/>
          </a:p>
          <a:p>
            <a:pPr marL="0" lvl="0" indent="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Tips to Use Blended Learning</a:t>
            </a:r>
            <a:endParaRPr/>
          </a:p>
        </p:txBody>
      </p:sp>
      <p:sp>
        <p:nvSpPr>
          <p:cNvPr id="153" name="Shape 1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Start Small</a:t>
            </a:r>
            <a:endParaRPr/>
          </a:p>
          <a:p>
            <a:pPr marL="0" lvl="0" indent="0">
              <a:spcBef>
                <a:spcPts val="1600"/>
              </a:spcBef>
              <a:spcAft>
                <a:spcPts val="0"/>
              </a:spcAft>
              <a:buNone/>
            </a:pPr>
            <a:r>
              <a:rPr lang="en"/>
              <a:t>	There are many technology and tools</a:t>
            </a:r>
            <a:endParaRPr/>
          </a:p>
          <a:p>
            <a:pPr marL="0" lvl="0" indent="0">
              <a:spcBef>
                <a:spcPts val="1600"/>
              </a:spcBef>
              <a:spcAft>
                <a:spcPts val="0"/>
              </a:spcAft>
              <a:buNone/>
            </a:pPr>
            <a:r>
              <a:rPr lang="en"/>
              <a:t>	Choose one digital tool or technology to try when starting</a:t>
            </a:r>
            <a:endParaRPr/>
          </a:p>
          <a:p>
            <a:pPr marL="0" lvl="0" indent="457200">
              <a:spcBef>
                <a:spcPts val="1600"/>
              </a:spcBef>
              <a:spcAft>
                <a:spcPts val="0"/>
              </a:spcAft>
              <a:buNone/>
            </a:pPr>
            <a:r>
              <a:rPr lang="en"/>
              <a:t>Become comfortable with one before going into another</a:t>
            </a:r>
            <a:endParaRPr/>
          </a:p>
          <a:p>
            <a:pPr marL="0" lvl="0" indent="0">
              <a:spcBef>
                <a:spcPts val="1600"/>
              </a:spcBef>
              <a:spcAft>
                <a:spcPts val="0"/>
              </a:spcAft>
              <a:buNone/>
            </a:pPr>
            <a:r>
              <a:rPr lang="en"/>
              <a:t>Mistakes Happen</a:t>
            </a:r>
            <a:endParaRPr/>
          </a:p>
          <a:p>
            <a:pPr marL="0" lvl="0" indent="0">
              <a:spcBef>
                <a:spcPts val="1600"/>
              </a:spcBef>
              <a:spcAft>
                <a:spcPts val="0"/>
              </a:spcAft>
              <a:buNone/>
            </a:pPr>
            <a:r>
              <a:rPr lang="en"/>
              <a:t>	That’s how we learn so do not give up</a:t>
            </a:r>
            <a:endParaRPr/>
          </a:p>
          <a:p>
            <a:pPr marL="0" lvl="0" indent="457200">
              <a:spcBef>
                <a:spcPts val="1600"/>
              </a:spcBef>
              <a:spcAft>
                <a:spcPts val="1600"/>
              </a:spcAft>
              <a:buNone/>
            </a:pPr>
            <a:r>
              <a:rPr lang="en"/>
              <a:t>Ask students for help with technology they have grown up with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Tips to Use Blended Learning</a:t>
            </a:r>
            <a:endParaRPr/>
          </a:p>
        </p:txBody>
      </p:sp>
      <p:sp>
        <p:nvSpPr>
          <p:cNvPr id="159" name="Shape 1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Don’t just use technology to use it.  Replace it with something that is outdated.</a:t>
            </a:r>
            <a:endParaRPr/>
          </a:p>
          <a:p>
            <a:pPr marL="0" lvl="0" indent="0">
              <a:spcBef>
                <a:spcPts val="1600"/>
              </a:spcBef>
              <a:spcAft>
                <a:spcPts val="0"/>
              </a:spcAft>
              <a:buNone/>
            </a:pPr>
            <a:r>
              <a:rPr lang="en"/>
              <a:t>Use it inside and outside the classroom</a:t>
            </a:r>
            <a:endParaRPr/>
          </a:p>
          <a:p>
            <a:pPr marL="0" lvl="0" indent="0">
              <a:spcBef>
                <a:spcPts val="1600"/>
              </a:spcBef>
              <a:spcAft>
                <a:spcPts val="0"/>
              </a:spcAft>
              <a:buNone/>
            </a:pPr>
            <a:r>
              <a:rPr lang="en"/>
              <a:t>Use discussion boards</a:t>
            </a:r>
            <a:endParaRPr/>
          </a:p>
          <a:p>
            <a:pPr marL="0" lvl="0" indent="0">
              <a:spcBef>
                <a:spcPts val="1600"/>
              </a:spcBef>
              <a:spcAft>
                <a:spcPts val="0"/>
              </a:spcAft>
              <a:buNone/>
            </a:pPr>
            <a:r>
              <a:rPr lang="en"/>
              <a:t>Access is available everywhere even if they do not have internet at home</a:t>
            </a:r>
            <a:endParaRPr/>
          </a:p>
          <a:p>
            <a:pPr marL="0" lvl="0" indent="0">
              <a:spcBef>
                <a:spcPts val="1600"/>
              </a:spcBef>
              <a:spcAft>
                <a:spcPts val="0"/>
              </a:spcAft>
              <a:buNone/>
            </a:pPr>
            <a:r>
              <a:rPr lang="en"/>
              <a:t>Keep parents informed and updated</a:t>
            </a:r>
            <a:endParaRPr/>
          </a:p>
          <a:p>
            <a:pPr marL="0" lvl="0" indent="0">
              <a:spcBef>
                <a:spcPts val="1600"/>
              </a:spcBef>
              <a:spcAft>
                <a:spcPts val="1600"/>
              </a:spcAft>
              <a:buNone/>
            </a:pPr>
            <a:r>
              <a:rPr lang="en"/>
              <a:t>Have a policy in place on how to count achievement for eligibility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Vision of K-12 Students Today</a:t>
            </a:r>
            <a:endParaRPr/>
          </a:p>
        </p:txBody>
      </p:sp>
      <p:sp>
        <p:nvSpPr>
          <p:cNvPr id="165" name="Shape 1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66" name="Shape 166" descr="This project was created to inspire teachers to use technology in engaging ways to help students develop higher level thinking skills.  Equally important, it serves to motivate district level leaders to provide teachers with the tools and training to do so.">
            <a:hlinkClick r:id="rId3"/>
          </p:cNvPr>
          <p:cNvSpPr/>
          <p:nvPr/>
        </p:nvSpPr>
        <p:spPr>
          <a:xfrm>
            <a:off x="1784500" y="1551600"/>
            <a:ext cx="4572000" cy="3429000"/>
          </a:xfrm>
          <a:prstGeom prst="rect">
            <a:avLst/>
          </a:prstGeom>
          <a:blipFill>
            <a:blip r:embed="rId4">
              <a:alphaModFix/>
            </a:blip>
            <a:stretch>
              <a:fillRect/>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What’s Blended Learning with a CTE twist?</a:t>
            </a:r>
            <a:endParaRPr/>
          </a:p>
        </p:txBody>
      </p:sp>
      <p:sp>
        <p:nvSpPr>
          <p:cNvPr id="172" name="Shape 1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does your IPS software management tell us that students are interested in?</a:t>
            </a:r>
            <a:endParaRPr/>
          </a:p>
          <a:p>
            <a:pPr marL="0" lvl="0" indent="0">
              <a:spcBef>
                <a:spcPts val="1600"/>
              </a:spcBef>
              <a:spcAft>
                <a:spcPts val="0"/>
              </a:spcAft>
              <a:buNone/>
            </a:pPr>
            <a:r>
              <a:rPr lang="en"/>
              <a:t>Do the interest surveys match up to your offerings?</a:t>
            </a:r>
            <a:endParaRPr/>
          </a:p>
          <a:p>
            <a:pPr marL="0" lvl="0" indent="0">
              <a:spcBef>
                <a:spcPts val="1600"/>
              </a:spcBef>
              <a:spcAft>
                <a:spcPts val="0"/>
              </a:spcAft>
              <a:buNone/>
            </a:pPr>
            <a:r>
              <a:rPr lang="en"/>
              <a:t>With so many career options how can we staff that many courses?</a:t>
            </a:r>
            <a:endParaRPr/>
          </a:p>
          <a:p>
            <a:pPr marL="0" lvl="0" indent="0">
              <a:spcBef>
                <a:spcPts val="1600"/>
              </a:spcBef>
              <a:spcAft>
                <a:spcPts val="0"/>
              </a:spcAft>
              <a:buNone/>
            </a:pPr>
            <a:r>
              <a:rPr lang="en"/>
              <a:t>Drop your students into online virtual courses.</a:t>
            </a:r>
            <a:endParaRPr/>
          </a:p>
          <a:p>
            <a:pPr marL="0" lvl="0" indent="0">
              <a:spcBef>
                <a:spcPts val="1600"/>
              </a:spcBef>
              <a:spcAft>
                <a:spcPts val="1600"/>
              </a:spcAft>
              <a:buNone/>
            </a:pPr>
            <a:r>
              <a:rPr lang="en"/>
              <a:t>Courses are asynchronous so scheduling issues are non existent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Future Goals</a:t>
            </a:r>
            <a:endParaRPr/>
          </a:p>
        </p:txBody>
      </p:sp>
      <p:sp>
        <p:nvSpPr>
          <p:cNvPr id="178" name="Shape 1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Partnerships - Field trip to FHSU school of Education</a:t>
            </a:r>
            <a:endParaRPr/>
          </a:p>
          <a:p>
            <a:pPr marL="0" lvl="0" indent="0">
              <a:spcBef>
                <a:spcPts val="1600"/>
              </a:spcBef>
              <a:spcAft>
                <a:spcPts val="0"/>
              </a:spcAft>
              <a:buNone/>
            </a:pPr>
            <a:r>
              <a:rPr lang="en"/>
              <a:t>Physical Environment -Challenging since we operate in a virtual environment.  Each school determines their own needs.</a:t>
            </a:r>
            <a:endParaRPr/>
          </a:p>
          <a:p>
            <a:pPr marL="0" lvl="0" indent="0">
              <a:spcBef>
                <a:spcPts val="1600"/>
              </a:spcBef>
              <a:spcAft>
                <a:spcPts val="0"/>
              </a:spcAft>
              <a:buNone/>
            </a:pPr>
            <a:r>
              <a:rPr lang="en"/>
              <a:t>Professional Development - Developing skills to work in a blended teaching environment </a:t>
            </a:r>
            <a:endParaRPr/>
          </a:p>
          <a:p>
            <a:pPr marL="0" lvl="0" indent="0">
              <a:spcBef>
                <a:spcPts val="1600"/>
              </a:spcBef>
              <a:spcAft>
                <a:spcPts val="1600"/>
              </a:spcAft>
              <a:buNone/>
            </a:pPr>
            <a:r>
              <a:rPr lang="en"/>
              <a:t>Instructional Strategies - Expose students to all levels of teaching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Frankey Schmidt</a:t>
            </a:r>
            <a:endParaRPr/>
          </a:p>
          <a:p>
            <a:pPr marL="0" lvl="0" indent="0" algn="ctr" rtl="0">
              <a:spcBef>
                <a:spcPts val="1600"/>
              </a:spcBef>
              <a:spcAft>
                <a:spcPts val="0"/>
              </a:spcAft>
              <a:buNone/>
            </a:pPr>
            <a:r>
              <a:rPr lang="en"/>
              <a:t>FACS Teacher</a:t>
            </a:r>
            <a:endParaRPr/>
          </a:p>
          <a:p>
            <a:pPr marL="0" lvl="0" indent="0" algn="ctr" rtl="0">
              <a:spcBef>
                <a:spcPts val="1600"/>
              </a:spcBef>
              <a:spcAft>
                <a:spcPts val="0"/>
              </a:spcAft>
              <a:buNone/>
            </a:pPr>
            <a:r>
              <a:rPr lang="en"/>
              <a:t>Cimarron High School</a:t>
            </a:r>
            <a:endParaRPr/>
          </a:p>
          <a:p>
            <a:pPr marL="0" lvl="0" indent="0" algn="ctr" rtl="0">
              <a:spcBef>
                <a:spcPts val="1600"/>
              </a:spcBef>
              <a:spcAft>
                <a:spcPts val="0"/>
              </a:spcAft>
              <a:buNone/>
            </a:pPr>
            <a:r>
              <a:rPr lang="en">
                <a:solidFill>
                  <a:srgbClr val="171EE6"/>
                </a:solidFill>
                <a:highlight>
                  <a:srgbClr val="FFFFFF"/>
                </a:highlight>
              </a:rPr>
              <a:t>fschmidt@cimarronschools.net</a:t>
            </a:r>
            <a:endParaRPr/>
          </a:p>
          <a:p>
            <a:pPr marL="0" lvl="0" indent="0" algn="ctr">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50675" y="2404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Using Blended Learning Beyond the Teaching Pathway</a:t>
            </a:r>
            <a:endParaRPr/>
          </a:p>
          <a:p>
            <a:pPr marL="0" lvl="0" indent="0">
              <a:spcBef>
                <a:spcPts val="0"/>
              </a:spcBef>
              <a:spcAft>
                <a:spcPts val="0"/>
              </a:spcAft>
              <a:buNone/>
            </a:pPr>
            <a:endParaRPr/>
          </a:p>
        </p:txBody>
      </p:sp>
      <p:sp>
        <p:nvSpPr>
          <p:cNvPr id="184" name="Shape 18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Archeology</a:t>
            </a:r>
            <a:endParaRPr/>
          </a:p>
          <a:p>
            <a:pPr marL="0" lvl="0" indent="0">
              <a:spcBef>
                <a:spcPts val="1600"/>
              </a:spcBef>
              <a:spcAft>
                <a:spcPts val="0"/>
              </a:spcAft>
              <a:buNone/>
            </a:pPr>
            <a:r>
              <a:rPr lang="en"/>
              <a:t>Astronomy</a:t>
            </a:r>
            <a:endParaRPr/>
          </a:p>
          <a:p>
            <a:pPr marL="0" lvl="0" indent="0">
              <a:spcBef>
                <a:spcPts val="1600"/>
              </a:spcBef>
              <a:spcAft>
                <a:spcPts val="0"/>
              </a:spcAft>
              <a:buNone/>
            </a:pPr>
            <a:r>
              <a:rPr lang="en"/>
              <a:t>Biochemistry</a:t>
            </a:r>
            <a:endParaRPr/>
          </a:p>
          <a:p>
            <a:pPr marL="0" lvl="0" indent="0">
              <a:spcBef>
                <a:spcPts val="1600"/>
              </a:spcBef>
              <a:spcAft>
                <a:spcPts val="0"/>
              </a:spcAft>
              <a:buNone/>
            </a:pPr>
            <a:r>
              <a:rPr lang="en"/>
              <a:t>Careers in Criminal Justice</a:t>
            </a:r>
            <a:endParaRPr/>
          </a:p>
          <a:p>
            <a:pPr marL="0" lvl="0" indent="0">
              <a:spcBef>
                <a:spcPts val="1600"/>
              </a:spcBef>
              <a:spcAft>
                <a:spcPts val="0"/>
              </a:spcAft>
              <a:buNone/>
            </a:pPr>
            <a:r>
              <a:rPr lang="en"/>
              <a:t>Cosmetology</a:t>
            </a:r>
            <a:endParaRPr/>
          </a:p>
          <a:p>
            <a:pPr marL="0" lvl="0" indent="0">
              <a:spcBef>
                <a:spcPts val="1600"/>
              </a:spcBef>
              <a:spcAft>
                <a:spcPts val="0"/>
              </a:spcAft>
              <a:buNone/>
            </a:pPr>
            <a:r>
              <a:rPr lang="en"/>
              <a:t>Early Childhood Education</a:t>
            </a:r>
            <a:endParaRPr/>
          </a:p>
          <a:p>
            <a:pPr marL="0" lvl="0" indent="0">
              <a:spcBef>
                <a:spcPts val="1600"/>
              </a:spcBef>
              <a:spcAft>
                <a:spcPts val="0"/>
              </a:spcAft>
              <a:buNone/>
            </a:pPr>
            <a:r>
              <a:rPr lang="en"/>
              <a:t>Fashion and Interior Design</a:t>
            </a:r>
            <a:endParaRPr/>
          </a:p>
          <a:p>
            <a:pPr marL="0" lvl="0" indent="0">
              <a:spcBef>
                <a:spcPts val="1600"/>
              </a:spcBef>
              <a:spcAft>
                <a:spcPts val="0"/>
              </a:spcAft>
              <a:buNone/>
            </a:pPr>
            <a:r>
              <a:rPr lang="en"/>
              <a:t>Health Science</a:t>
            </a:r>
            <a:endParaRPr/>
          </a:p>
          <a:p>
            <a:pPr marL="0" lvl="0" indent="0">
              <a:spcBef>
                <a:spcPts val="1600"/>
              </a:spcBef>
              <a:spcAft>
                <a:spcPts val="0"/>
              </a:spcAft>
              <a:buNone/>
            </a:pPr>
            <a:r>
              <a:rPr lang="en"/>
              <a:t>Hospitality and Tourism</a:t>
            </a:r>
            <a:endParaRPr/>
          </a:p>
          <a:p>
            <a:pPr marL="0" lvl="0" indent="0">
              <a:spcBef>
                <a:spcPts val="1600"/>
              </a:spcBef>
              <a:spcAft>
                <a:spcPts val="1600"/>
              </a:spcAft>
              <a:buNone/>
            </a:pPr>
            <a:endParaRPr/>
          </a:p>
        </p:txBody>
      </p:sp>
      <p:sp>
        <p:nvSpPr>
          <p:cNvPr id="185" name="Shape 18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International Business</a:t>
            </a:r>
            <a:endParaRPr/>
          </a:p>
          <a:p>
            <a:pPr marL="0" lvl="0" indent="0">
              <a:spcBef>
                <a:spcPts val="1600"/>
              </a:spcBef>
              <a:spcAft>
                <a:spcPts val="0"/>
              </a:spcAft>
              <a:buNone/>
            </a:pPr>
            <a:r>
              <a:rPr lang="en"/>
              <a:t>Intro to Ag Science</a:t>
            </a:r>
            <a:endParaRPr/>
          </a:p>
          <a:p>
            <a:pPr marL="0" lvl="0" indent="0">
              <a:spcBef>
                <a:spcPts val="1600"/>
              </a:spcBef>
              <a:spcAft>
                <a:spcPts val="0"/>
              </a:spcAft>
              <a:buNone/>
            </a:pPr>
            <a:r>
              <a:rPr lang="en"/>
              <a:t>Intro to Culinary Arts</a:t>
            </a:r>
            <a:endParaRPr/>
          </a:p>
          <a:p>
            <a:pPr marL="0" lvl="0" indent="0">
              <a:spcBef>
                <a:spcPts val="1600"/>
              </a:spcBef>
              <a:spcAft>
                <a:spcPts val="0"/>
              </a:spcAft>
              <a:buNone/>
            </a:pPr>
            <a:r>
              <a:rPr lang="en"/>
              <a:t>Intro to Manufacturing</a:t>
            </a:r>
            <a:endParaRPr/>
          </a:p>
          <a:p>
            <a:pPr marL="0" lvl="0" indent="0">
              <a:spcBef>
                <a:spcPts val="1600"/>
              </a:spcBef>
              <a:spcAft>
                <a:spcPts val="0"/>
              </a:spcAft>
              <a:buNone/>
            </a:pPr>
            <a:r>
              <a:rPr lang="en"/>
              <a:t>Law and Order/Legal Studies</a:t>
            </a:r>
            <a:endParaRPr/>
          </a:p>
          <a:p>
            <a:pPr marL="0" lvl="0" indent="0">
              <a:spcBef>
                <a:spcPts val="1600"/>
              </a:spcBef>
              <a:spcAft>
                <a:spcPts val="0"/>
              </a:spcAft>
              <a:buNone/>
            </a:pPr>
            <a:r>
              <a:rPr lang="en"/>
              <a:t>Peer Counseling</a:t>
            </a:r>
            <a:endParaRPr/>
          </a:p>
          <a:p>
            <a:pPr marL="0" lvl="0" indent="0">
              <a:spcBef>
                <a:spcPts val="1600"/>
              </a:spcBef>
              <a:spcAft>
                <a:spcPts val="0"/>
              </a:spcAft>
              <a:buNone/>
            </a:pPr>
            <a:r>
              <a:rPr lang="en"/>
              <a:t>Sports and Entertainment Marketing</a:t>
            </a:r>
            <a:endParaRPr/>
          </a:p>
          <a:p>
            <a:pPr marL="0" lvl="0" indent="0">
              <a:spcBef>
                <a:spcPts val="1600"/>
              </a:spcBef>
              <a:spcAft>
                <a:spcPts val="0"/>
              </a:spcAft>
              <a:buNone/>
            </a:pPr>
            <a:r>
              <a:rPr lang="en"/>
              <a:t>Veterinary Science</a:t>
            </a:r>
            <a:endParaRPr/>
          </a:p>
          <a:p>
            <a:pPr marL="0" lvl="0" indent="0">
              <a:spcBef>
                <a:spcPts val="16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2599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Using Blended Learning Beyond the Teaching Pathway</a:t>
            </a:r>
            <a:endParaRPr/>
          </a:p>
          <a:p>
            <a:pPr marL="0" lvl="0" indent="0">
              <a:spcBef>
                <a:spcPts val="0"/>
              </a:spcBef>
              <a:spcAft>
                <a:spcPts val="0"/>
              </a:spcAft>
              <a:buNone/>
            </a:pPr>
            <a:endParaRPr/>
          </a:p>
        </p:txBody>
      </p:sp>
      <p:sp>
        <p:nvSpPr>
          <p:cNvPr id="191" name="Shape 19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Career Explorations</a:t>
            </a:r>
            <a:endParaRPr/>
          </a:p>
          <a:p>
            <a:pPr marL="0" lvl="0" indent="0">
              <a:spcBef>
                <a:spcPts val="1600"/>
              </a:spcBef>
              <a:spcAft>
                <a:spcPts val="0"/>
              </a:spcAft>
              <a:buNone/>
            </a:pPr>
            <a:r>
              <a:rPr lang="en"/>
              <a:t>Journalism</a:t>
            </a:r>
            <a:endParaRPr/>
          </a:p>
          <a:p>
            <a:pPr marL="0" lvl="0" indent="0">
              <a:spcBef>
                <a:spcPts val="1600"/>
              </a:spcBef>
              <a:spcAft>
                <a:spcPts val="0"/>
              </a:spcAft>
              <a:buNone/>
            </a:pPr>
            <a:r>
              <a:rPr lang="en"/>
              <a:t>Photography</a:t>
            </a:r>
            <a:endParaRPr/>
          </a:p>
          <a:p>
            <a:pPr marL="0" lvl="0" indent="0">
              <a:spcBef>
                <a:spcPts val="1600"/>
              </a:spcBef>
              <a:spcAft>
                <a:spcPts val="0"/>
              </a:spcAft>
              <a:buNone/>
            </a:pPr>
            <a:r>
              <a:rPr lang="en"/>
              <a:t>Web Design</a:t>
            </a:r>
            <a:endParaRPr/>
          </a:p>
          <a:p>
            <a:pPr marL="0" lvl="0" indent="0">
              <a:spcBef>
                <a:spcPts val="1600"/>
              </a:spcBef>
              <a:spcAft>
                <a:spcPts val="0"/>
              </a:spcAft>
              <a:buNone/>
            </a:pPr>
            <a:r>
              <a:rPr lang="en"/>
              <a:t>Programming - Java</a:t>
            </a:r>
            <a:endParaRPr/>
          </a:p>
          <a:p>
            <a:pPr marL="0" lvl="0" indent="0">
              <a:spcBef>
                <a:spcPts val="1600"/>
              </a:spcBef>
              <a:spcAft>
                <a:spcPts val="0"/>
              </a:spcAft>
              <a:buNone/>
            </a:pPr>
            <a:r>
              <a:rPr lang="en"/>
              <a:t>Programming VB: Net</a:t>
            </a:r>
            <a:endParaRPr/>
          </a:p>
          <a:p>
            <a:pPr marL="0" lvl="0" indent="0">
              <a:spcBef>
                <a:spcPts val="1600"/>
              </a:spcBef>
              <a:spcAft>
                <a:spcPts val="0"/>
              </a:spcAft>
              <a:buNone/>
            </a:pPr>
            <a:r>
              <a:rPr lang="en"/>
              <a:t>Image Design and Editing</a:t>
            </a:r>
            <a:endParaRPr/>
          </a:p>
          <a:p>
            <a:pPr marL="0" lvl="0" indent="0">
              <a:spcBef>
                <a:spcPts val="1600"/>
              </a:spcBef>
              <a:spcAft>
                <a:spcPts val="0"/>
              </a:spcAft>
              <a:buNone/>
            </a:pPr>
            <a:r>
              <a:rPr lang="en"/>
              <a:t>Green Design Technology</a:t>
            </a:r>
            <a:endParaRPr/>
          </a:p>
          <a:p>
            <a:pPr marL="0" lvl="0" indent="0">
              <a:spcBef>
                <a:spcPts val="1600"/>
              </a:spcBef>
              <a:spcAft>
                <a:spcPts val="0"/>
              </a:spcAft>
              <a:buNone/>
            </a:pPr>
            <a:r>
              <a:rPr lang="en"/>
              <a:t>Game Design</a:t>
            </a:r>
            <a:endParaRPr/>
          </a:p>
          <a:p>
            <a:pPr marL="0" lvl="0" indent="0">
              <a:spcBef>
                <a:spcPts val="1600"/>
              </a:spcBef>
              <a:spcAft>
                <a:spcPts val="1600"/>
              </a:spcAft>
              <a:buNone/>
            </a:pPr>
            <a:endParaRPr/>
          </a:p>
        </p:txBody>
      </p:sp>
      <p:sp>
        <p:nvSpPr>
          <p:cNvPr id="192" name="Shape 19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Digital Arts</a:t>
            </a:r>
            <a:endParaRPr/>
          </a:p>
          <a:p>
            <a:pPr marL="0" lvl="0" indent="0">
              <a:spcBef>
                <a:spcPts val="1600"/>
              </a:spcBef>
              <a:spcAft>
                <a:spcPts val="0"/>
              </a:spcAft>
              <a:buNone/>
            </a:pPr>
            <a:r>
              <a:rPr lang="en"/>
              <a:t>Computer SCience</a:t>
            </a:r>
            <a:endParaRPr/>
          </a:p>
          <a:p>
            <a:pPr marL="0" lvl="0" indent="0">
              <a:spcBef>
                <a:spcPts val="1600"/>
              </a:spcBef>
              <a:spcAft>
                <a:spcPts val="0"/>
              </a:spcAft>
              <a:buNone/>
            </a:pPr>
            <a:r>
              <a:rPr lang="en"/>
              <a:t>C++Programming</a:t>
            </a:r>
            <a:endParaRPr/>
          </a:p>
          <a:p>
            <a:pPr marL="0" lvl="0" indent="0">
              <a:spcBef>
                <a:spcPts val="1600"/>
              </a:spcBef>
              <a:spcAft>
                <a:spcPts val="0"/>
              </a:spcAft>
              <a:buNone/>
            </a:pPr>
            <a:r>
              <a:rPr lang="en"/>
              <a:t>Audio Engineering</a:t>
            </a:r>
            <a:endParaRPr/>
          </a:p>
          <a:p>
            <a:pPr marL="0" lvl="0" indent="0">
              <a:spcBef>
                <a:spcPts val="1600"/>
              </a:spcBef>
              <a:spcAft>
                <a:spcPts val="0"/>
              </a:spcAft>
              <a:buNone/>
            </a:pPr>
            <a:r>
              <a:rPr lang="en"/>
              <a:t>#D Art animation</a:t>
            </a:r>
            <a:endParaRPr/>
          </a:p>
          <a:p>
            <a:pPr marL="0" lvl="0" indent="0">
              <a:spcBef>
                <a:spcPts val="1600"/>
              </a:spcBef>
              <a:spcAft>
                <a:spcPts val="0"/>
              </a:spcAft>
              <a:buNone/>
            </a:pPr>
            <a:r>
              <a:rPr lang="en"/>
              <a:t>Accounting</a:t>
            </a:r>
            <a:endParaRPr/>
          </a:p>
          <a:p>
            <a:pPr marL="0" lvl="0" indent="0">
              <a:spcBef>
                <a:spcPts val="1600"/>
              </a:spcBef>
              <a:spcAft>
                <a:spcPts val="0"/>
              </a:spcAft>
              <a:buNone/>
            </a:pPr>
            <a:r>
              <a:rPr lang="en"/>
              <a:t>Entrepreneurship</a:t>
            </a:r>
            <a:endParaRPr/>
          </a:p>
          <a:p>
            <a:pPr marL="0" lvl="0" indent="0">
              <a:spcBef>
                <a:spcPts val="1600"/>
              </a:spcBef>
              <a:spcAft>
                <a:spcPts val="1600"/>
              </a:spcAft>
              <a:buNone/>
            </a:pPr>
            <a:r>
              <a:rPr lang="en"/>
              <a:t>Marketing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Bill Losey</a:t>
            </a:r>
            <a:endParaRPr/>
          </a:p>
          <a:p>
            <a:pPr marL="0" lvl="0" indent="0" algn="ctr" rtl="0">
              <a:spcBef>
                <a:spcPts val="1600"/>
              </a:spcBef>
              <a:spcAft>
                <a:spcPts val="0"/>
              </a:spcAft>
              <a:buNone/>
            </a:pPr>
            <a:r>
              <a:rPr lang="en"/>
              <a:t>SWPRSC</a:t>
            </a:r>
            <a:endParaRPr/>
          </a:p>
          <a:p>
            <a:pPr marL="0" lvl="0" indent="0" algn="ctr">
              <a:spcBef>
                <a:spcPts val="1600"/>
              </a:spcBef>
              <a:spcAft>
                <a:spcPts val="1600"/>
              </a:spcAft>
              <a:buNone/>
            </a:pPr>
            <a:r>
              <a:rPr lang="en"/>
              <a:t>bill.losey@swplains.org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3233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CHS Career Cruising Data</a:t>
            </a:r>
            <a:endParaRPr/>
          </a:p>
        </p:txBody>
      </p:sp>
      <p:graphicFrame>
        <p:nvGraphicFramePr>
          <p:cNvPr id="71" name="Shape 71"/>
          <p:cNvGraphicFramePr/>
          <p:nvPr/>
        </p:nvGraphicFramePr>
        <p:xfrm>
          <a:off x="952500" y="1017725"/>
          <a:ext cx="7239000" cy="3565890"/>
        </p:xfrm>
        <a:graphic>
          <a:graphicData uri="http://schemas.openxmlformats.org/drawingml/2006/table">
            <a:tbl>
              <a:tblPr>
                <a:noFill/>
                <a:tableStyleId>{AD109761-709A-4BAD-9983-E4663FA921AE}</a:tableStyleId>
              </a:tblPr>
              <a:tblGrid>
                <a:gridCol w="2517350"/>
                <a:gridCol w="1102150"/>
                <a:gridCol w="2509725"/>
                <a:gridCol w="1109775"/>
              </a:tblGrid>
              <a:tr h="381000">
                <a:tc>
                  <a:txBody>
                    <a:bodyPr/>
                    <a:lstStyle/>
                    <a:p>
                      <a:pPr marL="0" lvl="0" indent="0">
                        <a:spcBef>
                          <a:spcPts val="0"/>
                        </a:spcBef>
                        <a:spcAft>
                          <a:spcPts val="0"/>
                        </a:spcAft>
                        <a:buNone/>
                      </a:pPr>
                      <a:r>
                        <a:rPr lang="en" b="1"/>
                        <a:t>Cluster</a:t>
                      </a:r>
                      <a:endParaRPr b="1"/>
                    </a:p>
                  </a:txBody>
                  <a:tcPr marL="91425" marR="91425" marT="91425" marB="91425"/>
                </a:tc>
                <a:tc>
                  <a:txBody>
                    <a:bodyPr/>
                    <a:lstStyle/>
                    <a:p>
                      <a:pPr marL="0" lvl="0" indent="0">
                        <a:spcBef>
                          <a:spcPts val="0"/>
                        </a:spcBef>
                        <a:spcAft>
                          <a:spcPts val="0"/>
                        </a:spcAft>
                        <a:buNone/>
                      </a:pPr>
                      <a:r>
                        <a:rPr lang="en" b="1"/>
                        <a:t># Students</a:t>
                      </a:r>
                      <a:endParaRPr b="1"/>
                    </a:p>
                  </a:txBody>
                  <a:tcPr marL="91425" marR="91425" marT="91425" marB="91425">
                    <a:lnR w="9525" cap="flat" cmpd="sng">
                      <a:solidFill>
                        <a:srgbClr val="9E9E9E"/>
                      </a:solidFill>
                      <a:prstDash val="solid"/>
                      <a:round/>
                      <a:headEnd type="none" w="med" len="med"/>
                      <a:tailEnd type="none" w="med" len="med"/>
                    </a:lnR>
                  </a:tcPr>
                </a:tc>
                <a:tc>
                  <a:txBody>
                    <a:bodyPr/>
                    <a:lstStyle/>
                    <a:p>
                      <a:pPr marL="0" lvl="0" indent="0" rtl="0">
                        <a:spcBef>
                          <a:spcPts val="0"/>
                        </a:spcBef>
                        <a:spcAft>
                          <a:spcPts val="0"/>
                        </a:spcAft>
                        <a:buNone/>
                      </a:pPr>
                      <a:r>
                        <a:rPr lang="en" b="1"/>
                        <a:t>Cluster</a:t>
                      </a:r>
                      <a:endParaRPr b="1"/>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marL="0" lvl="0" indent="0" rtl="0">
                        <a:spcBef>
                          <a:spcPts val="0"/>
                        </a:spcBef>
                        <a:spcAft>
                          <a:spcPts val="0"/>
                        </a:spcAft>
                        <a:buNone/>
                      </a:pPr>
                      <a:r>
                        <a:rPr lang="en" b="1"/>
                        <a:t># Students</a:t>
                      </a:r>
                      <a:endParaRPr b="1"/>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81000">
                <a:tc>
                  <a:txBody>
                    <a:bodyPr/>
                    <a:lstStyle/>
                    <a:p>
                      <a:pPr marL="0" lvl="0" indent="0">
                        <a:spcBef>
                          <a:spcPts val="0"/>
                        </a:spcBef>
                        <a:spcAft>
                          <a:spcPts val="0"/>
                        </a:spcAft>
                        <a:buNone/>
                      </a:pPr>
                      <a:r>
                        <a:rPr lang="en"/>
                        <a:t>Ag, Food &amp; Nat. Resources</a:t>
                      </a:r>
                      <a:endParaRPr/>
                    </a:p>
                  </a:txBody>
                  <a:tcPr marL="91425" marR="91425" marT="91425" marB="91425"/>
                </a:tc>
                <a:tc>
                  <a:txBody>
                    <a:bodyPr/>
                    <a:lstStyle/>
                    <a:p>
                      <a:pPr marL="0" lvl="0" indent="0">
                        <a:spcBef>
                          <a:spcPts val="0"/>
                        </a:spcBef>
                        <a:spcAft>
                          <a:spcPts val="0"/>
                        </a:spcAft>
                        <a:buNone/>
                      </a:pPr>
                      <a:r>
                        <a:rPr lang="en"/>
                        <a:t>31**</a:t>
                      </a:r>
                      <a:endParaRPr/>
                    </a:p>
                  </a:txBody>
                  <a:tcPr marL="91425" marR="91425" marT="91425" marB="91425"/>
                </a:tc>
                <a:tc>
                  <a:txBody>
                    <a:bodyPr/>
                    <a:lstStyle/>
                    <a:p>
                      <a:pPr marL="0" lvl="0" indent="0">
                        <a:spcBef>
                          <a:spcPts val="0"/>
                        </a:spcBef>
                        <a:spcAft>
                          <a:spcPts val="0"/>
                        </a:spcAft>
                        <a:buNone/>
                      </a:pPr>
                      <a:r>
                        <a:rPr lang="en"/>
                        <a:t>Hosp &amp; Tourism</a:t>
                      </a:r>
                      <a:endParaRPr/>
                    </a:p>
                  </a:txBody>
                  <a:tcPr marL="91425" marR="91425" marT="91425" marB="91425">
                    <a:lnT w="9525" cap="flat" cmpd="sng">
                      <a:solidFill>
                        <a:srgbClr val="9E9E9E"/>
                      </a:solidFill>
                      <a:prstDash val="solid"/>
                      <a:round/>
                      <a:headEnd type="none" w="med" len="med"/>
                      <a:tailEnd type="none" w="med" len="med"/>
                    </a:lnT>
                  </a:tcPr>
                </a:tc>
                <a:tc>
                  <a:txBody>
                    <a:bodyPr/>
                    <a:lstStyle/>
                    <a:p>
                      <a:pPr marL="0" lvl="0" indent="0">
                        <a:spcBef>
                          <a:spcPts val="0"/>
                        </a:spcBef>
                        <a:spcAft>
                          <a:spcPts val="0"/>
                        </a:spcAft>
                        <a:buNone/>
                      </a:pPr>
                      <a:r>
                        <a:rPr lang="en"/>
                        <a:t>2</a:t>
                      </a:r>
                      <a:endParaRPr/>
                    </a:p>
                  </a:txBody>
                  <a:tcPr marL="91425" marR="91425" marT="91425" marB="91425">
                    <a:lnT w="9525" cap="flat" cmpd="sng">
                      <a:solidFill>
                        <a:srgbClr val="9E9E9E"/>
                      </a:solidFill>
                      <a:prstDash val="solid"/>
                      <a:round/>
                      <a:headEnd type="none" w="med" len="med"/>
                      <a:tailEnd type="none" w="med" len="med"/>
                    </a:lnT>
                  </a:tcPr>
                </a:tc>
              </a:tr>
              <a:tr h="381000">
                <a:tc>
                  <a:txBody>
                    <a:bodyPr/>
                    <a:lstStyle/>
                    <a:p>
                      <a:pPr marL="0" lvl="0" indent="0">
                        <a:spcBef>
                          <a:spcPts val="0"/>
                        </a:spcBef>
                        <a:spcAft>
                          <a:spcPts val="0"/>
                        </a:spcAft>
                        <a:buNone/>
                      </a:pPr>
                      <a:r>
                        <a:rPr lang="en"/>
                        <a:t>Archit. &amp; Construction</a:t>
                      </a:r>
                      <a:endParaRPr/>
                    </a:p>
                  </a:txBody>
                  <a:tcPr marL="91425" marR="91425" marT="91425" marB="91425"/>
                </a:tc>
                <a:tc>
                  <a:txBody>
                    <a:bodyPr/>
                    <a:lstStyle/>
                    <a:p>
                      <a:pPr marL="0" lvl="0" indent="0">
                        <a:spcBef>
                          <a:spcPts val="0"/>
                        </a:spcBef>
                        <a:spcAft>
                          <a:spcPts val="0"/>
                        </a:spcAft>
                        <a:buNone/>
                      </a:pPr>
                      <a:r>
                        <a:rPr lang="en"/>
                        <a:t>42</a:t>
                      </a:r>
                      <a:endParaRPr/>
                    </a:p>
                  </a:txBody>
                  <a:tcPr marL="91425" marR="91425" marT="91425" marB="91425"/>
                </a:tc>
                <a:tc>
                  <a:txBody>
                    <a:bodyPr/>
                    <a:lstStyle/>
                    <a:p>
                      <a:pPr marL="0" lvl="0" indent="0">
                        <a:spcBef>
                          <a:spcPts val="0"/>
                        </a:spcBef>
                        <a:spcAft>
                          <a:spcPts val="0"/>
                        </a:spcAft>
                        <a:buNone/>
                      </a:pPr>
                      <a:r>
                        <a:rPr lang="en"/>
                        <a:t>Human Services</a:t>
                      </a:r>
                      <a:endParaRPr/>
                    </a:p>
                  </a:txBody>
                  <a:tcPr marL="91425" marR="91425" marT="91425" marB="91425"/>
                </a:tc>
                <a:tc>
                  <a:txBody>
                    <a:bodyPr/>
                    <a:lstStyle/>
                    <a:p>
                      <a:pPr marL="0" lvl="0" indent="0">
                        <a:spcBef>
                          <a:spcPts val="0"/>
                        </a:spcBef>
                        <a:spcAft>
                          <a:spcPts val="0"/>
                        </a:spcAft>
                        <a:buNone/>
                      </a:pPr>
                      <a:r>
                        <a:rPr lang="en"/>
                        <a:t>17</a:t>
                      </a:r>
                      <a:endParaRPr/>
                    </a:p>
                  </a:txBody>
                  <a:tcPr marL="91425" marR="91425" marT="91425" marB="91425"/>
                </a:tc>
              </a:tr>
              <a:tr h="381000">
                <a:tc>
                  <a:txBody>
                    <a:bodyPr/>
                    <a:lstStyle/>
                    <a:p>
                      <a:pPr marL="0" lvl="0" indent="0">
                        <a:spcBef>
                          <a:spcPts val="0"/>
                        </a:spcBef>
                        <a:spcAft>
                          <a:spcPts val="0"/>
                        </a:spcAft>
                        <a:buNone/>
                      </a:pPr>
                      <a:r>
                        <a:rPr lang="en"/>
                        <a:t>Arts, A/V Tech &amp; Comm</a:t>
                      </a:r>
                      <a:endParaRPr/>
                    </a:p>
                  </a:txBody>
                  <a:tcPr marL="91425" marR="91425" marT="91425" marB="91425"/>
                </a:tc>
                <a:tc>
                  <a:txBody>
                    <a:bodyPr/>
                    <a:lstStyle/>
                    <a:p>
                      <a:pPr marL="0" lvl="0" indent="0">
                        <a:spcBef>
                          <a:spcPts val="0"/>
                        </a:spcBef>
                        <a:spcAft>
                          <a:spcPts val="0"/>
                        </a:spcAft>
                        <a:buNone/>
                      </a:pPr>
                      <a:r>
                        <a:rPr lang="en"/>
                        <a:t>68*</a:t>
                      </a:r>
                      <a:endParaRPr/>
                    </a:p>
                  </a:txBody>
                  <a:tcPr marL="91425" marR="91425" marT="91425" marB="91425"/>
                </a:tc>
                <a:tc>
                  <a:txBody>
                    <a:bodyPr/>
                    <a:lstStyle/>
                    <a:p>
                      <a:pPr marL="0" lvl="0" indent="0">
                        <a:spcBef>
                          <a:spcPts val="0"/>
                        </a:spcBef>
                        <a:spcAft>
                          <a:spcPts val="0"/>
                        </a:spcAft>
                        <a:buNone/>
                      </a:pPr>
                      <a:r>
                        <a:rPr lang="en"/>
                        <a:t>Information Technology</a:t>
                      </a:r>
                      <a:endParaRPr/>
                    </a:p>
                  </a:txBody>
                  <a:tcPr marL="91425" marR="91425" marT="91425" marB="91425"/>
                </a:tc>
                <a:tc>
                  <a:txBody>
                    <a:bodyPr/>
                    <a:lstStyle/>
                    <a:p>
                      <a:pPr marL="0" lvl="0" indent="0">
                        <a:spcBef>
                          <a:spcPts val="0"/>
                        </a:spcBef>
                        <a:spcAft>
                          <a:spcPts val="0"/>
                        </a:spcAft>
                        <a:buNone/>
                      </a:pPr>
                      <a:r>
                        <a:rPr lang="en"/>
                        <a:t>3</a:t>
                      </a:r>
                      <a:endParaRPr/>
                    </a:p>
                  </a:txBody>
                  <a:tcPr marL="91425" marR="91425" marT="91425" marB="91425"/>
                </a:tc>
              </a:tr>
              <a:tr h="381000">
                <a:tc>
                  <a:txBody>
                    <a:bodyPr/>
                    <a:lstStyle/>
                    <a:p>
                      <a:pPr marL="0" lvl="0" indent="0">
                        <a:spcBef>
                          <a:spcPts val="0"/>
                        </a:spcBef>
                        <a:spcAft>
                          <a:spcPts val="0"/>
                        </a:spcAft>
                        <a:buNone/>
                      </a:pPr>
                      <a:r>
                        <a:rPr lang="en"/>
                        <a:t>Bus. Man. &amp; Admin.</a:t>
                      </a:r>
                      <a:endParaRPr/>
                    </a:p>
                  </a:txBody>
                  <a:tcPr marL="91425" marR="91425" marT="91425" marB="91425"/>
                </a:tc>
                <a:tc>
                  <a:txBody>
                    <a:bodyPr/>
                    <a:lstStyle/>
                    <a:p>
                      <a:pPr marL="0" lvl="0" indent="0">
                        <a:spcBef>
                          <a:spcPts val="0"/>
                        </a:spcBef>
                        <a:spcAft>
                          <a:spcPts val="0"/>
                        </a:spcAft>
                        <a:buNone/>
                      </a:pPr>
                      <a:r>
                        <a:rPr lang="en"/>
                        <a:t>13</a:t>
                      </a:r>
                      <a:endParaRPr/>
                    </a:p>
                  </a:txBody>
                  <a:tcPr marL="91425" marR="91425" marT="91425" marB="91425"/>
                </a:tc>
                <a:tc>
                  <a:txBody>
                    <a:bodyPr/>
                    <a:lstStyle/>
                    <a:p>
                      <a:pPr marL="0" lvl="0" indent="0">
                        <a:spcBef>
                          <a:spcPts val="0"/>
                        </a:spcBef>
                        <a:spcAft>
                          <a:spcPts val="0"/>
                        </a:spcAft>
                        <a:buNone/>
                      </a:pPr>
                      <a:r>
                        <a:rPr lang="en"/>
                        <a:t>Law, Pub. Safety, Correct.</a:t>
                      </a:r>
                      <a:endParaRPr/>
                    </a:p>
                  </a:txBody>
                  <a:tcPr marL="91425" marR="91425" marT="91425" marB="91425"/>
                </a:tc>
                <a:tc>
                  <a:txBody>
                    <a:bodyPr/>
                    <a:lstStyle/>
                    <a:p>
                      <a:pPr marL="0" lvl="0" indent="0">
                        <a:spcBef>
                          <a:spcPts val="0"/>
                        </a:spcBef>
                        <a:spcAft>
                          <a:spcPts val="0"/>
                        </a:spcAft>
                        <a:buNone/>
                      </a:pPr>
                      <a:r>
                        <a:rPr lang="en"/>
                        <a:t>7</a:t>
                      </a:r>
                      <a:endParaRPr/>
                    </a:p>
                  </a:txBody>
                  <a:tcPr marL="91425" marR="91425" marT="91425" marB="91425"/>
                </a:tc>
              </a:tr>
              <a:tr h="381000">
                <a:tc>
                  <a:txBody>
                    <a:bodyPr/>
                    <a:lstStyle/>
                    <a:p>
                      <a:pPr marL="0" lvl="0" indent="0">
                        <a:spcBef>
                          <a:spcPts val="0"/>
                        </a:spcBef>
                        <a:spcAft>
                          <a:spcPts val="0"/>
                        </a:spcAft>
                        <a:buNone/>
                      </a:pPr>
                      <a:r>
                        <a:rPr lang="en"/>
                        <a:t>Education &amp; Training</a:t>
                      </a:r>
                      <a:endParaRPr/>
                    </a:p>
                  </a:txBody>
                  <a:tcPr marL="91425" marR="91425" marT="91425" marB="91425"/>
                </a:tc>
                <a:tc>
                  <a:txBody>
                    <a:bodyPr/>
                    <a:lstStyle/>
                    <a:p>
                      <a:pPr marL="0" lvl="0" indent="0">
                        <a:spcBef>
                          <a:spcPts val="0"/>
                        </a:spcBef>
                        <a:spcAft>
                          <a:spcPts val="0"/>
                        </a:spcAft>
                        <a:buNone/>
                      </a:pPr>
                      <a:r>
                        <a:rPr lang="en"/>
                        <a:t>18*</a:t>
                      </a:r>
                      <a:endParaRPr/>
                    </a:p>
                  </a:txBody>
                  <a:tcPr marL="91425" marR="91425" marT="91425" marB="91425"/>
                </a:tc>
                <a:tc>
                  <a:txBody>
                    <a:bodyPr/>
                    <a:lstStyle/>
                    <a:p>
                      <a:pPr marL="0" lvl="0" indent="0">
                        <a:spcBef>
                          <a:spcPts val="0"/>
                        </a:spcBef>
                        <a:spcAft>
                          <a:spcPts val="0"/>
                        </a:spcAft>
                        <a:buNone/>
                      </a:pPr>
                      <a:r>
                        <a:rPr lang="en"/>
                        <a:t>Manufacturing</a:t>
                      </a:r>
                      <a:endParaRPr/>
                    </a:p>
                  </a:txBody>
                  <a:tcPr marL="91425" marR="91425" marT="91425" marB="91425"/>
                </a:tc>
                <a:tc>
                  <a:txBody>
                    <a:bodyPr/>
                    <a:lstStyle/>
                    <a:p>
                      <a:pPr marL="0" lvl="0" indent="0">
                        <a:spcBef>
                          <a:spcPts val="0"/>
                        </a:spcBef>
                        <a:spcAft>
                          <a:spcPts val="0"/>
                        </a:spcAft>
                        <a:buNone/>
                      </a:pPr>
                      <a:r>
                        <a:rPr lang="en"/>
                        <a:t>13</a:t>
                      </a:r>
                      <a:endParaRPr/>
                    </a:p>
                  </a:txBody>
                  <a:tcPr marL="91425" marR="91425" marT="91425" marB="91425"/>
                </a:tc>
              </a:tr>
              <a:tr h="381000">
                <a:tc>
                  <a:txBody>
                    <a:bodyPr/>
                    <a:lstStyle/>
                    <a:p>
                      <a:pPr marL="0" lvl="0" indent="0">
                        <a:spcBef>
                          <a:spcPts val="0"/>
                        </a:spcBef>
                        <a:spcAft>
                          <a:spcPts val="0"/>
                        </a:spcAft>
                        <a:buNone/>
                      </a:pPr>
                      <a:r>
                        <a:rPr lang="en"/>
                        <a:t>Finance</a:t>
                      </a:r>
                      <a:endParaRPr/>
                    </a:p>
                  </a:txBody>
                  <a:tcPr marL="91425" marR="91425" marT="91425" marB="91425"/>
                </a:tc>
                <a:tc>
                  <a:txBody>
                    <a:bodyPr/>
                    <a:lstStyle/>
                    <a:p>
                      <a:pPr marL="0" lvl="0" indent="0">
                        <a:spcBef>
                          <a:spcPts val="0"/>
                        </a:spcBef>
                        <a:spcAft>
                          <a:spcPts val="0"/>
                        </a:spcAft>
                        <a:buNone/>
                      </a:pPr>
                      <a:r>
                        <a:rPr lang="en"/>
                        <a:t>1</a:t>
                      </a:r>
                      <a:endParaRPr/>
                    </a:p>
                  </a:txBody>
                  <a:tcPr marL="91425" marR="91425" marT="91425" marB="91425"/>
                </a:tc>
                <a:tc>
                  <a:txBody>
                    <a:bodyPr/>
                    <a:lstStyle/>
                    <a:p>
                      <a:pPr marL="0" lvl="0" indent="0">
                        <a:spcBef>
                          <a:spcPts val="0"/>
                        </a:spcBef>
                        <a:spcAft>
                          <a:spcPts val="0"/>
                        </a:spcAft>
                        <a:buNone/>
                      </a:pPr>
                      <a:r>
                        <a:rPr lang="en"/>
                        <a:t>Marketing</a:t>
                      </a:r>
                      <a:endParaRPr/>
                    </a:p>
                  </a:txBody>
                  <a:tcPr marL="91425" marR="91425" marT="91425" marB="91425"/>
                </a:tc>
                <a:tc>
                  <a:txBody>
                    <a:bodyPr/>
                    <a:lstStyle/>
                    <a:p>
                      <a:pPr marL="0" lvl="0" indent="0">
                        <a:spcBef>
                          <a:spcPts val="0"/>
                        </a:spcBef>
                        <a:spcAft>
                          <a:spcPts val="0"/>
                        </a:spcAft>
                        <a:buNone/>
                      </a:pPr>
                      <a:r>
                        <a:rPr lang="en"/>
                        <a:t>3</a:t>
                      </a:r>
                      <a:endParaRPr/>
                    </a:p>
                  </a:txBody>
                  <a:tcPr marL="91425" marR="91425" marT="91425" marB="91425"/>
                </a:tc>
              </a:tr>
              <a:tr h="381000">
                <a:tc>
                  <a:txBody>
                    <a:bodyPr/>
                    <a:lstStyle/>
                    <a:p>
                      <a:pPr marL="0" lvl="0" indent="0">
                        <a:spcBef>
                          <a:spcPts val="0"/>
                        </a:spcBef>
                        <a:spcAft>
                          <a:spcPts val="0"/>
                        </a:spcAft>
                        <a:buNone/>
                      </a:pPr>
                      <a:r>
                        <a:rPr lang="en"/>
                        <a:t>Gov. &amp; Pub. Admin</a:t>
                      </a:r>
                      <a:endParaRPr/>
                    </a:p>
                  </a:txBody>
                  <a:tcPr marL="91425" marR="91425" marT="91425" marB="91425"/>
                </a:tc>
                <a:tc>
                  <a:txBody>
                    <a:bodyPr/>
                    <a:lstStyle/>
                    <a:p>
                      <a:pPr marL="0" lvl="0" indent="0">
                        <a:spcBef>
                          <a:spcPts val="0"/>
                        </a:spcBef>
                        <a:spcAft>
                          <a:spcPts val="0"/>
                        </a:spcAft>
                        <a:buNone/>
                      </a:pPr>
                      <a:r>
                        <a:rPr lang="en"/>
                        <a:t>0</a:t>
                      </a:r>
                      <a:endParaRPr/>
                    </a:p>
                  </a:txBody>
                  <a:tcPr marL="91425" marR="91425" marT="91425" marB="91425"/>
                </a:tc>
                <a:tc>
                  <a:txBody>
                    <a:bodyPr/>
                    <a:lstStyle/>
                    <a:p>
                      <a:pPr marL="0" lvl="0" indent="0">
                        <a:spcBef>
                          <a:spcPts val="0"/>
                        </a:spcBef>
                        <a:spcAft>
                          <a:spcPts val="0"/>
                        </a:spcAft>
                        <a:buNone/>
                      </a:pPr>
                      <a:r>
                        <a:rPr lang="en"/>
                        <a:t>STEM</a:t>
                      </a:r>
                      <a:endParaRPr/>
                    </a:p>
                  </a:txBody>
                  <a:tcPr marL="91425" marR="91425" marT="91425" marB="91425"/>
                </a:tc>
                <a:tc>
                  <a:txBody>
                    <a:bodyPr/>
                    <a:lstStyle/>
                    <a:p>
                      <a:pPr marL="0" lvl="0" indent="0">
                        <a:spcBef>
                          <a:spcPts val="0"/>
                        </a:spcBef>
                        <a:spcAft>
                          <a:spcPts val="0"/>
                        </a:spcAft>
                        <a:buNone/>
                      </a:pPr>
                      <a:r>
                        <a:rPr lang="en"/>
                        <a:t>19</a:t>
                      </a:r>
                      <a:endParaRPr/>
                    </a:p>
                  </a:txBody>
                  <a:tcPr marL="91425" marR="91425" marT="91425" marB="91425"/>
                </a:tc>
              </a:tr>
              <a:tr h="381000">
                <a:tc>
                  <a:txBody>
                    <a:bodyPr/>
                    <a:lstStyle/>
                    <a:p>
                      <a:pPr marL="0" lvl="0" indent="0">
                        <a:spcBef>
                          <a:spcPts val="0"/>
                        </a:spcBef>
                        <a:spcAft>
                          <a:spcPts val="0"/>
                        </a:spcAft>
                        <a:buNone/>
                      </a:pPr>
                      <a:r>
                        <a:rPr lang="en"/>
                        <a:t>Health Science</a:t>
                      </a:r>
                      <a:endParaRPr/>
                    </a:p>
                  </a:txBody>
                  <a:tcPr marL="91425" marR="91425" marT="91425" marB="91425"/>
                </a:tc>
                <a:tc>
                  <a:txBody>
                    <a:bodyPr/>
                    <a:lstStyle/>
                    <a:p>
                      <a:pPr marL="0" lvl="0" indent="0">
                        <a:spcBef>
                          <a:spcPts val="0"/>
                        </a:spcBef>
                        <a:spcAft>
                          <a:spcPts val="0"/>
                        </a:spcAft>
                        <a:buNone/>
                      </a:pPr>
                      <a:r>
                        <a:rPr lang="en"/>
                        <a:t>43*</a:t>
                      </a:r>
                      <a:endParaRPr/>
                    </a:p>
                  </a:txBody>
                  <a:tcPr marL="91425" marR="91425" marT="91425" marB="91425"/>
                </a:tc>
                <a:tc>
                  <a:txBody>
                    <a:bodyPr/>
                    <a:lstStyle/>
                    <a:p>
                      <a:pPr marL="0" lvl="0" indent="0">
                        <a:spcBef>
                          <a:spcPts val="0"/>
                        </a:spcBef>
                        <a:spcAft>
                          <a:spcPts val="0"/>
                        </a:spcAft>
                        <a:buNone/>
                      </a:pPr>
                      <a:r>
                        <a:rPr lang="en"/>
                        <a:t>Transportation Dist, Logist.</a:t>
                      </a:r>
                      <a:endParaRPr/>
                    </a:p>
                  </a:txBody>
                  <a:tcPr marL="91425" marR="91425" marT="91425" marB="91425"/>
                </a:tc>
                <a:tc>
                  <a:txBody>
                    <a:bodyPr/>
                    <a:lstStyle/>
                    <a:p>
                      <a:pPr marL="0" lvl="0" indent="0">
                        <a:spcBef>
                          <a:spcPts val="0"/>
                        </a:spcBef>
                        <a:spcAft>
                          <a:spcPts val="0"/>
                        </a:spcAft>
                        <a:buNone/>
                      </a:pPr>
                      <a:r>
                        <a:rPr lang="en"/>
                        <a:t>16</a:t>
                      </a:r>
                      <a:endParaRPr/>
                    </a:p>
                  </a:txBody>
                  <a:tcPr marL="91425" marR="91425" marT="91425" marB="91425"/>
                </a:tc>
              </a:tr>
            </a:tbl>
          </a:graphicData>
        </a:graphic>
      </p:graphicFrame>
      <p:sp>
        <p:nvSpPr>
          <p:cNvPr id="72" name="Shape 72"/>
          <p:cNvSpPr txBox="1"/>
          <p:nvPr/>
        </p:nvSpPr>
        <p:spPr>
          <a:xfrm>
            <a:off x="1012025" y="4618625"/>
            <a:ext cx="6535800" cy="342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 Added two new pathways   	* Added one new pathway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Problem</a:t>
            </a:r>
            <a:endParaRPr/>
          </a:p>
        </p:txBody>
      </p:sp>
      <p:sp>
        <p:nvSpPr>
          <p:cNvPr id="78" name="Shape 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a:t>
            </a:r>
            <a:r>
              <a:rPr lang="en" sz="2400">
                <a:solidFill>
                  <a:srgbClr val="333333"/>
                </a:solidFill>
                <a:highlight>
                  <a:srgbClr val="FFFFFF"/>
                </a:highlight>
                <a:latin typeface="Roboto"/>
                <a:ea typeface="Roboto"/>
                <a:cs typeface="Roboto"/>
                <a:sym typeface="Roboto"/>
              </a:rPr>
              <a:t>The Topeka Capital-Journal reports that (KSBoE) board members learned from the state education department Tuesday that there are 90 elementary school teacher openings in Kansas. They also learned there are more than 80 vacancies for special education teachers.”</a:t>
            </a:r>
            <a:endParaRPr sz="2400">
              <a:solidFill>
                <a:srgbClr val="333333"/>
              </a:solidFill>
              <a:highlight>
                <a:srgbClr val="FFFFFF"/>
              </a:highlight>
              <a:latin typeface="Roboto"/>
              <a:ea typeface="Roboto"/>
              <a:cs typeface="Roboto"/>
              <a:sym typeface="Roboto"/>
            </a:endParaRPr>
          </a:p>
          <a:p>
            <a:pPr marL="0" lvl="0" indent="0">
              <a:spcBef>
                <a:spcPts val="1600"/>
              </a:spcBef>
              <a:spcAft>
                <a:spcPts val="1600"/>
              </a:spcAft>
              <a:buNone/>
            </a:pPr>
            <a:r>
              <a:rPr lang="en" sz="2400">
                <a:solidFill>
                  <a:srgbClr val="333333"/>
                </a:solidFill>
                <a:highlight>
                  <a:srgbClr val="FFFFFF"/>
                </a:highlight>
                <a:latin typeface="Roboto"/>
                <a:ea typeface="Roboto"/>
                <a:cs typeface="Roboto"/>
                <a:sym typeface="Roboto"/>
              </a:rPr>
              <a:t>September 13,2017</a:t>
            </a:r>
            <a:endParaRPr sz="2400">
              <a:solidFill>
                <a:srgbClr val="333333"/>
              </a:solidFill>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Problem</a:t>
            </a:r>
            <a:endParaRPr/>
          </a:p>
        </p:txBody>
      </p:sp>
      <p:sp>
        <p:nvSpPr>
          <p:cNvPr id="84" name="Shape 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a:t>
            </a:r>
            <a:r>
              <a:rPr lang="en" sz="2400">
                <a:solidFill>
                  <a:srgbClr val="232323"/>
                </a:solidFill>
                <a:latin typeface="Georgia"/>
                <a:ea typeface="Georgia"/>
                <a:cs typeface="Georgia"/>
                <a:sym typeface="Georgia"/>
              </a:rPr>
              <a:t>In addition, 461 teachers “left the profession” after the 2016-17 school year, 93 more teachers who left the profession in 2015-16. There are also 7,481 teachers in Kansas this year who have just one to three years of experience, an increase of 839 over 2016, adding to the “greening” of the state’s teacher workforce.”</a:t>
            </a:r>
            <a:endParaRPr sz="2400">
              <a:solidFill>
                <a:srgbClr val="232323"/>
              </a:solidFill>
              <a:latin typeface="Georgia"/>
              <a:ea typeface="Georgia"/>
              <a:cs typeface="Georgia"/>
              <a:sym typeface="Georgia"/>
            </a:endParaRPr>
          </a:p>
          <a:p>
            <a:pPr marL="0" lvl="0" indent="0">
              <a:spcBef>
                <a:spcPts val="1600"/>
              </a:spcBef>
              <a:spcAft>
                <a:spcPts val="1600"/>
              </a:spcAft>
              <a:buNone/>
            </a:pPr>
            <a:r>
              <a:rPr lang="en" sz="1300">
                <a:solidFill>
                  <a:srgbClr val="232323"/>
                </a:solidFill>
                <a:latin typeface="Georgia"/>
                <a:ea typeface="Georgia"/>
                <a:cs typeface="Georgia"/>
                <a:sym typeface="Georgia"/>
              </a:rPr>
              <a:t>The Topeka Capital Journal Sep 11, 2017</a:t>
            </a:r>
            <a:endParaRPr sz="1300">
              <a:solidFill>
                <a:srgbClr val="232323"/>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Solution</a:t>
            </a:r>
            <a:endParaRPr/>
          </a:p>
        </p:txBody>
      </p:sp>
      <p:sp>
        <p:nvSpPr>
          <p:cNvPr id="90" name="Shape 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Develop a pathway to help students interested in teaching in an environment where there are not funds to expand CTE programs.</a:t>
            </a:r>
            <a:endParaRPr/>
          </a:p>
          <a:p>
            <a:pPr marL="0" lvl="0" indent="0">
              <a:spcBef>
                <a:spcPts val="1600"/>
              </a:spcBef>
              <a:spcAft>
                <a:spcPts val="0"/>
              </a:spcAft>
              <a:buNone/>
            </a:pPr>
            <a:r>
              <a:rPr lang="en"/>
              <a:t>Cimarron HS in partnership with their regional service center met to develop a plan to grow their own teachers using the education pathway design sheet as a starting point.</a:t>
            </a:r>
            <a:endParaRPr/>
          </a:p>
          <a:p>
            <a:pPr marL="0" lvl="0" indent="0">
              <a:spcBef>
                <a:spcPts val="1600"/>
              </a:spcBef>
              <a:spcAft>
                <a:spcPts val="1600"/>
              </a:spcAft>
              <a:buNone/>
            </a:pPr>
            <a:r>
              <a:rPr lang="en"/>
              <a:t>Blended learning become the obvious answer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Solution</a:t>
            </a:r>
            <a:endParaRPr/>
          </a:p>
        </p:txBody>
      </p:sp>
      <p:sp>
        <p:nvSpPr>
          <p:cNvPr id="96" name="Shape 9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Other Schools that participate</a:t>
            </a:r>
            <a:endParaRPr/>
          </a:p>
          <a:p>
            <a:pPr marL="457200" lvl="0" indent="-317500" rtl="0">
              <a:spcBef>
                <a:spcPts val="1600"/>
              </a:spcBef>
              <a:spcAft>
                <a:spcPts val="0"/>
              </a:spcAft>
              <a:buSzPts val="1400"/>
              <a:buChar char="●"/>
            </a:pPr>
            <a:r>
              <a:rPr lang="en"/>
              <a:t>Ness County</a:t>
            </a:r>
            <a:endParaRPr/>
          </a:p>
          <a:p>
            <a:pPr marL="457200" lvl="0" indent="-317500" rtl="0">
              <a:spcBef>
                <a:spcPts val="0"/>
              </a:spcBef>
              <a:spcAft>
                <a:spcPts val="0"/>
              </a:spcAft>
              <a:buSzPts val="1400"/>
              <a:buChar char="●"/>
            </a:pPr>
            <a:r>
              <a:rPr lang="en"/>
              <a:t>Spearville</a:t>
            </a:r>
            <a:endParaRPr/>
          </a:p>
          <a:p>
            <a:pPr marL="457200" lvl="0" indent="-317500" rtl="0">
              <a:spcBef>
                <a:spcPts val="0"/>
              </a:spcBef>
              <a:spcAft>
                <a:spcPts val="0"/>
              </a:spcAft>
              <a:buSzPts val="1400"/>
              <a:buChar char="●"/>
            </a:pPr>
            <a:r>
              <a:rPr lang="en"/>
              <a:t>South Gray</a:t>
            </a:r>
            <a:endParaRPr/>
          </a:p>
          <a:p>
            <a:pPr marL="457200" lvl="0" indent="-317500">
              <a:spcBef>
                <a:spcPts val="0"/>
              </a:spcBef>
              <a:spcAft>
                <a:spcPts val="0"/>
              </a:spcAft>
              <a:buSzPts val="1400"/>
              <a:buChar char="●"/>
            </a:pPr>
            <a:r>
              <a:rPr lang="en"/>
              <a:t>Stanton County</a:t>
            </a:r>
            <a:endParaRPr/>
          </a:p>
        </p:txBody>
      </p:sp>
      <p:sp>
        <p:nvSpPr>
          <p:cNvPr id="97" name="Shape 9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Other schools that have the pathway approved but waiting for students to enroll</a:t>
            </a:r>
            <a:endParaRPr/>
          </a:p>
          <a:p>
            <a:pPr marL="457200" lvl="0" indent="-317500" rtl="0">
              <a:spcBef>
                <a:spcPts val="1600"/>
              </a:spcBef>
              <a:spcAft>
                <a:spcPts val="0"/>
              </a:spcAft>
              <a:buSzPts val="1400"/>
              <a:buChar char="●"/>
            </a:pPr>
            <a:r>
              <a:rPr lang="en"/>
              <a:t>Sublette</a:t>
            </a:r>
            <a:endParaRPr/>
          </a:p>
          <a:p>
            <a:pPr marL="457200" lvl="0" indent="-317500" rtl="0">
              <a:spcBef>
                <a:spcPts val="0"/>
              </a:spcBef>
              <a:spcAft>
                <a:spcPts val="0"/>
              </a:spcAft>
              <a:buSzPts val="1400"/>
              <a:buChar char="●"/>
            </a:pPr>
            <a:r>
              <a:rPr lang="en"/>
              <a:t>Rolla</a:t>
            </a:r>
            <a:endParaRPr/>
          </a:p>
          <a:p>
            <a:pPr marL="0" lvl="0" indent="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1217024" y="0"/>
            <a:ext cx="7230248" cy="5143498"/>
          </a:xfrm>
          <a:prstGeom prst="rect">
            <a:avLst/>
          </a:prstGeom>
          <a:noFill/>
          <a:ln>
            <a:noFill/>
          </a:ln>
        </p:spPr>
      </p:pic>
      <p:sp>
        <p:nvSpPr>
          <p:cNvPr id="103" name="Shape 103"/>
          <p:cNvSpPr/>
          <p:nvPr/>
        </p:nvSpPr>
        <p:spPr>
          <a:xfrm>
            <a:off x="4271725" y="1465400"/>
            <a:ext cx="1623600" cy="163500"/>
          </a:xfrm>
          <a:prstGeom prst="rect">
            <a:avLst/>
          </a:prstGeom>
          <a:noFill/>
          <a:ln w="9525" cap="flat" cmpd="sng">
            <a:solidFill>
              <a:srgbClr val="FFFF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a:off x="4271725" y="1301900"/>
            <a:ext cx="1623600" cy="163500"/>
          </a:xfrm>
          <a:prstGeom prst="rect">
            <a:avLst/>
          </a:prstGeom>
          <a:noFill/>
          <a:ln w="9525" cap="flat" cmpd="sng">
            <a:solidFill>
              <a:srgbClr val="FFFF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3922700" y="2293275"/>
            <a:ext cx="1623600" cy="163500"/>
          </a:xfrm>
          <a:prstGeom prst="rect">
            <a:avLst/>
          </a:prstGeom>
          <a:noFill/>
          <a:ln w="9525" cap="flat" cmpd="sng">
            <a:solidFill>
              <a:srgbClr val="FFFF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3922700" y="2456775"/>
            <a:ext cx="1623600" cy="163500"/>
          </a:xfrm>
          <a:prstGeom prst="rect">
            <a:avLst/>
          </a:prstGeom>
          <a:noFill/>
          <a:ln w="9525" cap="flat" cmpd="sng">
            <a:solidFill>
              <a:srgbClr val="FFFF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3846075" y="3666000"/>
            <a:ext cx="1623600" cy="163500"/>
          </a:xfrm>
          <a:prstGeom prst="rect">
            <a:avLst/>
          </a:prstGeom>
          <a:noFill/>
          <a:ln w="9525" cap="flat" cmpd="sng">
            <a:solidFill>
              <a:srgbClr val="FFFF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771</Words>
  <Application>Microsoft Office PowerPoint</Application>
  <PresentationFormat>On-screen Show (16:9)</PresentationFormat>
  <Paragraphs>155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Roboto</vt:lpstr>
      <vt:lpstr>Georgia</vt:lpstr>
      <vt:lpstr>Simple Light</vt:lpstr>
      <vt:lpstr>Using IPS Data to Meet The Needs of Students</vt:lpstr>
      <vt:lpstr>Slide 2</vt:lpstr>
      <vt:lpstr>Slide 3</vt:lpstr>
      <vt:lpstr>CHS Career Cruising Data</vt:lpstr>
      <vt:lpstr>Problem</vt:lpstr>
      <vt:lpstr>Problem</vt:lpstr>
      <vt:lpstr>Solution</vt:lpstr>
      <vt:lpstr>Solution</vt:lpstr>
      <vt:lpstr>Slide 9</vt:lpstr>
      <vt:lpstr>Personnel </vt:lpstr>
      <vt:lpstr>Costs</vt:lpstr>
      <vt:lpstr>What our students say</vt:lpstr>
      <vt:lpstr>What is Blended Learning?</vt:lpstr>
      <vt:lpstr>Why Blended Learning?</vt:lpstr>
      <vt:lpstr>Tips to Use Blended Learning</vt:lpstr>
      <vt:lpstr>Tips to Use Blended Learning</vt:lpstr>
      <vt:lpstr>A Vision of K-12 Students Today</vt:lpstr>
      <vt:lpstr>What’s Blended Learning with a CTE twist?</vt:lpstr>
      <vt:lpstr>Future Goals</vt:lpstr>
      <vt:lpstr>Using Blended Learning Beyond the Teaching Pathway </vt:lpstr>
      <vt:lpstr>Using Blended Learning Beyond the Teaching Pathway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IPS Data to Meet The Needs of Students</dc:title>
  <dc:creator>Joe Ryan</dc:creator>
  <cp:lastModifiedBy>JoeRyan</cp:lastModifiedBy>
  <cp:revision>1</cp:revision>
  <dcterms:modified xsi:type="dcterms:W3CDTF">2018-02-08T20:24:59Z</dcterms:modified>
</cp:coreProperties>
</file>