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44"/>
  </p:notesMasterIdLst>
  <p:sldIdLst>
    <p:sldId id="256" r:id="rId3"/>
    <p:sldId id="304" r:id="rId4"/>
    <p:sldId id="257" r:id="rId5"/>
    <p:sldId id="258" r:id="rId6"/>
    <p:sldId id="259" r:id="rId7"/>
    <p:sldId id="260" r:id="rId8"/>
    <p:sldId id="267" r:id="rId9"/>
    <p:sldId id="269" r:id="rId10"/>
    <p:sldId id="275" r:id="rId11"/>
    <p:sldId id="302" r:id="rId12"/>
    <p:sldId id="276" r:id="rId13"/>
    <p:sldId id="274" r:id="rId14"/>
    <p:sldId id="272" r:id="rId15"/>
    <p:sldId id="273" r:id="rId16"/>
    <p:sldId id="277" r:id="rId17"/>
    <p:sldId id="278" r:id="rId18"/>
    <p:sldId id="280" r:id="rId19"/>
    <p:sldId id="281" r:id="rId20"/>
    <p:sldId id="282" r:id="rId21"/>
    <p:sldId id="305" r:id="rId22"/>
    <p:sldId id="283" r:id="rId23"/>
    <p:sldId id="284" r:id="rId24"/>
    <p:sldId id="285" r:id="rId25"/>
    <p:sldId id="286" r:id="rId26"/>
    <p:sldId id="287" r:id="rId27"/>
    <p:sldId id="288" r:id="rId28"/>
    <p:sldId id="289" r:id="rId29"/>
    <p:sldId id="290" r:id="rId30"/>
    <p:sldId id="292" r:id="rId31"/>
    <p:sldId id="291" r:id="rId32"/>
    <p:sldId id="294" r:id="rId33"/>
    <p:sldId id="293" r:id="rId34"/>
    <p:sldId id="295" r:id="rId35"/>
    <p:sldId id="296" r:id="rId36"/>
    <p:sldId id="297" r:id="rId37"/>
    <p:sldId id="298" r:id="rId38"/>
    <p:sldId id="299" r:id="rId39"/>
    <p:sldId id="300" r:id="rId40"/>
    <p:sldId id="301" r:id="rId41"/>
    <p:sldId id="303" r:id="rId42"/>
    <p:sldId id="306" r:id="rId4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85" d="100"/>
          <a:sy n="85" d="100"/>
        </p:scale>
        <p:origin x="-82" y="-278"/>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FF60A3A-EBA3-4240-8597-562FBA156D32}" type="datetimeFigureOut">
              <a:rPr lang="en-US" smtClean="0"/>
              <a:t>1/18/2018</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08000F5-9BE2-47BF-A10A-D40ADCF7BD6E}" type="slidenum">
              <a:rPr lang="en-US" smtClean="0"/>
              <a:t>‹#›</a:t>
            </a:fld>
            <a:endParaRPr lang="en-US"/>
          </a:p>
        </p:txBody>
      </p:sp>
    </p:spTree>
    <p:extLst>
      <p:ext uri="{BB962C8B-B14F-4D97-AF65-F5344CB8AC3E}">
        <p14:creationId xmlns:p14="http://schemas.microsoft.com/office/powerpoint/2010/main" val="35311832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An awesome experience for students that</a:t>
            </a:r>
            <a:r>
              <a:rPr lang="en-US" baseline="0" dirty="0" smtClean="0"/>
              <a:t> will get them excited to be in </a:t>
            </a:r>
            <a:r>
              <a:rPr lang="en-US" baseline="0" smtClean="0"/>
              <a:t>your class!</a:t>
            </a:r>
            <a:endParaRPr lang="en-US"/>
          </a:p>
        </p:txBody>
      </p:sp>
      <p:sp>
        <p:nvSpPr>
          <p:cNvPr id="4" name="Slide Number Placeholder 3"/>
          <p:cNvSpPr>
            <a:spLocks noGrp="1"/>
          </p:cNvSpPr>
          <p:nvPr>
            <p:ph type="sldNum" sz="quarter" idx="10"/>
          </p:nvPr>
        </p:nvSpPr>
        <p:spPr/>
        <p:txBody>
          <a:bodyPr/>
          <a:lstStyle/>
          <a:p>
            <a:fld id="{708000F5-9BE2-47BF-A10A-D40ADCF7BD6E}" type="slidenum">
              <a:rPr lang="en-US" smtClean="0"/>
              <a:t>1</a:t>
            </a:fld>
            <a:endParaRPr lang="en-US"/>
          </a:p>
        </p:txBody>
      </p:sp>
    </p:spTree>
    <p:extLst>
      <p:ext uri="{BB962C8B-B14F-4D97-AF65-F5344CB8AC3E}">
        <p14:creationId xmlns:p14="http://schemas.microsoft.com/office/powerpoint/2010/main" val="303141610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activity covered all the AVID elements of Rigor and relevance.</a:t>
            </a:r>
            <a:r>
              <a:rPr lang="en-US" baseline="0" dirty="0" smtClean="0"/>
              <a:t> In planning, execution &amp; reflection, there was organization and reading, in execution there was collaboration and inquiry and in reporting and </a:t>
            </a:r>
            <a:r>
              <a:rPr lang="en-US" baseline="0" dirty="0" err="1" smtClean="0"/>
              <a:t>reflection,there</a:t>
            </a:r>
            <a:r>
              <a:rPr lang="en-US" baseline="0" dirty="0" smtClean="0"/>
              <a:t> was ample scope for writing.</a:t>
            </a:r>
            <a:endParaRPr lang="en-US" dirty="0"/>
          </a:p>
        </p:txBody>
      </p:sp>
      <p:sp>
        <p:nvSpPr>
          <p:cNvPr id="4" name="Slide Number Placeholder 3"/>
          <p:cNvSpPr>
            <a:spLocks noGrp="1"/>
          </p:cNvSpPr>
          <p:nvPr>
            <p:ph type="sldNum" sz="quarter" idx="10"/>
          </p:nvPr>
        </p:nvSpPr>
        <p:spPr/>
        <p:txBody>
          <a:bodyPr/>
          <a:lstStyle/>
          <a:p>
            <a:fld id="{708000F5-9BE2-47BF-A10A-D40ADCF7BD6E}" type="slidenum">
              <a:rPr lang="en-US" smtClean="0"/>
              <a:t>10</a:t>
            </a:fld>
            <a:endParaRPr lang="en-US"/>
          </a:p>
        </p:txBody>
      </p:sp>
    </p:spTree>
    <p:extLst>
      <p:ext uri="{BB962C8B-B14F-4D97-AF65-F5344CB8AC3E}">
        <p14:creationId xmlns:p14="http://schemas.microsoft.com/office/powerpoint/2010/main" val="174626179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Residential Carpentry students construct</a:t>
            </a:r>
            <a:r>
              <a:rPr lang="en-US" baseline="0" dirty="0" smtClean="0"/>
              <a:t> the structure, drywall, paint and get the set ready as a 2 story a meth lab.</a:t>
            </a:r>
            <a:endParaRPr lang="en-US" dirty="0"/>
          </a:p>
        </p:txBody>
      </p:sp>
      <p:sp>
        <p:nvSpPr>
          <p:cNvPr id="4" name="Slide Number Placeholder 3"/>
          <p:cNvSpPr>
            <a:spLocks noGrp="1"/>
          </p:cNvSpPr>
          <p:nvPr>
            <p:ph type="sldNum" sz="quarter" idx="10"/>
          </p:nvPr>
        </p:nvSpPr>
        <p:spPr/>
        <p:txBody>
          <a:bodyPr/>
          <a:lstStyle/>
          <a:p>
            <a:fld id="{708000F5-9BE2-47BF-A10A-D40ADCF7BD6E}" type="slidenum">
              <a:rPr lang="en-US" smtClean="0"/>
              <a:t>11</a:t>
            </a:fld>
            <a:endParaRPr lang="en-US"/>
          </a:p>
        </p:txBody>
      </p:sp>
    </p:spTree>
    <p:extLst>
      <p:ext uri="{BB962C8B-B14F-4D97-AF65-F5344CB8AC3E}">
        <p14:creationId xmlns:p14="http://schemas.microsoft.com/office/powerpoint/2010/main" val="22087371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 plastic skeleton gets a coat of foam and paint to resemble the</a:t>
            </a:r>
            <a:r>
              <a:rPr lang="en-US" baseline="0" dirty="0" smtClean="0"/>
              <a:t> charred remains of a human being.</a:t>
            </a:r>
            <a:endParaRPr lang="en-US" dirty="0"/>
          </a:p>
        </p:txBody>
      </p:sp>
      <p:sp>
        <p:nvSpPr>
          <p:cNvPr id="4" name="Slide Number Placeholder 3"/>
          <p:cNvSpPr>
            <a:spLocks noGrp="1"/>
          </p:cNvSpPr>
          <p:nvPr>
            <p:ph type="sldNum" sz="quarter" idx="10"/>
          </p:nvPr>
        </p:nvSpPr>
        <p:spPr/>
        <p:txBody>
          <a:bodyPr/>
          <a:lstStyle/>
          <a:p>
            <a:fld id="{708000F5-9BE2-47BF-A10A-D40ADCF7BD6E}" type="slidenum">
              <a:rPr lang="en-US" smtClean="0"/>
              <a:t>12</a:t>
            </a:fld>
            <a:endParaRPr lang="en-US"/>
          </a:p>
        </p:txBody>
      </p:sp>
    </p:spTree>
    <p:extLst>
      <p:ext uri="{BB962C8B-B14F-4D97-AF65-F5344CB8AC3E}">
        <p14:creationId xmlns:p14="http://schemas.microsoft.com/office/powerpoint/2010/main" val="178347350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Attention to detail made this an exciting activity and was the center</a:t>
            </a:r>
            <a:r>
              <a:rPr lang="en-US" baseline="0" dirty="0" smtClean="0"/>
              <a:t> of every conversation</a:t>
            </a:r>
            <a:r>
              <a:rPr lang="en-US" dirty="0" smtClean="0"/>
              <a:t> for every student who was</a:t>
            </a:r>
            <a:r>
              <a:rPr lang="en-US" baseline="0" dirty="0" smtClean="0"/>
              <a:t> later allowed to walkthrough</a:t>
            </a:r>
            <a:r>
              <a:rPr lang="en-US" dirty="0" smtClean="0"/>
              <a:t> the crime</a:t>
            </a:r>
            <a:r>
              <a:rPr lang="en-US" baseline="0" dirty="0" smtClean="0"/>
              <a:t> scene</a:t>
            </a:r>
            <a:r>
              <a:rPr lang="en-US" dirty="0" smtClean="0"/>
              <a:t>.</a:t>
            </a:r>
            <a:endParaRPr lang="en-US" dirty="0"/>
          </a:p>
        </p:txBody>
      </p:sp>
      <p:sp>
        <p:nvSpPr>
          <p:cNvPr id="4" name="Slide Number Placeholder 3"/>
          <p:cNvSpPr>
            <a:spLocks noGrp="1"/>
          </p:cNvSpPr>
          <p:nvPr>
            <p:ph type="sldNum" sz="quarter" idx="10"/>
          </p:nvPr>
        </p:nvSpPr>
        <p:spPr/>
        <p:txBody>
          <a:bodyPr/>
          <a:lstStyle/>
          <a:p>
            <a:fld id="{708000F5-9BE2-47BF-A10A-D40ADCF7BD6E}" type="slidenum">
              <a:rPr lang="en-US" smtClean="0"/>
              <a:t>13</a:t>
            </a:fld>
            <a:endParaRPr lang="en-US"/>
          </a:p>
        </p:txBody>
      </p:sp>
    </p:spTree>
    <p:extLst>
      <p:ext uri="{BB962C8B-B14F-4D97-AF65-F5344CB8AC3E}">
        <p14:creationId xmlns:p14="http://schemas.microsoft.com/office/powerpoint/2010/main" val="410349233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South High Crime Lab had many</a:t>
            </a:r>
            <a:r>
              <a:rPr lang="en-US" baseline="0" dirty="0" smtClean="0"/>
              <a:t> units to be able to analyze all the types of evidence that would likely be found at a crime scene. </a:t>
            </a:r>
            <a:endParaRPr lang="en-US" dirty="0"/>
          </a:p>
        </p:txBody>
      </p:sp>
      <p:sp>
        <p:nvSpPr>
          <p:cNvPr id="4" name="Slide Number Placeholder 3"/>
          <p:cNvSpPr>
            <a:spLocks noGrp="1"/>
          </p:cNvSpPr>
          <p:nvPr>
            <p:ph type="sldNum" sz="quarter" idx="10"/>
          </p:nvPr>
        </p:nvSpPr>
        <p:spPr/>
        <p:txBody>
          <a:bodyPr/>
          <a:lstStyle/>
          <a:p>
            <a:fld id="{708000F5-9BE2-47BF-A10A-D40ADCF7BD6E}" type="slidenum">
              <a:rPr lang="en-US" smtClean="0"/>
              <a:t>14</a:t>
            </a:fld>
            <a:endParaRPr lang="en-US"/>
          </a:p>
        </p:txBody>
      </p:sp>
    </p:spTree>
    <p:extLst>
      <p:ext uri="{BB962C8B-B14F-4D97-AF65-F5344CB8AC3E}">
        <p14:creationId xmlns:p14="http://schemas.microsoft.com/office/powerpoint/2010/main" val="181831086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These students made their own police badges and worked as per protocol.</a:t>
            </a:r>
            <a:endParaRPr lang="en-US" dirty="0"/>
          </a:p>
        </p:txBody>
      </p:sp>
      <p:sp>
        <p:nvSpPr>
          <p:cNvPr id="4" name="Slide Number Placeholder 3"/>
          <p:cNvSpPr>
            <a:spLocks noGrp="1"/>
          </p:cNvSpPr>
          <p:nvPr>
            <p:ph type="sldNum" sz="quarter" idx="10"/>
          </p:nvPr>
        </p:nvSpPr>
        <p:spPr/>
        <p:txBody>
          <a:bodyPr/>
          <a:lstStyle/>
          <a:p>
            <a:fld id="{708000F5-9BE2-47BF-A10A-D40ADCF7BD6E}" type="slidenum">
              <a:rPr lang="en-US" smtClean="0"/>
              <a:t>15</a:t>
            </a:fld>
            <a:endParaRPr lang="en-US"/>
          </a:p>
        </p:txBody>
      </p:sp>
    </p:spTree>
    <p:extLst>
      <p:ext uri="{BB962C8B-B14F-4D97-AF65-F5344CB8AC3E}">
        <p14:creationId xmlns:p14="http://schemas.microsoft.com/office/powerpoint/2010/main" val="402291699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Youth</a:t>
            </a:r>
            <a:r>
              <a:rPr lang="en-US" baseline="0" dirty="0" smtClean="0"/>
              <a:t> court practice their skills every class as they help School administrators deal with discipline issues on a daily basis.</a:t>
            </a:r>
            <a:endParaRPr lang="en-US" dirty="0"/>
          </a:p>
        </p:txBody>
      </p:sp>
      <p:sp>
        <p:nvSpPr>
          <p:cNvPr id="4" name="Slide Number Placeholder 3"/>
          <p:cNvSpPr>
            <a:spLocks noGrp="1"/>
          </p:cNvSpPr>
          <p:nvPr>
            <p:ph type="sldNum" sz="quarter" idx="10"/>
          </p:nvPr>
        </p:nvSpPr>
        <p:spPr/>
        <p:txBody>
          <a:bodyPr/>
          <a:lstStyle/>
          <a:p>
            <a:fld id="{708000F5-9BE2-47BF-A10A-D40ADCF7BD6E}" type="slidenum">
              <a:rPr lang="en-US" smtClean="0"/>
              <a:t>16</a:t>
            </a:fld>
            <a:endParaRPr lang="en-US"/>
          </a:p>
        </p:txBody>
      </p:sp>
    </p:spTree>
    <p:extLst>
      <p:ext uri="{BB962C8B-B14F-4D97-AF65-F5344CB8AC3E}">
        <p14:creationId xmlns:p14="http://schemas.microsoft.com/office/powerpoint/2010/main" val="390526545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teachers planned the activity like a CSI episode! We planned the props</a:t>
            </a:r>
            <a:r>
              <a:rPr lang="en-US" baseline="0" dirty="0" smtClean="0"/>
              <a:t> according to the crime that was to be investigated and took care of every detail to make it as real as possible…The fire, smoke the alarms, the fire truck sirens and the hustle of crowds as students converged on the scene.</a:t>
            </a:r>
            <a:endParaRPr lang="en-US" dirty="0"/>
          </a:p>
        </p:txBody>
      </p:sp>
      <p:sp>
        <p:nvSpPr>
          <p:cNvPr id="4" name="Slide Number Placeholder 3"/>
          <p:cNvSpPr>
            <a:spLocks noGrp="1"/>
          </p:cNvSpPr>
          <p:nvPr>
            <p:ph type="sldNum" sz="quarter" idx="10"/>
          </p:nvPr>
        </p:nvSpPr>
        <p:spPr/>
        <p:txBody>
          <a:bodyPr/>
          <a:lstStyle/>
          <a:p>
            <a:fld id="{708000F5-9BE2-47BF-A10A-D40ADCF7BD6E}" type="slidenum">
              <a:rPr lang="en-US" smtClean="0"/>
              <a:t>17</a:t>
            </a:fld>
            <a:endParaRPr lang="en-US"/>
          </a:p>
        </p:txBody>
      </p:sp>
    </p:spTree>
    <p:extLst>
      <p:ext uri="{BB962C8B-B14F-4D97-AF65-F5344CB8AC3E}">
        <p14:creationId xmlns:p14="http://schemas.microsoft.com/office/powerpoint/2010/main" val="54501035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Firefighter gear is really heavy</a:t>
            </a:r>
            <a:r>
              <a:rPr lang="en-US" baseline="0" dirty="0" smtClean="0"/>
              <a:t> </a:t>
            </a:r>
            <a:r>
              <a:rPr lang="en-US" dirty="0" smtClean="0"/>
              <a:t>and cumbersome, but students had to</a:t>
            </a:r>
            <a:r>
              <a:rPr lang="en-US" baseline="0" dirty="0" smtClean="0"/>
              <a:t> wear it correctly and quickly. They scrambled to get dressed and sprang into action under the instructions from their commander.</a:t>
            </a:r>
            <a:endParaRPr lang="en-US" dirty="0"/>
          </a:p>
        </p:txBody>
      </p:sp>
      <p:sp>
        <p:nvSpPr>
          <p:cNvPr id="4" name="Slide Number Placeholder 3"/>
          <p:cNvSpPr>
            <a:spLocks noGrp="1"/>
          </p:cNvSpPr>
          <p:nvPr>
            <p:ph type="sldNum" sz="quarter" idx="10"/>
          </p:nvPr>
        </p:nvSpPr>
        <p:spPr/>
        <p:txBody>
          <a:bodyPr/>
          <a:lstStyle/>
          <a:p>
            <a:fld id="{708000F5-9BE2-47BF-A10A-D40ADCF7BD6E}" type="slidenum">
              <a:rPr lang="en-US" smtClean="0"/>
              <a:t>18</a:t>
            </a:fld>
            <a:endParaRPr lang="en-US"/>
          </a:p>
        </p:txBody>
      </p:sp>
    </p:spTree>
    <p:extLst>
      <p:ext uri="{BB962C8B-B14F-4D97-AF65-F5344CB8AC3E}">
        <p14:creationId xmlns:p14="http://schemas.microsoft.com/office/powerpoint/2010/main" val="344518546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Students had to</a:t>
            </a:r>
            <a:r>
              <a:rPr lang="en-US" baseline="0" dirty="0" smtClean="0"/>
              <a:t> rescue a heavy man (dummy), and carry him down the stairs. They had to check for hot spots, break a wall and put out the fire completely. </a:t>
            </a:r>
            <a:endParaRPr lang="en-US" dirty="0"/>
          </a:p>
        </p:txBody>
      </p:sp>
      <p:sp>
        <p:nvSpPr>
          <p:cNvPr id="4" name="Slide Number Placeholder 3"/>
          <p:cNvSpPr>
            <a:spLocks noGrp="1"/>
          </p:cNvSpPr>
          <p:nvPr>
            <p:ph type="sldNum" sz="quarter" idx="10"/>
          </p:nvPr>
        </p:nvSpPr>
        <p:spPr/>
        <p:txBody>
          <a:bodyPr/>
          <a:lstStyle/>
          <a:p>
            <a:fld id="{708000F5-9BE2-47BF-A10A-D40ADCF7BD6E}" type="slidenum">
              <a:rPr lang="en-US" smtClean="0"/>
              <a:t>19</a:t>
            </a:fld>
            <a:endParaRPr lang="en-US"/>
          </a:p>
        </p:txBody>
      </p:sp>
    </p:spTree>
    <p:extLst>
      <p:ext uri="{BB962C8B-B14F-4D97-AF65-F5344CB8AC3E}">
        <p14:creationId xmlns:p14="http://schemas.microsoft.com/office/powerpoint/2010/main" val="104531234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Attending this presentation</a:t>
            </a:r>
            <a:r>
              <a:rPr lang="en-US" baseline="0" dirty="0" smtClean="0"/>
              <a:t> will give you the tools to conduct an activity that brings all pathway classes together and give them a real life experience of how to each branch of the LPSS in interdependent. Sharing our success and seeing how things can be made/set up will help teachers ignite a fire in their classroom </a:t>
            </a:r>
            <a:r>
              <a:rPr lang="en-US" baseline="0" dirty="0" err="1" smtClean="0"/>
              <a:t>tnat</a:t>
            </a:r>
            <a:r>
              <a:rPr lang="en-US" baseline="0" dirty="0" smtClean="0"/>
              <a:t> will make students thirst for more knowledge and skills. It will be a Show-and tell presentation!</a:t>
            </a:r>
            <a:endParaRPr lang="en-US" dirty="0"/>
          </a:p>
        </p:txBody>
      </p:sp>
      <p:sp>
        <p:nvSpPr>
          <p:cNvPr id="4" name="Slide Number Placeholder 3"/>
          <p:cNvSpPr>
            <a:spLocks noGrp="1"/>
          </p:cNvSpPr>
          <p:nvPr>
            <p:ph type="sldNum" sz="quarter" idx="10"/>
          </p:nvPr>
        </p:nvSpPr>
        <p:spPr/>
        <p:txBody>
          <a:bodyPr/>
          <a:lstStyle/>
          <a:p>
            <a:fld id="{708000F5-9BE2-47BF-A10A-D40ADCF7BD6E}" type="slidenum">
              <a:rPr lang="en-US" smtClean="0"/>
              <a:t>2</a:t>
            </a:fld>
            <a:endParaRPr lang="en-US"/>
          </a:p>
        </p:txBody>
      </p:sp>
    </p:spTree>
    <p:extLst>
      <p:ext uri="{BB962C8B-B14F-4D97-AF65-F5344CB8AC3E}">
        <p14:creationId xmlns:p14="http://schemas.microsoft.com/office/powerpoint/2010/main" val="408889632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Fire science teacher set up the scene to look like it was really on fire. He used LED lights to</a:t>
            </a:r>
            <a:r>
              <a:rPr lang="en-US" baseline="0" dirty="0" smtClean="0"/>
              <a:t> provide the hot glow and a fog machine to make the smoke.</a:t>
            </a:r>
            <a:endParaRPr lang="en-US" dirty="0"/>
          </a:p>
        </p:txBody>
      </p:sp>
      <p:sp>
        <p:nvSpPr>
          <p:cNvPr id="4" name="Slide Number Placeholder 3"/>
          <p:cNvSpPr>
            <a:spLocks noGrp="1"/>
          </p:cNvSpPr>
          <p:nvPr>
            <p:ph type="sldNum" sz="quarter" idx="10"/>
          </p:nvPr>
        </p:nvSpPr>
        <p:spPr/>
        <p:txBody>
          <a:bodyPr/>
          <a:lstStyle/>
          <a:p>
            <a:fld id="{708000F5-9BE2-47BF-A10A-D40ADCF7BD6E}" type="slidenum">
              <a:rPr lang="en-US" smtClean="0"/>
              <a:t>20</a:t>
            </a:fld>
            <a:endParaRPr lang="en-US"/>
          </a:p>
        </p:txBody>
      </p:sp>
    </p:spTree>
    <p:extLst>
      <p:ext uri="{BB962C8B-B14F-4D97-AF65-F5344CB8AC3E}">
        <p14:creationId xmlns:p14="http://schemas.microsoft.com/office/powerpoint/2010/main" val="244572477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All the skills</a:t>
            </a:r>
            <a:r>
              <a:rPr lang="en-US" baseline="0" dirty="0" smtClean="0"/>
              <a:t> learned were put to test and the students resuscitated the victim by working on the dummy &amp; using all their gear efficiently and appropriately.</a:t>
            </a:r>
            <a:endParaRPr lang="en-US" dirty="0"/>
          </a:p>
        </p:txBody>
      </p:sp>
      <p:sp>
        <p:nvSpPr>
          <p:cNvPr id="4" name="Slide Number Placeholder 3"/>
          <p:cNvSpPr>
            <a:spLocks noGrp="1"/>
          </p:cNvSpPr>
          <p:nvPr>
            <p:ph type="sldNum" sz="quarter" idx="10"/>
          </p:nvPr>
        </p:nvSpPr>
        <p:spPr/>
        <p:txBody>
          <a:bodyPr/>
          <a:lstStyle/>
          <a:p>
            <a:fld id="{708000F5-9BE2-47BF-A10A-D40ADCF7BD6E}" type="slidenum">
              <a:rPr lang="en-US" smtClean="0"/>
              <a:t>21</a:t>
            </a:fld>
            <a:endParaRPr lang="en-US"/>
          </a:p>
        </p:txBody>
      </p:sp>
    </p:spTree>
    <p:extLst>
      <p:ext uri="{BB962C8B-B14F-4D97-AF65-F5344CB8AC3E}">
        <p14:creationId xmlns:p14="http://schemas.microsoft.com/office/powerpoint/2010/main" val="414949282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Police officers secured the perimeter with crime-scene tape to protect the crime scene and check for safety.</a:t>
            </a:r>
            <a:endParaRPr lang="en-US" dirty="0"/>
          </a:p>
        </p:txBody>
      </p:sp>
      <p:sp>
        <p:nvSpPr>
          <p:cNvPr id="4" name="Slide Number Placeholder 3"/>
          <p:cNvSpPr>
            <a:spLocks noGrp="1"/>
          </p:cNvSpPr>
          <p:nvPr>
            <p:ph type="sldNum" sz="quarter" idx="10"/>
          </p:nvPr>
        </p:nvSpPr>
        <p:spPr/>
        <p:txBody>
          <a:bodyPr/>
          <a:lstStyle/>
          <a:p>
            <a:fld id="{708000F5-9BE2-47BF-A10A-D40ADCF7BD6E}" type="slidenum">
              <a:rPr lang="en-US" smtClean="0"/>
              <a:t>22</a:t>
            </a:fld>
            <a:endParaRPr lang="en-US"/>
          </a:p>
        </p:txBody>
      </p:sp>
    </p:spTree>
    <p:extLst>
      <p:ext uri="{BB962C8B-B14F-4D97-AF65-F5344CB8AC3E}">
        <p14:creationId xmlns:p14="http://schemas.microsoft.com/office/powerpoint/2010/main" val="167395719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Officer Shane Russel and student Officers check the building before handing it over to CSI. Support for this activity from our</a:t>
            </a:r>
            <a:r>
              <a:rPr lang="en-US" baseline="0" dirty="0" smtClean="0"/>
              <a:t> police officer and his very presence and participation made the experience very realistic.</a:t>
            </a:r>
            <a:endParaRPr lang="en-US" dirty="0"/>
          </a:p>
        </p:txBody>
      </p:sp>
      <p:sp>
        <p:nvSpPr>
          <p:cNvPr id="4" name="Slide Number Placeholder 3"/>
          <p:cNvSpPr>
            <a:spLocks noGrp="1"/>
          </p:cNvSpPr>
          <p:nvPr>
            <p:ph type="sldNum" sz="quarter" idx="10"/>
          </p:nvPr>
        </p:nvSpPr>
        <p:spPr/>
        <p:txBody>
          <a:bodyPr/>
          <a:lstStyle/>
          <a:p>
            <a:fld id="{708000F5-9BE2-47BF-A10A-D40ADCF7BD6E}" type="slidenum">
              <a:rPr lang="en-US" smtClean="0"/>
              <a:t>23</a:t>
            </a:fld>
            <a:endParaRPr lang="en-US"/>
          </a:p>
        </p:txBody>
      </p:sp>
    </p:spTree>
    <p:extLst>
      <p:ext uri="{BB962C8B-B14F-4D97-AF65-F5344CB8AC3E}">
        <p14:creationId xmlns:p14="http://schemas.microsoft.com/office/powerpoint/2010/main" val="385468025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Evidence was meticulously laid out to support the incident</a:t>
            </a:r>
            <a:r>
              <a:rPr lang="en-US" baseline="0" dirty="0" smtClean="0"/>
              <a:t> of a drug deal gone bad, a murder and a cover up</a:t>
            </a:r>
            <a:r>
              <a:rPr lang="en-US" dirty="0" smtClean="0"/>
              <a:t>. Teacher checked to see if investigators had seen &amp; marked every piece of evidence</a:t>
            </a:r>
            <a:r>
              <a:rPr lang="en-US" baseline="0" dirty="0" smtClean="0"/>
              <a:t> and missed none.</a:t>
            </a:r>
            <a:endParaRPr lang="en-US" dirty="0"/>
          </a:p>
        </p:txBody>
      </p:sp>
      <p:sp>
        <p:nvSpPr>
          <p:cNvPr id="4" name="Slide Number Placeholder 3"/>
          <p:cNvSpPr>
            <a:spLocks noGrp="1"/>
          </p:cNvSpPr>
          <p:nvPr>
            <p:ph type="sldNum" sz="quarter" idx="10"/>
          </p:nvPr>
        </p:nvSpPr>
        <p:spPr/>
        <p:txBody>
          <a:bodyPr/>
          <a:lstStyle/>
          <a:p>
            <a:fld id="{708000F5-9BE2-47BF-A10A-D40ADCF7BD6E}" type="slidenum">
              <a:rPr lang="en-US" smtClean="0"/>
              <a:t>24</a:t>
            </a:fld>
            <a:endParaRPr lang="en-US"/>
          </a:p>
        </p:txBody>
      </p:sp>
    </p:spTree>
    <p:extLst>
      <p:ext uri="{BB962C8B-B14F-4D97-AF65-F5344CB8AC3E}">
        <p14:creationId xmlns:p14="http://schemas.microsoft.com/office/powerpoint/2010/main" val="175378799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Investigators discover burnt human remains and call the biohazard unit. It really looked gross in the dark burnt corner of the room.</a:t>
            </a:r>
          </a:p>
          <a:p>
            <a:endParaRPr lang="en-US" dirty="0"/>
          </a:p>
        </p:txBody>
      </p:sp>
      <p:sp>
        <p:nvSpPr>
          <p:cNvPr id="4" name="Slide Number Placeholder 3"/>
          <p:cNvSpPr>
            <a:spLocks noGrp="1"/>
          </p:cNvSpPr>
          <p:nvPr>
            <p:ph type="sldNum" sz="quarter" idx="10"/>
          </p:nvPr>
        </p:nvSpPr>
        <p:spPr/>
        <p:txBody>
          <a:bodyPr/>
          <a:lstStyle/>
          <a:p>
            <a:fld id="{708000F5-9BE2-47BF-A10A-D40ADCF7BD6E}" type="slidenum">
              <a:rPr lang="en-US" smtClean="0"/>
              <a:t>25</a:t>
            </a:fld>
            <a:endParaRPr lang="en-US"/>
          </a:p>
        </p:txBody>
      </p:sp>
    </p:spTree>
    <p:extLst>
      <p:ext uri="{BB962C8B-B14F-4D97-AF65-F5344CB8AC3E}">
        <p14:creationId xmlns:p14="http://schemas.microsoft.com/office/powerpoint/2010/main" val="214643649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a:t>
            </a:r>
            <a:r>
              <a:rPr lang="en-US" baseline="0" dirty="0" smtClean="0"/>
              <a:t> Biohazard unit suited up and improvised on a stretcher to dramatically carry the body out of the building. The expressions on the faces of those who watched was awesome evidence of the success our burn victim mannequin. </a:t>
            </a:r>
            <a:endParaRPr lang="en-US" dirty="0"/>
          </a:p>
        </p:txBody>
      </p:sp>
      <p:sp>
        <p:nvSpPr>
          <p:cNvPr id="4" name="Slide Number Placeholder 3"/>
          <p:cNvSpPr>
            <a:spLocks noGrp="1"/>
          </p:cNvSpPr>
          <p:nvPr>
            <p:ph type="sldNum" sz="quarter" idx="10"/>
          </p:nvPr>
        </p:nvSpPr>
        <p:spPr/>
        <p:txBody>
          <a:bodyPr/>
          <a:lstStyle/>
          <a:p>
            <a:fld id="{708000F5-9BE2-47BF-A10A-D40ADCF7BD6E}" type="slidenum">
              <a:rPr lang="en-US" smtClean="0"/>
              <a:t>26</a:t>
            </a:fld>
            <a:endParaRPr lang="en-US"/>
          </a:p>
        </p:txBody>
      </p:sp>
    </p:spTree>
    <p:extLst>
      <p:ext uri="{BB962C8B-B14F-4D97-AF65-F5344CB8AC3E}">
        <p14:creationId xmlns:p14="http://schemas.microsoft.com/office/powerpoint/2010/main" val="157787027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Students knew how to use the tools in photographing</a:t>
            </a:r>
            <a:r>
              <a:rPr lang="en-US" baseline="0" dirty="0" smtClean="0"/>
              <a:t> evidence with a scale, marking with a tent, and recording &amp; preserving anything they collected with a chain-of-custody form.</a:t>
            </a:r>
            <a:endParaRPr lang="en-US" dirty="0"/>
          </a:p>
        </p:txBody>
      </p:sp>
      <p:sp>
        <p:nvSpPr>
          <p:cNvPr id="4" name="Slide Number Placeholder 3"/>
          <p:cNvSpPr>
            <a:spLocks noGrp="1"/>
          </p:cNvSpPr>
          <p:nvPr>
            <p:ph type="sldNum" sz="quarter" idx="10"/>
          </p:nvPr>
        </p:nvSpPr>
        <p:spPr/>
        <p:txBody>
          <a:bodyPr/>
          <a:lstStyle/>
          <a:p>
            <a:fld id="{708000F5-9BE2-47BF-A10A-D40ADCF7BD6E}" type="slidenum">
              <a:rPr lang="en-US" smtClean="0"/>
              <a:t>27</a:t>
            </a:fld>
            <a:endParaRPr lang="en-US"/>
          </a:p>
        </p:txBody>
      </p:sp>
    </p:spTree>
    <p:extLst>
      <p:ext uri="{BB962C8B-B14F-4D97-AF65-F5344CB8AC3E}">
        <p14:creationId xmlns:p14="http://schemas.microsoft.com/office/powerpoint/2010/main" val="109265994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Each</a:t>
            </a:r>
            <a:r>
              <a:rPr lang="en-US" baseline="0" dirty="0" smtClean="0"/>
              <a:t> lab had two investigators processing the evidence. They were quizzed and tested about their findings! They had to prove the results beyond a doubt.</a:t>
            </a:r>
            <a:endParaRPr lang="en-US" dirty="0"/>
          </a:p>
        </p:txBody>
      </p:sp>
      <p:sp>
        <p:nvSpPr>
          <p:cNvPr id="4" name="Slide Number Placeholder 3"/>
          <p:cNvSpPr>
            <a:spLocks noGrp="1"/>
          </p:cNvSpPr>
          <p:nvPr>
            <p:ph type="sldNum" sz="quarter" idx="10"/>
          </p:nvPr>
        </p:nvSpPr>
        <p:spPr/>
        <p:txBody>
          <a:bodyPr/>
          <a:lstStyle/>
          <a:p>
            <a:fld id="{708000F5-9BE2-47BF-A10A-D40ADCF7BD6E}" type="slidenum">
              <a:rPr lang="en-US" smtClean="0"/>
              <a:t>28</a:t>
            </a:fld>
            <a:endParaRPr lang="en-US"/>
          </a:p>
        </p:txBody>
      </p:sp>
    </p:spTree>
    <p:extLst>
      <p:ext uri="{BB962C8B-B14F-4D97-AF65-F5344CB8AC3E}">
        <p14:creationId xmlns:p14="http://schemas.microsoft.com/office/powerpoint/2010/main" val="396872648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Fingerprints</a:t>
            </a:r>
            <a:r>
              <a:rPr lang="en-US" baseline="0" dirty="0" smtClean="0"/>
              <a:t> and shoeprints were lifted and processed. Students from other classes were asked to compare and match the prints as an extended activity.</a:t>
            </a:r>
            <a:endParaRPr lang="en-US" dirty="0"/>
          </a:p>
        </p:txBody>
      </p:sp>
      <p:sp>
        <p:nvSpPr>
          <p:cNvPr id="4" name="Slide Number Placeholder 3"/>
          <p:cNvSpPr>
            <a:spLocks noGrp="1"/>
          </p:cNvSpPr>
          <p:nvPr>
            <p:ph type="sldNum" sz="quarter" idx="10"/>
          </p:nvPr>
        </p:nvSpPr>
        <p:spPr/>
        <p:txBody>
          <a:bodyPr/>
          <a:lstStyle/>
          <a:p>
            <a:fld id="{708000F5-9BE2-47BF-A10A-D40ADCF7BD6E}" type="slidenum">
              <a:rPr lang="en-US" smtClean="0"/>
              <a:t>29</a:t>
            </a:fld>
            <a:endParaRPr lang="en-US"/>
          </a:p>
        </p:txBody>
      </p:sp>
    </p:spTree>
    <p:extLst>
      <p:ext uri="{BB962C8B-B14F-4D97-AF65-F5344CB8AC3E}">
        <p14:creationId xmlns:p14="http://schemas.microsoft.com/office/powerpoint/2010/main" val="360867991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aim was to give students</a:t>
            </a:r>
            <a:r>
              <a:rPr lang="en-US" baseline="0" dirty="0" smtClean="0"/>
              <a:t> real life experiences in content area. To let them experience how every class in the pathway gives them the skills needed to work together and cooperate to fulfil their job requirements. Students from Journalism and Media studies jumped in to cover the story by writing articles in the School magazine and having video presentations!</a:t>
            </a:r>
            <a:endParaRPr lang="en-US" dirty="0"/>
          </a:p>
        </p:txBody>
      </p:sp>
      <p:sp>
        <p:nvSpPr>
          <p:cNvPr id="4" name="Slide Number Placeholder 3"/>
          <p:cNvSpPr>
            <a:spLocks noGrp="1"/>
          </p:cNvSpPr>
          <p:nvPr>
            <p:ph type="sldNum" sz="quarter" idx="10"/>
          </p:nvPr>
        </p:nvSpPr>
        <p:spPr/>
        <p:txBody>
          <a:bodyPr/>
          <a:lstStyle/>
          <a:p>
            <a:fld id="{708000F5-9BE2-47BF-A10A-D40ADCF7BD6E}" type="slidenum">
              <a:rPr lang="en-US" smtClean="0"/>
              <a:t>3</a:t>
            </a:fld>
            <a:endParaRPr lang="en-US"/>
          </a:p>
        </p:txBody>
      </p:sp>
    </p:spTree>
    <p:extLst>
      <p:ext uri="{BB962C8B-B14F-4D97-AF65-F5344CB8AC3E}">
        <p14:creationId xmlns:p14="http://schemas.microsoft.com/office/powerpoint/2010/main" val="302291730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DNA samples were pre- made so that they would run on the gel to provide bands that matched crime scene and suspect. As people walked through they explained their findings as they compared the resulting</a:t>
            </a:r>
            <a:r>
              <a:rPr lang="en-US" baseline="0" dirty="0" smtClean="0"/>
              <a:t> DNA Fingerprints.</a:t>
            </a:r>
            <a:endParaRPr lang="en-US" dirty="0"/>
          </a:p>
        </p:txBody>
      </p:sp>
      <p:sp>
        <p:nvSpPr>
          <p:cNvPr id="4" name="Slide Number Placeholder 3"/>
          <p:cNvSpPr>
            <a:spLocks noGrp="1"/>
          </p:cNvSpPr>
          <p:nvPr>
            <p:ph type="sldNum" sz="quarter" idx="10"/>
          </p:nvPr>
        </p:nvSpPr>
        <p:spPr/>
        <p:txBody>
          <a:bodyPr/>
          <a:lstStyle/>
          <a:p>
            <a:fld id="{708000F5-9BE2-47BF-A10A-D40ADCF7BD6E}" type="slidenum">
              <a:rPr lang="en-US" smtClean="0"/>
              <a:t>30</a:t>
            </a:fld>
            <a:endParaRPr lang="en-US"/>
          </a:p>
        </p:txBody>
      </p:sp>
    </p:spTree>
    <p:extLst>
      <p:ext uri="{BB962C8B-B14F-4D97-AF65-F5344CB8AC3E}">
        <p14:creationId xmlns:p14="http://schemas.microsoft.com/office/powerpoint/2010/main" val="262093096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Students were thorough in documenting the evidence.</a:t>
            </a:r>
            <a:endParaRPr lang="en-US" dirty="0"/>
          </a:p>
        </p:txBody>
      </p:sp>
      <p:sp>
        <p:nvSpPr>
          <p:cNvPr id="4" name="Slide Number Placeholder 3"/>
          <p:cNvSpPr>
            <a:spLocks noGrp="1"/>
          </p:cNvSpPr>
          <p:nvPr>
            <p:ph type="sldNum" sz="quarter" idx="10"/>
          </p:nvPr>
        </p:nvSpPr>
        <p:spPr/>
        <p:txBody>
          <a:bodyPr/>
          <a:lstStyle/>
          <a:p>
            <a:fld id="{708000F5-9BE2-47BF-A10A-D40ADCF7BD6E}" type="slidenum">
              <a:rPr lang="en-US" smtClean="0"/>
              <a:t>31</a:t>
            </a:fld>
            <a:endParaRPr lang="en-US"/>
          </a:p>
        </p:txBody>
      </p:sp>
    </p:spTree>
    <p:extLst>
      <p:ext uri="{BB962C8B-B14F-4D97-AF65-F5344CB8AC3E}">
        <p14:creationId xmlns:p14="http://schemas.microsoft.com/office/powerpoint/2010/main" val="2029529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Student played the part of the coroner so well! She explained what her</a:t>
            </a:r>
            <a:r>
              <a:rPr lang="en-US" baseline="0" dirty="0" smtClean="0"/>
              <a:t> findings were and answered every question like a professional.</a:t>
            </a:r>
            <a:endParaRPr lang="en-US" dirty="0"/>
          </a:p>
        </p:txBody>
      </p:sp>
      <p:sp>
        <p:nvSpPr>
          <p:cNvPr id="4" name="Slide Number Placeholder 3"/>
          <p:cNvSpPr>
            <a:spLocks noGrp="1"/>
          </p:cNvSpPr>
          <p:nvPr>
            <p:ph type="sldNum" sz="quarter" idx="10"/>
          </p:nvPr>
        </p:nvSpPr>
        <p:spPr/>
        <p:txBody>
          <a:bodyPr/>
          <a:lstStyle/>
          <a:p>
            <a:fld id="{708000F5-9BE2-47BF-A10A-D40ADCF7BD6E}" type="slidenum">
              <a:rPr lang="en-US" smtClean="0"/>
              <a:t>32</a:t>
            </a:fld>
            <a:endParaRPr lang="en-US"/>
          </a:p>
        </p:txBody>
      </p:sp>
    </p:spTree>
    <p:extLst>
      <p:ext uri="{BB962C8B-B14F-4D97-AF65-F5344CB8AC3E}">
        <p14:creationId xmlns:p14="http://schemas.microsoft.com/office/powerpoint/2010/main" val="202791680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suspect in the red T-shirt</a:t>
            </a:r>
            <a:r>
              <a:rPr lang="en-US" baseline="0" dirty="0" smtClean="0"/>
              <a:t> is hand-cuffed.</a:t>
            </a:r>
            <a:endParaRPr lang="en-US" dirty="0"/>
          </a:p>
        </p:txBody>
      </p:sp>
      <p:sp>
        <p:nvSpPr>
          <p:cNvPr id="4" name="Slide Number Placeholder 3"/>
          <p:cNvSpPr>
            <a:spLocks noGrp="1"/>
          </p:cNvSpPr>
          <p:nvPr>
            <p:ph type="sldNum" sz="quarter" idx="10"/>
          </p:nvPr>
        </p:nvSpPr>
        <p:spPr/>
        <p:txBody>
          <a:bodyPr/>
          <a:lstStyle/>
          <a:p>
            <a:fld id="{708000F5-9BE2-47BF-A10A-D40ADCF7BD6E}" type="slidenum">
              <a:rPr lang="en-US" smtClean="0"/>
              <a:t>33</a:t>
            </a:fld>
            <a:endParaRPr lang="en-US"/>
          </a:p>
        </p:txBody>
      </p:sp>
    </p:spTree>
    <p:extLst>
      <p:ext uri="{BB962C8B-B14F-4D97-AF65-F5344CB8AC3E}">
        <p14:creationId xmlns:p14="http://schemas.microsoft.com/office/powerpoint/2010/main" val="270688072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Interrogation techniques were used and interesting</a:t>
            </a:r>
            <a:r>
              <a:rPr lang="en-US" baseline="0" dirty="0" smtClean="0"/>
              <a:t> cross questions were recorded in the proceeding.</a:t>
            </a:r>
            <a:endParaRPr lang="en-US" dirty="0"/>
          </a:p>
        </p:txBody>
      </p:sp>
      <p:sp>
        <p:nvSpPr>
          <p:cNvPr id="4" name="Slide Number Placeholder 3"/>
          <p:cNvSpPr>
            <a:spLocks noGrp="1"/>
          </p:cNvSpPr>
          <p:nvPr>
            <p:ph type="sldNum" sz="quarter" idx="10"/>
          </p:nvPr>
        </p:nvSpPr>
        <p:spPr/>
        <p:txBody>
          <a:bodyPr/>
          <a:lstStyle/>
          <a:p>
            <a:fld id="{708000F5-9BE2-47BF-A10A-D40ADCF7BD6E}" type="slidenum">
              <a:rPr lang="en-US" smtClean="0"/>
              <a:t>34</a:t>
            </a:fld>
            <a:endParaRPr lang="en-US"/>
          </a:p>
        </p:txBody>
      </p:sp>
    </p:spTree>
    <p:extLst>
      <p:ext uri="{BB962C8B-B14F-4D97-AF65-F5344CB8AC3E}">
        <p14:creationId xmlns:p14="http://schemas.microsoft.com/office/powerpoint/2010/main" val="268675573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Since students were briefed about the incident in their classes, they rose to the occasion and gave their witness statements as they were called upon from the watching</a:t>
            </a:r>
            <a:r>
              <a:rPr lang="en-US" baseline="0" dirty="0" smtClean="0"/>
              <a:t> crowd. Teachers were blown away by their performance!</a:t>
            </a:r>
            <a:endParaRPr lang="en-US" dirty="0"/>
          </a:p>
        </p:txBody>
      </p:sp>
      <p:sp>
        <p:nvSpPr>
          <p:cNvPr id="4" name="Slide Number Placeholder 3"/>
          <p:cNvSpPr>
            <a:spLocks noGrp="1"/>
          </p:cNvSpPr>
          <p:nvPr>
            <p:ph type="sldNum" sz="quarter" idx="10"/>
          </p:nvPr>
        </p:nvSpPr>
        <p:spPr/>
        <p:txBody>
          <a:bodyPr/>
          <a:lstStyle/>
          <a:p>
            <a:fld id="{708000F5-9BE2-47BF-A10A-D40ADCF7BD6E}" type="slidenum">
              <a:rPr lang="en-US" smtClean="0"/>
              <a:t>35</a:t>
            </a:fld>
            <a:endParaRPr lang="en-US"/>
          </a:p>
        </p:txBody>
      </p:sp>
    </p:spTree>
    <p:extLst>
      <p:ext uri="{BB962C8B-B14F-4D97-AF65-F5344CB8AC3E}">
        <p14:creationId xmlns:p14="http://schemas.microsoft.com/office/powerpoint/2010/main" val="2190388351"/>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Everything was done as it would</a:t>
            </a:r>
            <a:r>
              <a:rPr lang="en-US" baseline="0" dirty="0" smtClean="0"/>
              <a:t> be in a real life scenario!</a:t>
            </a:r>
            <a:endParaRPr lang="en-US" dirty="0"/>
          </a:p>
        </p:txBody>
      </p:sp>
      <p:sp>
        <p:nvSpPr>
          <p:cNvPr id="4" name="Slide Number Placeholder 3"/>
          <p:cNvSpPr>
            <a:spLocks noGrp="1"/>
          </p:cNvSpPr>
          <p:nvPr>
            <p:ph type="sldNum" sz="quarter" idx="10"/>
          </p:nvPr>
        </p:nvSpPr>
        <p:spPr/>
        <p:txBody>
          <a:bodyPr/>
          <a:lstStyle/>
          <a:p>
            <a:fld id="{708000F5-9BE2-47BF-A10A-D40ADCF7BD6E}" type="slidenum">
              <a:rPr lang="en-US" smtClean="0"/>
              <a:t>36</a:t>
            </a:fld>
            <a:endParaRPr lang="en-US"/>
          </a:p>
        </p:txBody>
      </p:sp>
    </p:spTree>
    <p:extLst>
      <p:ext uri="{BB962C8B-B14F-4D97-AF65-F5344CB8AC3E}">
        <p14:creationId xmlns:p14="http://schemas.microsoft.com/office/powerpoint/2010/main" val="2747076397"/>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Students took their roles seriously. The jury took notes, the attorneys represented their case, arguments were heated</a:t>
            </a:r>
            <a:r>
              <a:rPr lang="en-US" baseline="0" dirty="0" smtClean="0"/>
              <a:t> and interesting!</a:t>
            </a:r>
            <a:endParaRPr lang="en-US" dirty="0"/>
          </a:p>
        </p:txBody>
      </p:sp>
      <p:sp>
        <p:nvSpPr>
          <p:cNvPr id="4" name="Slide Number Placeholder 3"/>
          <p:cNvSpPr>
            <a:spLocks noGrp="1"/>
          </p:cNvSpPr>
          <p:nvPr>
            <p:ph type="sldNum" sz="quarter" idx="10"/>
          </p:nvPr>
        </p:nvSpPr>
        <p:spPr/>
        <p:txBody>
          <a:bodyPr/>
          <a:lstStyle/>
          <a:p>
            <a:fld id="{708000F5-9BE2-47BF-A10A-D40ADCF7BD6E}" type="slidenum">
              <a:rPr lang="en-US" smtClean="0"/>
              <a:t>37</a:t>
            </a:fld>
            <a:endParaRPr lang="en-US"/>
          </a:p>
        </p:txBody>
      </p:sp>
    </p:spTree>
    <p:extLst>
      <p:ext uri="{BB962C8B-B14F-4D97-AF65-F5344CB8AC3E}">
        <p14:creationId xmlns:p14="http://schemas.microsoft.com/office/powerpoint/2010/main" val="3842209913"/>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results of the trial, the decision of the Jury is read, the suspect</a:t>
            </a:r>
            <a:r>
              <a:rPr lang="en-US" baseline="0" dirty="0" smtClean="0"/>
              <a:t> hangs his head down as he is convicted on three counts.</a:t>
            </a:r>
            <a:endParaRPr lang="en-US" dirty="0"/>
          </a:p>
        </p:txBody>
      </p:sp>
      <p:sp>
        <p:nvSpPr>
          <p:cNvPr id="4" name="Slide Number Placeholder 3"/>
          <p:cNvSpPr>
            <a:spLocks noGrp="1"/>
          </p:cNvSpPr>
          <p:nvPr>
            <p:ph type="sldNum" sz="quarter" idx="10"/>
          </p:nvPr>
        </p:nvSpPr>
        <p:spPr/>
        <p:txBody>
          <a:bodyPr/>
          <a:lstStyle/>
          <a:p>
            <a:fld id="{708000F5-9BE2-47BF-A10A-D40ADCF7BD6E}" type="slidenum">
              <a:rPr lang="en-US" smtClean="0"/>
              <a:t>38</a:t>
            </a:fld>
            <a:endParaRPr lang="en-US"/>
          </a:p>
        </p:txBody>
      </p:sp>
    </p:spTree>
    <p:extLst>
      <p:ext uri="{BB962C8B-B14F-4D97-AF65-F5344CB8AC3E}">
        <p14:creationId xmlns:p14="http://schemas.microsoft.com/office/powerpoint/2010/main" val="1301100803"/>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Commander briefs</a:t>
            </a:r>
            <a:r>
              <a:rPr lang="en-US" baseline="0" dirty="0" smtClean="0"/>
              <a:t> the press on the day’s events.</a:t>
            </a:r>
            <a:endParaRPr lang="en-US" dirty="0"/>
          </a:p>
        </p:txBody>
      </p:sp>
      <p:sp>
        <p:nvSpPr>
          <p:cNvPr id="4" name="Slide Number Placeholder 3"/>
          <p:cNvSpPr>
            <a:spLocks noGrp="1"/>
          </p:cNvSpPr>
          <p:nvPr>
            <p:ph type="sldNum" sz="quarter" idx="10"/>
          </p:nvPr>
        </p:nvSpPr>
        <p:spPr/>
        <p:txBody>
          <a:bodyPr/>
          <a:lstStyle/>
          <a:p>
            <a:fld id="{708000F5-9BE2-47BF-A10A-D40ADCF7BD6E}" type="slidenum">
              <a:rPr lang="en-US" smtClean="0"/>
              <a:t>39</a:t>
            </a:fld>
            <a:endParaRPr lang="en-US"/>
          </a:p>
        </p:txBody>
      </p:sp>
    </p:spTree>
    <p:extLst>
      <p:ext uri="{BB962C8B-B14F-4D97-AF65-F5344CB8AC3E}">
        <p14:creationId xmlns:p14="http://schemas.microsoft.com/office/powerpoint/2010/main" val="262814250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Career and</a:t>
            </a:r>
            <a:r>
              <a:rPr lang="en-US" baseline="0" dirty="0" smtClean="0"/>
              <a:t> Technical Education (CTE) Pathways came together from Law, Public Safety, and Security (LPSS) to provide a real life activity for students to practice the skills they had learned. I made them realize team-work was crucial in any career.</a:t>
            </a:r>
            <a:endParaRPr lang="en-US" dirty="0"/>
          </a:p>
        </p:txBody>
      </p:sp>
      <p:sp>
        <p:nvSpPr>
          <p:cNvPr id="4" name="Slide Number Placeholder 3"/>
          <p:cNvSpPr>
            <a:spLocks noGrp="1"/>
          </p:cNvSpPr>
          <p:nvPr>
            <p:ph type="sldNum" sz="quarter" idx="10"/>
          </p:nvPr>
        </p:nvSpPr>
        <p:spPr/>
        <p:txBody>
          <a:bodyPr/>
          <a:lstStyle/>
          <a:p>
            <a:fld id="{708000F5-9BE2-47BF-A10A-D40ADCF7BD6E}" type="slidenum">
              <a:rPr lang="en-US" smtClean="0"/>
              <a:t>4</a:t>
            </a:fld>
            <a:endParaRPr lang="en-US"/>
          </a:p>
        </p:txBody>
      </p:sp>
    </p:spTree>
    <p:extLst>
      <p:ext uri="{BB962C8B-B14F-4D97-AF65-F5344CB8AC3E}">
        <p14:creationId xmlns:p14="http://schemas.microsoft.com/office/powerpoint/2010/main" val="1681989080"/>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dirty="0" smtClean="0">
                <a:solidFill>
                  <a:srgbClr val="26282A"/>
                </a:solidFill>
                <a:effectLst/>
                <a:latin typeface="Helvetica Neue"/>
              </a:rPr>
              <a:t>Cool things happen at South!! – Principle Cara </a:t>
            </a:r>
            <a:r>
              <a:rPr lang="en-US" b="0" i="0" dirty="0" err="1" smtClean="0">
                <a:solidFill>
                  <a:srgbClr val="26282A"/>
                </a:solidFill>
                <a:effectLst/>
                <a:latin typeface="Helvetica Neue"/>
              </a:rPr>
              <a:t>Ledy</a:t>
            </a:r>
            <a:endParaRPr lang="en-US" b="0" i="0" dirty="0" smtClean="0">
              <a:solidFill>
                <a:srgbClr val="26282A"/>
              </a:solidFill>
              <a:effectLst/>
              <a:latin typeface="Helvetica Neue"/>
            </a:endParaRPr>
          </a:p>
          <a:p>
            <a:r>
              <a:rPr lang="en-US" b="0" i="0" dirty="0" smtClean="0">
                <a:solidFill>
                  <a:srgbClr val="26282A"/>
                </a:solidFill>
                <a:effectLst/>
                <a:latin typeface="Helvetica Neue"/>
              </a:rPr>
              <a:t>This is crazy amazing cool! Cara, - Communications</a:t>
            </a:r>
            <a:r>
              <a:rPr lang="en-US" b="0" i="0" baseline="0" dirty="0" smtClean="0">
                <a:solidFill>
                  <a:srgbClr val="26282A"/>
                </a:solidFill>
                <a:effectLst/>
                <a:latin typeface="Helvetica Neue"/>
              </a:rPr>
              <a:t> Director</a:t>
            </a:r>
            <a:r>
              <a:rPr lang="en-US" b="0" i="0" dirty="0" smtClean="0">
                <a:solidFill>
                  <a:srgbClr val="26282A"/>
                </a:solidFill>
                <a:effectLst/>
                <a:latin typeface="Helvetica Neue"/>
              </a:rPr>
              <a:t> Wendy </a:t>
            </a:r>
            <a:r>
              <a:rPr lang="en-US" b="0" i="0" dirty="0" smtClean="0">
                <a:solidFill>
                  <a:srgbClr val="26282A"/>
                </a:solidFill>
                <a:effectLst/>
                <a:latin typeface="Helvetica Neue"/>
              </a:rPr>
              <a:t>Johnson</a:t>
            </a:r>
          </a:p>
          <a:p>
            <a:r>
              <a:rPr lang="en-US" b="0" i="0" dirty="0" smtClean="0">
                <a:solidFill>
                  <a:srgbClr val="26282A"/>
                </a:solidFill>
                <a:effectLst/>
                <a:latin typeface="Helvetica Neue"/>
              </a:rPr>
              <a:t>The WICOR</a:t>
            </a:r>
            <a:r>
              <a:rPr lang="en-US" b="0" i="0" baseline="0" dirty="0" smtClean="0">
                <a:solidFill>
                  <a:srgbClr val="26282A"/>
                </a:solidFill>
                <a:effectLst/>
                <a:latin typeface="Helvetica Neue"/>
              </a:rPr>
              <a:t> WIZARD Award was presented to the teachers in this pathway because this activity made a positive impact on all the students.</a:t>
            </a:r>
            <a:endParaRPr lang="en-US" dirty="0"/>
          </a:p>
        </p:txBody>
      </p:sp>
      <p:sp>
        <p:nvSpPr>
          <p:cNvPr id="4" name="Slide Number Placeholder 3"/>
          <p:cNvSpPr>
            <a:spLocks noGrp="1"/>
          </p:cNvSpPr>
          <p:nvPr>
            <p:ph type="sldNum" sz="quarter" idx="10"/>
          </p:nvPr>
        </p:nvSpPr>
        <p:spPr/>
        <p:txBody>
          <a:bodyPr/>
          <a:lstStyle/>
          <a:p>
            <a:fld id="{708000F5-9BE2-47BF-A10A-D40ADCF7BD6E}" type="slidenum">
              <a:rPr lang="en-US" smtClean="0"/>
              <a:t>40</a:t>
            </a:fld>
            <a:endParaRPr lang="en-US"/>
          </a:p>
        </p:txBody>
      </p:sp>
    </p:spTree>
    <p:extLst>
      <p:ext uri="{BB962C8B-B14F-4D97-AF65-F5344CB8AC3E}">
        <p14:creationId xmlns:p14="http://schemas.microsoft.com/office/powerpoint/2010/main" val="45413259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list would be extensive if we included every staff member who helped make this activity a success. To mention just a few who contributed their time and resources to</a:t>
            </a:r>
            <a:r>
              <a:rPr lang="en-US" baseline="0" dirty="0" smtClean="0"/>
              <a:t> plan and execute the project we have Kyle </a:t>
            </a:r>
            <a:r>
              <a:rPr lang="en-US" baseline="0" dirty="0" err="1" smtClean="0"/>
              <a:t>Haught</a:t>
            </a:r>
            <a:r>
              <a:rPr lang="en-US" baseline="0" dirty="0" smtClean="0"/>
              <a:t>……</a:t>
            </a:r>
            <a:endParaRPr lang="en-US" dirty="0"/>
          </a:p>
        </p:txBody>
      </p:sp>
      <p:sp>
        <p:nvSpPr>
          <p:cNvPr id="4" name="Slide Number Placeholder 3"/>
          <p:cNvSpPr>
            <a:spLocks noGrp="1"/>
          </p:cNvSpPr>
          <p:nvPr>
            <p:ph type="sldNum" sz="quarter" idx="10"/>
          </p:nvPr>
        </p:nvSpPr>
        <p:spPr/>
        <p:txBody>
          <a:bodyPr/>
          <a:lstStyle/>
          <a:p>
            <a:fld id="{708000F5-9BE2-47BF-A10A-D40ADCF7BD6E}" type="slidenum">
              <a:rPr lang="en-US" smtClean="0"/>
              <a:t>5</a:t>
            </a:fld>
            <a:endParaRPr lang="en-US"/>
          </a:p>
        </p:txBody>
      </p:sp>
    </p:spTree>
    <p:extLst>
      <p:ext uri="{BB962C8B-B14F-4D97-AF65-F5344CB8AC3E}">
        <p14:creationId xmlns:p14="http://schemas.microsoft.com/office/powerpoint/2010/main" val="43913245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 good way to instill the importance</a:t>
            </a:r>
            <a:r>
              <a:rPr lang="en-US" baseline="0" dirty="0" smtClean="0"/>
              <a:t> of soft skills while testing content as well!</a:t>
            </a:r>
            <a:endParaRPr lang="en-US" dirty="0"/>
          </a:p>
        </p:txBody>
      </p:sp>
      <p:sp>
        <p:nvSpPr>
          <p:cNvPr id="4" name="Slide Number Placeholder 3"/>
          <p:cNvSpPr>
            <a:spLocks noGrp="1"/>
          </p:cNvSpPr>
          <p:nvPr>
            <p:ph type="sldNum" sz="quarter" idx="10"/>
          </p:nvPr>
        </p:nvSpPr>
        <p:spPr/>
        <p:txBody>
          <a:bodyPr/>
          <a:lstStyle/>
          <a:p>
            <a:fld id="{708000F5-9BE2-47BF-A10A-D40ADCF7BD6E}" type="slidenum">
              <a:rPr lang="en-US" smtClean="0"/>
              <a:t>6</a:t>
            </a:fld>
            <a:endParaRPr lang="en-US"/>
          </a:p>
        </p:txBody>
      </p:sp>
    </p:spTree>
    <p:extLst>
      <p:ext uri="{BB962C8B-B14F-4D97-AF65-F5344CB8AC3E}">
        <p14:creationId xmlns:p14="http://schemas.microsoft.com/office/powerpoint/2010/main" val="208585989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a:t>
            </a:r>
            <a:r>
              <a:rPr lang="en-US" baseline="0" dirty="0" smtClean="0"/>
              <a:t> activity simulates the</a:t>
            </a:r>
            <a:r>
              <a:rPr lang="en-US" dirty="0" smtClean="0"/>
              <a:t> team effort to solve crime and keep the community safe. Always</a:t>
            </a:r>
            <a:r>
              <a:rPr lang="en-US" baseline="0" dirty="0" smtClean="0"/>
              <a:t> working together and cooperating with one another is o</a:t>
            </a:r>
            <a:r>
              <a:rPr lang="en-US" dirty="0" smtClean="0"/>
              <a:t>ur Fire service personnel,</a:t>
            </a:r>
            <a:r>
              <a:rPr lang="en-US" baseline="0" dirty="0" smtClean="0"/>
              <a:t> EMTs, Police officers, Forensic Investigators, and the Law.</a:t>
            </a:r>
            <a:endParaRPr lang="en-US" dirty="0"/>
          </a:p>
        </p:txBody>
      </p:sp>
      <p:sp>
        <p:nvSpPr>
          <p:cNvPr id="4" name="Slide Number Placeholder 3"/>
          <p:cNvSpPr>
            <a:spLocks noGrp="1"/>
          </p:cNvSpPr>
          <p:nvPr>
            <p:ph type="sldNum" sz="quarter" idx="10"/>
          </p:nvPr>
        </p:nvSpPr>
        <p:spPr/>
        <p:txBody>
          <a:bodyPr/>
          <a:lstStyle/>
          <a:p>
            <a:fld id="{708000F5-9BE2-47BF-A10A-D40ADCF7BD6E}" type="slidenum">
              <a:rPr lang="en-US" smtClean="0"/>
              <a:t>7</a:t>
            </a:fld>
            <a:endParaRPr lang="en-US"/>
          </a:p>
        </p:txBody>
      </p:sp>
    </p:spTree>
    <p:extLst>
      <p:ext uri="{BB962C8B-B14F-4D97-AF65-F5344CB8AC3E}">
        <p14:creationId xmlns:p14="http://schemas.microsoft.com/office/powerpoint/2010/main" val="351666894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Thorough planning and preparation where teachers spent their plan time and evenings brainstorming ideas proved indispensable. Here it</a:t>
            </a:r>
            <a:r>
              <a:rPr lang="en-US" baseline="0" dirty="0" smtClean="0"/>
              <a:t> is ready-made, tried and tested for you to use in your school and enjoy!</a:t>
            </a:r>
            <a:endParaRPr lang="en-US" dirty="0"/>
          </a:p>
        </p:txBody>
      </p:sp>
      <p:sp>
        <p:nvSpPr>
          <p:cNvPr id="4" name="Slide Number Placeholder 3"/>
          <p:cNvSpPr>
            <a:spLocks noGrp="1"/>
          </p:cNvSpPr>
          <p:nvPr>
            <p:ph type="sldNum" sz="quarter" idx="10"/>
          </p:nvPr>
        </p:nvSpPr>
        <p:spPr/>
        <p:txBody>
          <a:bodyPr/>
          <a:lstStyle/>
          <a:p>
            <a:fld id="{708000F5-9BE2-47BF-A10A-D40ADCF7BD6E}" type="slidenum">
              <a:rPr lang="en-US" smtClean="0"/>
              <a:t>8</a:t>
            </a:fld>
            <a:endParaRPr lang="en-US"/>
          </a:p>
        </p:txBody>
      </p:sp>
    </p:spTree>
    <p:extLst>
      <p:ext uri="{BB962C8B-B14F-4D97-AF65-F5344CB8AC3E}">
        <p14:creationId xmlns:p14="http://schemas.microsoft.com/office/powerpoint/2010/main" val="103727985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Based on materials available, Evidence created and Student skills to be tested, the narrative was directed to fit the testing</a:t>
            </a:r>
            <a:r>
              <a:rPr lang="en-US" baseline="0" dirty="0" smtClean="0"/>
              <a:t> of skills learned throughout high school years in the LPSS pathway.</a:t>
            </a:r>
            <a:endParaRPr lang="en-US" dirty="0"/>
          </a:p>
        </p:txBody>
      </p:sp>
      <p:sp>
        <p:nvSpPr>
          <p:cNvPr id="4" name="Slide Number Placeholder 3"/>
          <p:cNvSpPr>
            <a:spLocks noGrp="1"/>
          </p:cNvSpPr>
          <p:nvPr>
            <p:ph type="sldNum" sz="quarter" idx="10"/>
          </p:nvPr>
        </p:nvSpPr>
        <p:spPr/>
        <p:txBody>
          <a:bodyPr/>
          <a:lstStyle/>
          <a:p>
            <a:fld id="{708000F5-9BE2-47BF-A10A-D40ADCF7BD6E}" type="slidenum">
              <a:rPr lang="en-US" smtClean="0"/>
              <a:t>9</a:t>
            </a:fld>
            <a:endParaRPr lang="en-US"/>
          </a:p>
        </p:txBody>
      </p:sp>
    </p:spTree>
    <p:extLst>
      <p:ext uri="{BB962C8B-B14F-4D97-AF65-F5344CB8AC3E}">
        <p14:creationId xmlns:p14="http://schemas.microsoft.com/office/powerpoint/2010/main" val="317335723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FC4EBFCD-2FA4-4CAC-B42A-DF32CECB541B}" type="datetimeFigureOut">
              <a:rPr lang="en-US" smtClean="0"/>
              <a:t>1/18/2018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5A9AC4A-120B-4F42-AA7E-A84F80607D1F}" type="slidenum">
              <a:rPr lang="en-US" smtClean="0"/>
              <a:t>‹#›</a:t>
            </a:fld>
            <a:endParaRPr lang="en-US"/>
          </a:p>
        </p:txBody>
      </p:sp>
    </p:spTree>
    <p:extLst>
      <p:ext uri="{BB962C8B-B14F-4D97-AF65-F5344CB8AC3E}">
        <p14:creationId xmlns:p14="http://schemas.microsoft.com/office/powerpoint/2010/main" val="6003056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C4EBFCD-2FA4-4CAC-B42A-DF32CECB541B}" type="datetimeFigureOut">
              <a:rPr lang="en-US" smtClean="0"/>
              <a:t>1/18/2018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5A9AC4A-120B-4F42-AA7E-A84F80607D1F}" type="slidenum">
              <a:rPr lang="en-US" smtClean="0"/>
              <a:t>‹#›</a:t>
            </a:fld>
            <a:endParaRPr lang="en-US"/>
          </a:p>
        </p:txBody>
      </p:sp>
    </p:spTree>
    <p:extLst>
      <p:ext uri="{BB962C8B-B14F-4D97-AF65-F5344CB8AC3E}">
        <p14:creationId xmlns:p14="http://schemas.microsoft.com/office/powerpoint/2010/main" val="374524212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C4EBFCD-2FA4-4CAC-B42A-DF32CECB541B}" type="datetimeFigureOut">
              <a:rPr lang="en-US" smtClean="0"/>
              <a:t>1/18/2018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5A9AC4A-120B-4F42-AA7E-A84F80607D1F}" type="slidenum">
              <a:rPr lang="en-US" smtClean="0"/>
              <a:t>‹#›</a:t>
            </a:fld>
            <a:endParaRPr lang="en-US"/>
          </a:p>
        </p:txBody>
      </p:sp>
    </p:spTree>
    <p:extLst>
      <p:ext uri="{BB962C8B-B14F-4D97-AF65-F5344CB8AC3E}">
        <p14:creationId xmlns:p14="http://schemas.microsoft.com/office/powerpoint/2010/main" val="166144315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FC4EBFCD-2FA4-4CAC-B42A-DF32CECB541B}" type="datetimeFigureOut">
              <a:rPr lang="en-US">
                <a:solidFill>
                  <a:prstClr val="black">
                    <a:tint val="75000"/>
                  </a:prstClr>
                </a:solidFill>
              </a:rPr>
              <a:pPr/>
              <a:t>1/18/2018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5A9AC4A-120B-4F42-AA7E-A84F80607D1F}"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5157821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C4EBFCD-2FA4-4CAC-B42A-DF32CECB541B}" type="datetimeFigureOut">
              <a:rPr lang="en-US">
                <a:solidFill>
                  <a:prstClr val="black">
                    <a:tint val="75000"/>
                  </a:prstClr>
                </a:solidFill>
              </a:rPr>
              <a:pPr/>
              <a:t>1/18/2018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5A9AC4A-120B-4F42-AA7E-A84F80607D1F}"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102408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C4EBFCD-2FA4-4CAC-B42A-DF32CECB541B}" type="datetimeFigureOut">
              <a:rPr lang="en-US">
                <a:solidFill>
                  <a:prstClr val="black">
                    <a:tint val="75000"/>
                  </a:prstClr>
                </a:solidFill>
              </a:rPr>
              <a:pPr/>
              <a:t>1/18/2018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5A9AC4A-120B-4F42-AA7E-A84F80607D1F}"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3601710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FC4EBFCD-2FA4-4CAC-B42A-DF32CECB541B}" type="datetimeFigureOut">
              <a:rPr lang="en-US">
                <a:solidFill>
                  <a:prstClr val="black">
                    <a:tint val="75000"/>
                  </a:prstClr>
                </a:solidFill>
              </a:rPr>
              <a:pPr/>
              <a:t>1/18/2018</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5A9AC4A-120B-4F42-AA7E-A84F80607D1F}"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1819256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FC4EBFCD-2FA4-4CAC-B42A-DF32CECB541B}" type="datetimeFigureOut">
              <a:rPr lang="en-US">
                <a:solidFill>
                  <a:prstClr val="black">
                    <a:tint val="75000"/>
                  </a:prstClr>
                </a:solidFill>
              </a:rPr>
              <a:pPr/>
              <a:t>1/18/2018</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75A9AC4A-120B-4F42-AA7E-A84F80607D1F}"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2305432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C4EBFCD-2FA4-4CAC-B42A-DF32CECB541B}" type="datetimeFigureOut">
              <a:rPr lang="en-US">
                <a:solidFill>
                  <a:prstClr val="black">
                    <a:tint val="75000"/>
                  </a:prstClr>
                </a:solidFill>
              </a:rPr>
              <a:pPr/>
              <a:t>1/18/2018</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75A9AC4A-120B-4F42-AA7E-A84F80607D1F}"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0329540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C4EBFCD-2FA4-4CAC-B42A-DF32CECB541B}" type="datetimeFigureOut">
              <a:rPr lang="en-US">
                <a:solidFill>
                  <a:prstClr val="black">
                    <a:tint val="75000"/>
                  </a:prstClr>
                </a:solidFill>
              </a:rPr>
              <a:pPr/>
              <a:t>1/18/2018</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75A9AC4A-120B-4F42-AA7E-A84F80607D1F}"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2225683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C4EBFCD-2FA4-4CAC-B42A-DF32CECB541B}" type="datetimeFigureOut">
              <a:rPr lang="en-US">
                <a:solidFill>
                  <a:prstClr val="black">
                    <a:tint val="75000"/>
                  </a:prstClr>
                </a:solidFill>
              </a:rPr>
              <a:pPr/>
              <a:t>1/18/2018</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5A9AC4A-120B-4F42-AA7E-A84F80607D1F}"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672084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C4EBFCD-2FA4-4CAC-B42A-DF32CECB541B}" type="datetimeFigureOut">
              <a:rPr lang="en-US" smtClean="0"/>
              <a:t>1/18/2018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5A9AC4A-120B-4F42-AA7E-A84F80607D1F}" type="slidenum">
              <a:rPr lang="en-US" smtClean="0"/>
              <a:t>‹#›</a:t>
            </a:fld>
            <a:endParaRPr lang="en-US"/>
          </a:p>
        </p:txBody>
      </p:sp>
    </p:spTree>
    <p:extLst>
      <p:ext uri="{BB962C8B-B14F-4D97-AF65-F5344CB8AC3E}">
        <p14:creationId xmlns:p14="http://schemas.microsoft.com/office/powerpoint/2010/main" val="11927971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C4EBFCD-2FA4-4CAC-B42A-DF32CECB541B}" type="datetimeFigureOut">
              <a:rPr lang="en-US">
                <a:solidFill>
                  <a:prstClr val="black">
                    <a:tint val="75000"/>
                  </a:prstClr>
                </a:solidFill>
              </a:rPr>
              <a:pPr/>
              <a:t>1/18/2018</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5A9AC4A-120B-4F42-AA7E-A84F80607D1F}"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8801688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C4EBFCD-2FA4-4CAC-B42A-DF32CECB541B}" type="datetimeFigureOut">
              <a:rPr lang="en-US">
                <a:solidFill>
                  <a:prstClr val="black">
                    <a:tint val="75000"/>
                  </a:prstClr>
                </a:solidFill>
              </a:rPr>
              <a:pPr/>
              <a:t>1/18/2018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5A9AC4A-120B-4F42-AA7E-A84F80607D1F}"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3957054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C4EBFCD-2FA4-4CAC-B42A-DF32CECB541B}" type="datetimeFigureOut">
              <a:rPr lang="en-US">
                <a:solidFill>
                  <a:prstClr val="black">
                    <a:tint val="75000"/>
                  </a:prstClr>
                </a:solidFill>
              </a:rPr>
              <a:pPr/>
              <a:t>1/18/2018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5A9AC4A-120B-4F42-AA7E-A84F80607D1F}"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3454430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C4EBFCD-2FA4-4CAC-B42A-DF32CECB541B}" type="datetimeFigureOut">
              <a:rPr lang="en-US" smtClean="0"/>
              <a:t>1/18/2018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5A9AC4A-120B-4F42-AA7E-A84F80607D1F}" type="slidenum">
              <a:rPr lang="en-US" smtClean="0"/>
              <a:t>‹#›</a:t>
            </a:fld>
            <a:endParaRPr lang="en-US"/>
          </a:p>
        </p:txBody>
      </p:sp>
    </p:spTree>
    <p:extLst>
      <p:ext uri="{BB962C8B-B14F-4D97-AF65-F5344CB8AC3E}">
        <p14:creationId xmlns:p14="http://schemas.microsoft.com/office/powerpoint/2010/main" val="2007029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FC4EBFCD-2FA4-4CAC-B42A-DF32CECB541B}" type="datetimeFigureOut">
              <a:rPr lang="en-US" smtClean="0"/>
              <a:t>1/18/2018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5A9AC4A-120B-4F42-AA7E-A84F80607D1F}" type="slidenum">
              <a:rPr lang="en-US" smtClean="0"/>
              <a:t>‹#›</a:t>
            </a:fld>
            <a:endParaRPr lang="en-US"/>
          </a:p>
        </p:txBody>
      </p:sp>
    </p:spTree>
    <p:extLst>
      <p:ext uri="{BB962C8B-B14F-4D97-AF65-F5344CB8AC3E}">
        <p14:creationId xmlns:p14="http://schemas.microsoft.com/office/powerpoint/2010/main" val="353664009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FC4EBFCD-2FA4-4CAC-B42A-DF32CECB541B}" type="datetimeFigureOut">
              <a:rPr lang="en-US" smtClean="0"/>
              <a:t>1/18/2018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5A9AC4A-120B-4F42-AA7E-A84F80607D1F}" type="slidenum">
              <a:rPr lang="en-US" smtClean="0"/>
              <a:t>‹#›</a:t>
            </a:fld>
            <a:endParaRPr lang="en-US"/>
          </a:p>
        </p:txBody>
      </p:sp>
    </p:spTree>
    <p:extLst>
      <p:ext uri="{BB962C8B-B14F-4D97-AF65-F5344CB8AC3E}">
        <p14:creationId xmlns:p14="http://schemas.microsoft.com/office/powerpoint/2010/main" val="336563566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C4EBFCD-2FA4-4CAC-B42A-DF32CECB541B}" type="datetimeFigureOut">
              <a:rPr lang="en-US" smtClean="0"/>
              <a:t>1/18/2018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5A9AC4A-120B-4F42-AA7E-A84F80607D1F}" type="slidenum">
              <a:rPr lang="en-US" smtClean="0"/>
              <a:t>‹#›</a:t>
            </a:fld>
            <a:endParaRPr lang="en-US"/>
          </a:p>
        </p:txBody>
      </p:sp>
    </p:spTree>
    <p:extLst>
      <p:ext uri="{BB962C8B-B14F-4D97-AF65-F5344CB8AC3E}">
        <p14:creationId xmlns:p14="http://schemas.microsoft.com/office/powerpoint/2010/main" val="208497102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C4EBFCD-2FA4-4CAC-B42A-DF32CECB541B}" type="datetimeFigureOut">
              <a:rPr lang="en-US" smtClean="0"/>
              <a:t>1/18/2018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5A9AC4A-120B-4F42-AA7E-A84F80607D1F}" type="slidenum">
              <a:rPr lang="en-US" smtClean="0"/>
              <a:t>‹#›</a:t>
            </a:fld>
            <a:endParaRPr lang="en-US"/>
          </a:p>
        </p:txBody>
      </p:sp>
    </p:spTree>
    <p:extLst>
      <p:ext uri="{BB962C8B-B14F-4D97-AF65-F5344CB8AC3E}">
        <p14:creationId xmlns:p14="http://schemas.microsoft.com/office/powerpoint/2010/main" val="136453788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C4EBFCD-2FA4-4CAC-B42A-DF32CECB541B}" type="datetimeFigureOut">
              <a:rPr lang="en-US" smtClean="0"/>
              <a:t>1/18/2018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5A9AC4A-120B-4F42-AA7E-A84F80607D1F}" type="slidenum">
              <a:rPr lang="en-US" smtClean="0"/>
              <a:t>‹#›</a:t>
            </a:fld>
            <a:endParaRPr lang="en-US"/>
          </a:p>
        </p:txBody>
      </p:sp>
    </p:spTree>
    <p:extLst>
      <p:ext uri="{BB962C8B-B14F-4D97-AF65-F5344CB8AC3E}">
        <p14:creationId xmlns:p14="http://schemas.microsoft.com/office/powerpoint/2010/main" val="325613621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C4EBFCD-2FA4-4CAC-B42A-DF32CECB541B}" type="datetimeFigureOut">
              <a:rPr lang="en-US" smtClean="0"/>
              <a:t>1/18/2018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5A9AC4A-120B-4F42-AA7E-A84F80607D1F}" type="slidenum">
              <a:rPr lang="en-US" smtClean="0"/>
              <a:t>‹#›</a:t>
            </a:fld>
            <a:endParaRPr lang="en-US"/>
          </a:p>
        </p:txBody>
      </p:sp>
    </p:spTree>
    <p:extLst>
      <p:ext uri="{BB962C8B-B14F-4D97-AF65-F5344CB8AC3E}">
        <p14:creationId xmlns:p14="http://schemas.microsoft.com/office/powerpoint/2010/main" val="85764690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C4EBFCD-2FA4-4CAC-B42A-DF32CECB541B}" type="datetimeFigureOut">
              <a:rPr lang="en-US" smtClean="0"/>
              <a:t>1/18/2018</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5A9AC4A-120B-4F42-AA7E-A84F80607D1F}" type="slidenum">
              <a:rPr lang="en-US" smtClean="0"/>
              <a:t>‹#›</a:t>
            </a:fld>
            <a:endParaRPr lang="en-US"/>
          </a:p>
        </p:txBody>
      </p:sp>
    </p:spTree>
    <p:extLst>
      <p:ext uri="{BB962C8B-B14F-4D97-AF65-F5344CB8AC3E}">
        <p14:creationId xmlns:p14="http://schemas.microsoft.com/office/powerpoint/2010/main" val="336214610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C4EBFCD-2FA4-4CAC-B42A-DF32CECB541B}" type="datetimeFigureOut">
              <a:rPr lang="en-US">
                <a:solidFill>
                  <a:prstClr val="black">
                    <a:tint val="75000"/>
                  </a:prstClr>
                </a:solidFill>
              </a:rPr>
              <a:pPr/>
              <a:t>1/18/2018</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5A9AC4A-120B-4F42-AA7E-A84F80607D1F}"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2575049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0.xml"/><Relationship Id="rId1" Type="http://schemas.openxmlformats.org/officeDocument/2006/relationships/slideLayout" Target="../slideLayouts/slideLayout17.xml"/></Relationships>
</file>

<file path=ppt/slides/_rels/slide1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1.xml"/><Relationship Id="rId1" Type="http://schemas.openxmlformats.org/officeDocument/2006/relationships/slideLayout" Target="../slideLayouts/slideLayout17.xml"/></Relationships>
</file>

<file path=ppt/slides/_rels/slide1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2.xml"/><Relationship Id="rId1" Type="http://schemas.openxmlformats.org/officeDocument/2006/relationships/slideLayout" Target="../slideLayouts/slideLayout15.xml"/><Relationship Id="rId4" Type="http://schemas.openxmlformats.org/officeDocument/2006/relationships/image" Target="../media/image10.jpeg"/></Relationships>
</file>

<file path=ppt/slides/_rels/slide1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3.xml"/><Relationship Id="rId1" Type="http://schemas.openxmlformats.org/officeDocument/2006/relationships/slideLayout" Target="../slideLayouts/slideLayout16.xml"/><Relationship Id="rId4" Type="http://schemas.openxmlformats.org/officeDocument/2006/relationships/image" Target="../media/image12.jpeg"/></Relationships>
</file>

<file path=ppt/slides/_rels/slide1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4.xml"/><Relationship Id="rId1" Type="http://schemas.openxmlformats.org/officeDocument/2006/relationships/slideLayout" Target="../slideLayouts/slideLayout17.xml"/></Relationships>
</file>

<file path=ppt/slides/_rels/slide15.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5.xml"/><Relationship Id="rId1" Type="http://schemas.openxmlformats.org/officeDocument/2006/relationships/slideLayout" Target="../slideLayouts/slideLayout15.xml"/><Relationship Id="rId4" Type="http://schemas.openxmlformats.org/officeDocument/2006/relationships/image" Target="../media/image15.jpeg"/></Relationships>
</file>

<file path=ppt/slides/_rels/slide16.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6.xml"/><Relationship Id="rId1" Type="http://schemas.openxmlformats.org/officeDocument/2006/relationships/slideLayout" Target="../slideLayouts/slideLayout17.xml"/></Relationships>
</file>

<file path=ppt/slides/_rels/slide17.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7.xml"/><Relationship Id="rId1" Type="http://schemas.openxmlformats.org/officeDocument/2006/relationships/slideLayout" Target="../slideLayouts/slideLayout17.xml"/></Relationships>
</file>

<file path=ppt/slides/_rels/slide18.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8.xml"/><Relationship Id="rId1" Type="http://schemas.openxmlformats.org/officeDocument/2006/relationships/slideLayout" Target="../slideLayouts/slideLayout17.xml"/></Relationships>
</file>

<file path=ppt/slides/_rels/slide19.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9.xml"/><Relationship Id="rId1" Type="http://schemas.openxmlformats.org/officeDocument/2006/relationships/slideLayout" Target="../slideLayouts/slideLayout1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20.xml"/><Relationship Id="rId1" Type="http://schemas.openxmlformats.org/officeDocument/2006/relationships/slideLayout" Target="../slideLayouts/slideLayout17.xml"/></Relationships>
</file>

<file path=ppt/slides/_rels/slide21.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21.xml"/><Relationship Id="rId1" Type="http://schemas.openxmlformats.org/officeDocument/2006/relationships/slideLayout" Target="../slideLayouts/slideLayout17.xml"/></Relationships>
</file>

<file path=ppt/slides/_rels/slide22.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22.xml"/><Relationship Id="rId1" Type="http://schemas.openxmlformats.org/officeDocument/2006/relationships/slideLayout" Target="../slideLayouts/slideLayout17.xml"/></Relationships>
</file>

<file path=ppt/slides/_rels/slide23.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23.xml"/><Relationship Id="rId1" Type="http://schemas.openxmlformats.org/officeDocument/2006/relationships/slideLayout" Target="../slideLayouts/slideLayout17.xml"/></Relationships>
</file>

<file path=ppt/slides/_rels/slide24.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24.xml"/><Relationship Id="rId1" Type="http://schemas.openxmlformats.org/officeDocument/2006/relationships/slideLayout" Target="../slideLayouts/slideLayout17.xml"/></Relationships>
</file>

<file path=ppt/slides/_rels/slide25.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25.xml"/><Relationship Id="rId1" Type="http://schemas.openxmlformats.org/officeDocument/2006/relationships/slideLayout" Target="../slideLayouts/slideLayout17.xml"/></Relationships>
</file>

<file path=ppt/slides/_rels/slide26.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26.xml"/><Relationship Id="rId1" Type="http://schemas.openxmlformats.org/officeDocument/2006/relationships/slideLayout" Target="../slideLayouts/slideLayout17.xml"/></Relationships>
</file>

<file path=ppt/slides/_rels/slide27.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27.xml"/><Relationship Id="rId1" Type="http://schemas.openxmlformats.org/officeDocument/2006/relationships/slideLayout" Target="../slideLayouts/slideLayout17.xml"/></Relationships>
</file>

<file path=ppt/slides/_rels/slide28.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28.xml"/><Relationship Id="rId1" Type="http://schemas.openxmlformats.org/officeDocument/2006/relationships/slideLayout" Target="../slideLayouts/slideLayout17.xml"/></Relationships>
</file>

<file path=ppt/slides/_rels/slide29.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29.xml"/><Relationship Id="rId1" Type="http://schemas.openxmlformats.org/officeDocument/2006/relationships/slideLayout" Target="../slideLayouts/slideLayout15.xml"/><Relationship Id="rId4" Type="http://schemas.openxmlformats.org/officeDocument/2006/relationships/image" Target="../media/image30.jpe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30.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30.xml"/><Relationship Id="rId1" Type="http://schemas.openxmlformats.org/officeDocument/2006/relationships/slideLayout" Target="../slideLayouts/slideLayout17.xml"/></Relationships>
</file>

<file path=ppt/slides/_rels/slide31.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31.xml"/><Relationship Id="rId1" Type="http://schemas.openxmlformats.org/officeDocument/2006/relationships/slideLayout" Target="../slideLayouts/slideLayout17.xml"/></Relationships>
</file>

<file path=ppt/slides/_rels/slide32.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32.xml"/><Relationship Id="rId1" Type="http://schemas.openxmlformats.org/officeDocument/2006/relationships/slideLayout" Target="../slideLayouts/slideLayout17.xml"/></Relationships>
</file>

<file path=ppt/slides/_rels/slide33.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33.xml"/><Relationship Id="rId1" Type="http://schemas.openxmlformats.org/officeDocument/2006/relationships/slideLayout" Target="../slideLayouts/slideLayout17.xml"/></Relationships>
</file>

<file path=ppt/slides/_rels/slide34.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34.xml"/><Relationship Id="rId1" Type="http://schemas.openxmlformats.org/officeDocument/2006/relationships/slideLayout" Target="../slideLayouts/slideLayout17.xml"/></Relationships>
</file>

<file path=ppt/slides/_rels/slide35.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35.xml"/><Relationship Id="rId1" Type="http://schemas.openxmlformats.org/officeDocument/2006/relationships/slideLayout" Target="../slideLayouts/slideLayout17.xml"/></Relationships>
</file>

<file path=ppt/slides/_rels/slide36.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36.xml"/><Relationship Id="rId1" Type="http://schemas.openxmlformats.org/officeDocument/2006/relationships/slideLayout" Target="../slideLayouts/slideLayout17.xml"/></Relationships>
</file>

<file path=ppt/slides/_rels/slide37.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37.xml"/><Relationship Id="rId1" Type="http://schemas.openxmlformats.org/officeDocument/2006/relationships/slideLayout" Target="../slideLayouts/slideLayout17.xml"/></Relationships>
</file>

<file path=ppt/slides/_rels/slide38.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38.xml"/><Relationship Id="rId1" Type="http://schemas.openxmlformats.org/officeDocument/2006/relationships/slideLayout" Target="../slideLayouts/slideLayout17.xml"/></Relationships>
</file>

<file path=ppt/slides/_rels/slide39.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39.xml"/><Relationship Id="rId1" Type="http://schemas.openxmlformats.org/officeDocument/2006/relationships/slideLayout" Target="../slideLayouts/slideLayout1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19.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jpeg"/><Relationship Id="rId2" Type="http://schemas.openxmlformats.org/officeDocument/2006/relationships/notesSlide" Target="../notesSlides/notesSlide7.xml"/><Relationship Id="rId1" Type="http://schemas.openxmlformats.org/officeDocument/2006/relationships/slideLayout" Target="../slideLayouts/slideLayout17.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jpe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6.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8000" b="-8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514600"/>
            <a:ext cx="7772400" cy="1371600"/>
          </a:xfrm>
        </p:spPr>
        <p:txBody>
          <a:bodyPr>
            <a:normAutofit/>
          </a:bodyPr>
          <a:lstStyle/>
          <a:p>
            <a:r>
              <a:rPr lang="en-US" sz="7200" b="1" dirty="0" smtClean="0">
                <a:solidFill>
                  <a:srgbClr val="FFFF00"/>
                </a:solidFill>
                <a:effectLst>
                  <a:outerShdw blurRad="38100" dist="38100" dir="2700000" algn="tl">
                    <a:srgbClr val="000000">
                      <a:alpha val="43137"/>
                    </a:srgbClr>
                  </a:outerShdw>
                </a:effectLst>
                <a:latin typeface="Monotype Corsiva" panose="03010101010201010101" pitchFamily="66" charset="0"/>
              </a:rPr>
              <a:t>CSI on FIRE!</a:t>
            </a:r>
            <a:endParaRPr lang="en-US" sz="7200" b="1" dirty="0">
              <a:solidFill>
                <a:srgbClr val="FFFF00"/>
              </a:solidFill>
              <a:effectLst>
                <a:outerShdw blurRad="38100" dist="38100" dir="2700000" algn="tl">
                  <a:srgbClr val="000000">
                    <a:alpha val="43137"/>
                  </a:srgbClr>
                </a:outerShdw>
              </a:effectLst>
              <a:latin typeface="Monotype Corsiva" panose="03010101010201010101" pitchFamily="66" charset="0"/>
            </a:endParaRPr>
          </a:p>
        </p:txBody>
      </p:sp>
      <p:sp>
        <p:nvSpPr>
          <p:cNvPr id="3" name="Subtitle 2"/>
          <p:cNvSpPr>
            <a:spLocks noGrp="1"/>
          </p:cNvSpPr>
          <p:nvPr>
            <p:ph type="subTitle" idx="1"/>
          </p:nvPr>
        </p:nvSpPr>
        <p:spPr/>
        <p:txBody>
          <a:bodyPr/>
          <a:lstStyle/>
          <a:p>
            <a:r>
              <a:rPr lang="en-US" dirty="0" smtClean="0">
                <a:solidFill>
                  <a:schemeClr val="bg1">
                    <a:lumMod val="95000"/>
                  </a:schemeClr>
                </a:solidFill>
              </a:rPr>
              <a:t>Wichita High School South</a:t>
            </a:r>
          </a:p>
          <a:p>
            <a:r>
              <a:rPr lang="en-US" dirty="0" smtClean="0">
                <a:solidFill>
                  <a:schemeClr val="bg1">
                    <a:lumMod val="95000"/>
                  </a:schemeClr>
                </a:solidFill>
              </a:rPr>
              <a:t>USD259</a:t>
            </a:r>
            <a:endParaRPr lang="en-US" dirty="0">
              <a:solidFill>
                <a:schemeClr val="bg1">
                  <a:lumMod val="95000"/>
                </a:schemeClr>
              </a:solidFill>
            </a:endParaRPr>
          </a:p>
        </p:txBody>
      </p:sp>
    </p:spTree>
    <p:extLst>
      <p:ext uri="{BB962C8B-B14F-4D97-AF65-F5344CB8AC3E}">
        <p14:creationId xmlns:p14="http://schemas.microsoft.com/office/powerpoint/2010/main" val="356267675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gradFill>
          <a:gsLst>
            <a:gs pos="0">
              <a:srgbClr val="FFF200"/>
            </a:gs>
            <a:gs pos="45000">
              <a:srgbClr val="FF7A00"/>
            </a:gs>
            <a:gs pos="70000">
              <a:srgbClr val="FF0300"/>
            </a:gs>
            <a:gs pos="93000">
              <a:srgbClr val="4D0808"/>
            </a:gs>
          </a:gsLst>
          <a:path path="circle">
            <a:fillToRect l="100000" t="100000"/>
          </a:path>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92162"/>
          </a:xfrm>
        </p:spPr>
        <p:txBody>
          <a:bodyPr/>
          <a:lstStyle/>
          <a:p>
            <a:r>
              <a:rPr lang="en-US" dirty="0" smtClean="0">
                <a:solidFill>
                  <a:schemeClr val="bg1">
                    <a:lumMod val="95000"/>
                  </a:schemeClr>
                </a:solidFill>
                <a:latin typeface="Arial Black" panose="020B0A04020102020204" pitchFamily="34" charset="0"/>
              </a:rPr>
              <a:t>WICOR WIZARD AWARD</a:t>
            </a:r>
            <a:endParaRPr lang="en-US" dirty="0">
              <a:solidFill>
                <a:schemeClr val="bg1">
                  <a:lumMod val="95000"/>
                </a:schemeClr>
              </a:solidFill>
              <a:latin typeface="Arial Black" panose="020B0A04020102020204" pitchFamily="34" charset="0"/>
            </a:endParaRPr>
          </a:p>
        </p:txBody>
      </p:sp>
      <p:pic>
        <p:nvPicPr>
          <p:cNvPr id="22530" name="Picture 2" descr="C:\Users\Chitra\Pictures\Mas teacher\20170221_134549.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66800" y="1286968"/>
            <a:ext cx="7010400" cy="54766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9384109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gradFill>
          <a:gsLst>
            <a:gs pos="0">
              <a:srgbClr val="FFF200"/>
            </a:gs>
            <a:gs pos="45000">
              <a:srgbClr val="FF7A00"/>
            </a:gs>
            <a:gs pos="70000">
              <a:srgbClr val="FF0300"/>
            </a:gs>
            <a:gs pos="93000">
              <a:srgbClr val="4D0808"/>
            </a:gs>
          </a:gsLst>
          <a:path path="circle">
            <a:fillToRect l="100000" t="100000"/>
          </a:path>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solidFill>
                  <a:schemeClr val="bg1"/>
                </a:solidFill>
                <a:latin typeface="Arial Black" panose="020B0A04020102020204" pitchFamily="34" charset="0"/>
              </a:rPr>
              <a:t>Crime Scene Construction</a:t>
            </a:r>
            <a:endParaRPr lang="en-US" dirty="0">
              <a:solidFill>
                <a:schemeClr val="bg1"/>
              </a:solidFill>
              <a:latin typeface="Arial Black" panose="020B0A04020102020204" pitchFamily="34" charset="0"/>
            </a:endParaRPr>
          </a:p>
        </p:txBody>
      </p:sp>
      <p:pic>
        <p:nvPicPr>
          <p:cNvPr id="102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43000" y="1371600"/>
            <a:ext cx="6961286" cy="52244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0927572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gradFill>
          <a:gsLst>
            <a:gs pos="0">
              <a:srgbClr val="FFF200"/>
            </a:gs>
            <a:gs pos="45000">
              <a:srgbClr val="FF7A00"/>
            </a:gs>
            <a:gs pos="70000">
              <a:srgbClr val="FF0300"/>
            </a:gs>
            <a:gs pos="93000">
              <a:srgbClr val="4D0808"/>
            </a:gs>
          </a:gsLst>
          <a:path path="circle">
            <a:fillToRect l="100000" t="100000"/>
          </a:path>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bg1"/>
                </a:solidFill>
                <a:latin typeface="Arial Black" panose="020B0A04020102020204" pitchFamily="34" charset="0"/>
              </a:rPr>
              <a:t>Creating the burnt body</a:t>
            </a:r>
            <a:endParaRPr lang="en-US" dirty="0">
              <a:solidFill>
                <a:schemeClr val="bg1"/>
              </a:solidFill>
              <a:latin typeface="Arial Black" panose="020B0A04020102020204" pitchFamily="34" charset="0"/>
            </a:endParaRPr>
          </a:p>
        </p:txBody>
      </p:sp>
      <p:pic>
        <p:nvPicPr>
          <p:cNvPr id="6" name="Content Placeholder 5"/>
          <p:cNvPicPr>
            <a:picLocks noGrp="1" noChangeAspect="1"/>
          </p:cNvPicPr>
          <p:nvPr>
            <p:ph sz="half" idx="1"/>
          </p:nvPr>
        </p:nvPicPr>
        <p:blipFill>
          <a:blip r:embed="rId3" cstate="print">
            <a:extLst>
              <a:ext uri="{28A0092B-C50C-407E-A947-70E740481C1C}">
                <a14:useLocalDpi xmlns:a14="http://schemas.microsoft.com/office/drawing/2010/main" val="0"/>
              </a:ext>
            </a:extLst>
          </a:blip>
          <a:stretch>
            <a:fillRect/>
          </a:stretch>
        </p:blipFill>
        <p:spPr>
          <a:xfrm>
            <a:off x="779264" y="1694938"/>
            <a:ext cx="3564136" cy="4431225"/>
          </a:xfrm>
        </p:spPr>
      </p:pic>
      <p:pic>
        <p:nvPicPr>
          <p:cNvPr id="4101" name="Picture 5" descr="C:\Users\Chitra\Pictures\CSI day apr4 17\2017-04-04 CSI day2\CSI day2 050.JPG"/>
          <p:cNvPicPr>
            <a:picLocks noGrp="1" noChangeAspect="1" noChangeArrowheads="1"/>
          </p:cNvPicPr>
          <p:nvPr>
            <p:ph sz="half" idx="2"/>
          </p:nvPr>
        </p:nvPicPr>
        <p:blipFill>
          <a:blip r:embed="rId4" cstate="print">
            <a:extLst>
              <a:ext uri="{28A0092B-C50C-407E-A947-70E740481C1C}">
                <a14:useLocalDpi xmlns:a14="http://schemas.microsoft.com/office/drawing/2010/main" val="0"/>
              </a:ext>
            </a:extLst>
          </a:blip>
          <a:srcRect/>
          <a:stretch>
            <a:fillRect/>
          </a:stretch>
        </p:blipFill>
        <p:spPr bwMode="auto">
          <a:xfrm>
            <a:off x="4342086" y="1676400"/>
            <a:ext cx="4573314" cy="4495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3519713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gradFill>
          <a:gsLst>
            <a:gs pos="0">
              <a:srgbClr val="FFF200"/>
            </a:gs>
            <a:gs pos="45000">
              <a:srgbClr val="FF7A00"/>
            </a:gs>
            <a:gs pos="70000">
              <a:srgbClr val="FF0300"/>
            </a:gs>
            <a:gs pos="93000">
              <a:srgbClr val="4D0808"/>
            </a:gs>
          </a:gsLst>
          <a:path path="circle">
            <a:fillToRect l="100000" t="100000"/>
          </a:path>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smtClean="0">
                <a:solidFill>
                  <a:schemeClr val="bg1"/>
                </a:solidFill>
                <a:latin typeface="Arial Black" panose="020B0A04020102020204" pitchFamily="34" charset="0"/>
              </a:rPr>
              <a:t>Evidence Set up</a:t>
            </a:r>
            <a:endParaRPr lang="en-US" sz="4000" dirty="0">
              <a:solidFill>
                <a:schemeClr val="bg1"/>
              </a:solidFill>
              <a:latin typeface="Arial Black" panose="020B0A04020102020204" pitchFamily="34" charset="0"/>
            </a:endParaRPr>
          </a:p>
        </p:txBody>
      </p:sp>
      <p:sp>
        <p:nvSpPr>
          <p:cNvPr id="3" name="Text Placeholder 2"/>
          <p:cNvSpPr>
            <a:spLocks noGrp="1"/>
          </p:cNvSpPr>
          <p:nvPr>
            <p:ph type="body" idx="1"/>
          </p:nvPr>
        </p:nvSpPr>
        <p:spPr>
          <a:xfrm>
            <a:off x="152400" y="1219200"/>
            <a:ext cx="8001000" cy="304799"/>
          </a:xfrm>
        </p:spPr>
        <p:txBody>
          <a:bodyPr>
            <a:normAutofit fontScale="70000" lnSpcReduction="20000"/>
          </a:bodyPr>
          <a:lstStyle/>
          <a:p>
            <a:endParaRPr lang="en-US" dirty="0"/>
          </a:p>
        </p:txBody>
      </p:sp>
      <p:sp>
        <p:nvSpPr>
          <p:cNvPr id="5" name="Text Placeholder 4"/>
          <p:cNvSpPr>
            <a:spLocks noGrp="1"/>
          </p:cNvSpPr>
          <p:nvPr>
            <p:ph type="body" sz="quarter" idx="3"/>
          </p:nvPr>
        </p:nvSpPr>
        <p:spPr/>
        <p:txBody>
          <a:bodyPr>
            <a:normAutofit/>
          </a:bodyPr>
          <a:lstStyle/>
          <a:p>
            <a:r>
              <a:rPr lang="en-US" sz="900" dirty="0" smtClean="0">
                <a:solidFill>
                  <a:srgbClr val="FF0000"/>
                </a:solidFill>
              </a:rPr>
              <a:t>c</a:t>
            </a:r>
            <a:endParaRPr lang="en-US" sz="900" dirty="0">
              <a:solidFill>
                <a:srgbClr val="FF0000"/>
              </a:solidFill>
            </a:endParaRPr>
          </a:p>
        </p:txBody>
      </p:sp>
      <p:pic>
        <p:nvPicPr>
          <p:cNvPr id="3074" name="Picture 2" descr="C:\Users\Chitra\Pictures\CSI on Fire\CSI day2 041.JPG"/>
          <p:cNvPicPr>
            <a:picLocks noGrp="1" noChangeAspect="1" noChangeArrowheads="1"/>
          </p:cNvPicPr>
          <p:nvPr>
            <p:ph sz="quarter" idx="4"/>
          </p:nvPr>
        </p:nvPicPr>
        <p:blipFill>
          <a:blip r:embed="rId3" cstate="print">
            <a:extLst>
              <a:ext uri="{28A0092B-C50C-407E-A947-70E740481C1C}">
                <a14:useLocalDpi xmlns:a14="http://schemas.microsoft.com/office/drawing/2010/main" val="0"/>
              </a:ext>
            </a:extLst>
          </a:blip>
          <a:srcRect/>
          <a:stretch>
            <a:fillRect/>
          </a:stretch>
        </p:blipFill>
        <p:spPr bwMode="auto">
          <a:xfrm>
            <a:off x="4955931" y="1752600"/>
            <a:ext cx="3730869" cy="3962400"/>
          </a:xfrm>
          <a:prstGeom prst="rect">
            <a:avLst/>
          </a:prstGeom>
          <a:noFill/>
          <a:extLst>
            <a:ext uri="{909E8E84-426E-40DD-AFC4-6F175D3DCCD1}">
              <a14:hiddenFill xmlns:a14="http://schemas.microsoft.com/office/drawing/2010/main">
                <a:solidFill>
                  <a:srgbClr val="FFFFFF"/>
                </a:solidFill>
              </a14:hiddenFill>
            </a:ext>
          </a:extLst>
        </p:spPr>
      </p:pic>
      <p:pic>
        <p:nvPicPr>
          <p:cNvPr id="3075" name="Picture 3" descr="C:\Users\Chitra\Pictures\CSI day apr4 17\2017-04-04 CSI day2\CSI day2 007.JPG"/>
          <p:cNvPicPr>
            <a:picLocks noGrp="1" noChangeAspect="1" noChangeArrowheads="1"/>
          </p:cNvPicPr>
          <p:nvPr>
            <p:ph sz="half" idx="2"/>
          </p:nvPr>
        </p:nvPicPr>
        <p:blipFill>
          <a:blip r:embed="rId4" cstate="print">
            <a:extLst>
              <a:ext uri="{28A0092B-C50C-407E-A947-70E740481C1C}">
                <a14:useLocalDpi xmlns:a14="http://schemas.microsoft.com/office/drawing/2010/main" val="0"/>
              </a:ext>
            </a:extLst>
          </a:blip>
          <a:srcRect/>
          <a:stretch>
            <a:fillRect/>
          </a:stretch>
        </p:blipFill>
        <p:spPr bwMode="auto">
          <a:xfrm>
            <a:off x="457199" y="1752600"/>
            <a:ext cx="4470303" cy="4038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4785317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gradFill>
          <a:gsLst>
            <a:gs pos="0">
              <a:srgbClr val="FFF200"/>
            </a:gs>
            <a:gs pos="45000">
              <a:srgbClr val="FF7A00"/>
            </a:gs>
            <a:gs pos="70000">
              <a:srgbClr val="FF0300"/>
            </a:gs>
            <a:gs pos="93000">
              <a:srgbClr val="4D0808"/>
            </a:gs>
          </a:gsLst>
          <a:path path="circle">
            <a:fillToRect l="100000" t="100000"/>
          </a:path>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solidFill>
                  <a:schemeClr val="bg1"/>
                </a:solidFill>
                <a:latin typeface="Arial Black" panose="020B0A04020102020204" pitchFamily="34" charset="0"/>
              </a:rPr>
              <a:t>Forensic Crime Labs </a:t>
            </a:r>
            <a:r>
              <a:rPr lang="en-US" dirty="0">
                <a:solidFill>
                  <a:schemeClr val="bg1"/>
                </a:solidFill>
                <a:latin typeface="Arial Black" panose="020B0A04020102020204" pitchFamily="34" charset="0"/>
              </a:rPr>
              <a:t/>
            </a:r>
            <a:br>
              <a:rPr lang="en-US" dirty="0">
                <a:solidFill>
                  <a:schemeClr val="bg1"/>
                </a:solidFill>
                <a:latin typeface="Arial Black" panose="020B0A04020102020204" pitchFamily="34" charset="0"/>
              </a:rPr>
            </a:br>
            <a:r>
              <a:rPr lang="en-US" sz="3100" dirty="0">
                <a:latin typeface="Arial Black" panose="020B0A04020102020204" pitchFamily="34" charset="0"/>
              </a:rPr>
              <a:t>Students get ready to analyze evidence</a:t>
            </a:r>
            <a:br>
              <a:rPr lang="en-US" sz="3100" dirty="0">
                <a:latin typeface="Arial Black" panose="020B0A04020102020204" pitchFamily="34" charset="0"/>
              </a:rPr>
            </a:br>
            <a:endParaRPr lang="en-US" sz="3100" dirty="0">
              <a:latin typeface="Arial Black" panose="020B0A04020102020204" pitchFamily="34" charset="0"/>
            </a:endParaRPr>
          </a:p>
        </p:txBody>
      </p:sp>
      <p:pic>
        <p:nvPicPr>
          <p:cNvPr id="2050" name="Picture 2"/>
          <p:cNvPicPr>
            <a:picLocks noGrp="1" noChangeAspect="1" noChangeArrowheads="1"/>
          </p:cNvPicPr>
          <p:nvPr>
            <p:ph sz="half" idx="4294967295"/>
          </p:nvPr>
        </p:nvPicPr>
        <p:blipFill>
          <a:blip r:embed="rId3">
            <a:extLst>
              <a:ext uri="{28A0092B-C50C-407E-A947-70E740481C1C}">
                <a14:useLocalDpi xmlns:a14="http://schemas.microsoft.com/office/drawing/2010/main" val="0"/>
              </a:ext>
            </a:extLst>
          </a:blip>
          <a:srcRect/>
          <a:stretch>
            <a:fillRect/>
          </a:stretch>
        </p:blipFill>
        <p:spPr bwMode="auto">
          <a:xfrm>
            <a:off x="1030224" y="1465929"/>
            <a:ext cx="7083552" cy="47183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6059296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gradFill>
          <a:gsLst>
            <a:gs pos="0">
              <a:srgbClr val="FFF200"/>
            </a:gs>
            <a:gs pos="45000">
              <a:srgbClr val="FF7A00"/>
            </a:gs>
            <a:gs pos="70000">
              <a:srgbClr val="FF0300"/>
            </a:gs>
            <a:gs pos="93000">
              <a:srgbClr val="4D0808"/>
            </a:gs>
          </a:gsLst>
          <a:path path="circle">
            <a:fillToRect l="100000" t="100000"/>
          </a:path>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chemeClr val="bg1"/>
                </a:solidFill>
              </a:rPr>
              <a:t>Law Enforcement Review Protocol</a:t>
            </a:r>
            <a:endParaRPr lang="en-US" b="1" dirty="0">
              <a:solidFill>
                <a:schemeClr val="bg1"/>
              </a:solidFill>
            </a:endParaRPr>
          </a:p>
        </p:txBody>
      </p:sp>
      <p:pic>
        <p:nvPicPr>
          <p:cNvPr id="3074" name="Picture 2"/>
          <p:cNvPicPr>
            <a:picLocks noGrp="1" noChangeAspect="1" noChangeArrowheads="1"/>
          </p:cNvPicPr>
          <p:nvPr>
            <p:ph sz="half" idx="1"/>
          </p:nvPr>
        </p:nvPicPr>
        <p:blipFill>
          <a:blip r:embed="rId3">
            <a:extLst>
              <a:ext uri="{28A0092B-C50C-407E-A947-70E740481C1C}">
                <a14:useLocalDpi xmlns:a14="http://schemas.microsoft.com/office/drawing/2010/main" val="0"/>
              </a:ext>
            </a:extLst>
          </a:blip>
          <a:srcRect/>
          <a:stretch>
            <a:fillRect/>
          </a:stretch>
        </p:blipFill>
        <p:spPr bwMode="auto">
          <a:xfrm>
            <a:off x="381000" y="2362200"/>
            <a:ext cx="4727973" cy="39583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5" name="Picture 3"/>
          <p:cNvPicPr>
            <a:picLocks noGrp="1" noChangeAspect="1" noChangeArrowheads="1"/>
          </p:cNvPicPr>
          <p:nvPr>
            <p:ph sz="half" idx="2"/>
          </p:nvPr>
        </p:nvPicPr>
        <p:blipFill>
          <a:blip r:embed="rId4">
            <a:extLst>
              <a:ext uri="{28A0092B-C50C-407E-A947-70E740481C1C}">
                <a14:useLocalDpi xmlns:a14="http://schemas.microsoft.com/office/drawing/2010/main" val="0"/>
              </a:ext>
            </a:extLst>
          </a:blip>
          <a:srcRect/>
          <a:stretch>
            <a:fillRect/>
          </a:stretch>
        </p:blipFill>
        <p:spPr bwMode="auto">
          <a:xfrm>
            <a:off x="5181600" y="1676400"/>
            <a:ext cx="3657600" cy="34580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9223946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gradFill>
          <a:gsLst>
            <a:gs pos="0">
              <a:srgbClr val="FFF200"/>
            </a:gs>
            <a:gs pos="45000">
              <a:srgbClr val="FF7A00"/>
            </a:gs>
            <a:gs pos="70000">
              <a:srgbClr val="FF0300"/>
            </a:gs>
            <a:gs pos="93000">
              <a:srgbClr val="4D0808"/>
            </a:gs>
          </a:gsLst>
          <a:path path="circle">
            <a:fillToRect l="100000" t="100000"/>
          </a:path>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solidFill>
                  <a:schemeClr val="bg1"/>
                </a:solidFill>
                <a:latin typeface="Arial Black" panose="020B0A04020102020204" pitchFamily="34" charset="0"/>
              </a:rPr>
              <a:t>Youth Court Practice</a:t>
            </a:r>
            <a:endParaRPr lang="en-US" dirty="0">
              <a:solidFill>
                <a:schemeClr val="bg1"/>
              </a:solidFill>
              <a:latin typeface="Arial Black" panose="020B0A04020102020204" pitchFamily="34" charset="0"/>
            </a:endParaRPr>
          </a:p>
        </p:txBody>
      </p:sp>
      <p:pic>
        <p:nvPicPr>
          <p:cNvPr id="14338"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14400" y="1676400"/>
            <a:ext cx="7239000" cy="482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9534792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gradFill>
          <a:gsLst>
            <a:gs pos="0">
              <a:srgbClr val="FFF200"/>
            </a:gs>
            <a:gs pos="45000">
              <a:srgbClr val="FF7A00"/>
            </a:gs>
            <a:gs pos="70000">
              <a:srgbClr val="FF0300"/>
            </a:gs>
            <a:gs pos="93000">
              <a:srgbClr val="4D0808"/>
            </a:gs>
          </a:gsLst>
          <a:path path="circle">
            <a:fillToRect l="100000" t="100000"/>
          </a:path>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92162"/>
          </a:xfrm>
        </p:spPr>
        <p:txBody>
          <a:bodyPr>
            <a:normAutofit fontScale="90000"/>
          </a:bodyPr>
          <a:lstStyle/>
          <a:p>
            <a:r>
              <a:rPr lang="en-US" dirty="0" smtClean="0">
                <a:solidFill>
                  <a:schemeClr val="bg1"/>
                </a:solidFill>
                <a:latin typeface="Arial Black" panose="020B0A04020102020204" pitchFamily="34" charset="0"/>
              </a:rPr>
              <a:t>Execution:</a:t>
            </a:r>
            <a:r>
              <a:rPr lang="en-US" dirty="0" smtClean="0">
                <a:latin typeface="Arial Black" panose="020B0A04020102020204" pitchFamily="34" charset="0"/>
              </a:rPr>
              <a:t> </a:t>
            </a:r>
            <a:r>
              <a:rPr lang="en-US" sz="7200" b="1" dirty="0" smtClean="0">
                <a:solidFill>
                  <a:srgbClr val="FFFF00"/>
                </a:solidFill>
                <a:effectLst>
                  <a:outerShdw blurRad="38100" dist="38100" dir="2700000" algn="tl">
                    <a:srgbClr val="000000">
                      <a:alpha val="43137"/>
                    </a:srgbClr>
                  </a:outerShdw>
                </a:effectLst>
                <a:latin typeface="Monotype Corsiva" panose="03010101010201010101" pitchFamily="66" charset="0"/>
              </a:rPr>
              <a:t>CSI </a:t>
            </a:r>
            <a:r>
              <a:rPr lang="en-US" sz="7200" b="1" dirty="0">
                <a:solidFill>
                  <a:srgbClr val="FFFF00"/>
                </a:solidFill>
                <a:effectLst>
                  <a:outerShdw blurRad="38100" dist="38100" dir="2700000" algn="tl">
                    <a:srgbClr val="000000">
                      <a:alpha val="43137"/>
                    </a:srgbClr>
                  </a:outerShdw>
                </a:effectLst>
                <a:latin typeface="Monotype Corsiva" panose="03010101010201010101" pitchFamily="66" charset="0"/>
              </a:rPr>
              <a:t>on FIRE!</a:t>
            </a:r>
            <a:endParaRPr lang="en-US" dirty="0"/>
          </a:p>
        </p:txBody>
      </p:sp>
      <p:pic>
        <p:nvPicPr>
          <p:cNvPr id="5122" name="Picture 2" descr="C:\Users\Chitra\Pictures\CSI on Fire\housefire.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3363" y="1219200"/>
            <a:ext cx="8721800" cy="49529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9790469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gradFill>
          <a:gsLst>
            <a:gs pos="0">
              <a:srgbClr val="FFF200"/>
            </a:gs>
            <a:gs pos="45000">
              <a:srgbClr val="FF7A00"/>
            </a:gs>
            <a:gs pos="70000">
              <a:srgbClr val="FF0300"/>
            </a:gs>
            <a:gs pos="93000">
              <a:srgbClr val="4D0808"/>
            </a:gs>
          </a:gsLst>
          <a:path path="circle">
            <a:fillToRect l="100000" t="100000"/>
          </a:path>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969962"/>
          </a:xfrm>
        </p:spPr>
        <p:txBody>
          <a:bodyPr>
            <a:noAutofit/>
          </a:bodyPr>
          <a:lstStyle/>
          <a:p>
            <a:r>
              <a:rPr lang="en-US" b="1" dirty="0" smtClean="0">
                <a:solidFill>
                  <a:schemeClr val="bg1"/>
                </a:solidFill>
              </a:rPr>
              <a:t>Fire alarm sounds &amp; Fire Fighter squadrons arrive</a:t>
            </a:r>
            <a:endParaRPr lang="en-US" b="1" dirty="0">
              <a:solidFill>
                <a:schemeClr val="bg1"/>
              </a:solidFill>
            </a:endParaRPr>
          </a:p>
        </p:txBody>
      </p:sp>
      <p:pic>
        <p:nvPicPr>
          <p:cNvPr id="1229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54741" y="1600200"/>
            <a:ext cx="7315200" cy="487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1706176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gradFill>
          <a:gsLst>
            <a:gs pos="0">
              <a:srgbClr val="FFF200"/>
            </a:gs>
            <a:gs pos="45000">
              <a:srgbClr val="FF7A00"/>
            </a:gs>
            <a:gs pos="70000">
              <a:srgbClr val="FF0300"/>
            </a:gs>
            <a:gs pos="93000">
              <a:srgbClr val="4D0808"/>
            </a:gs>
          </a:gsLst>
          <a:path path="circle">
            <a:fillToRect l="100000" t="100000"/>
          </a:path>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solidFill>
                  <a:schemeClr val="bg1"/>
                </a:solidFill>
                <a:latin typeface="Arial Black" panose="020B0A04020102020204" pitchFamily="34" charset="0"/>
              </a:rPr>
              <a:t>Search and Rescue begins</a:t>
            </a:r>
            <a:endParaRPr lang="en-US" dirty="0">
              <a:solidFill>
                <a:schemeClr val="bg1"/>
              </a:solidFill>
              <a:latin typeface="Arial Black" panose="020B0A04020102020204" pitchFamily="34" charset="0"/>
            </a:endParaRPr>
          </a:p>
        </p:txBody>
      </p:sp>
      <p:pic>
        <p:nvPicPr>
          <p:cNvPr id="1126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0" y="1447800"/>
            <a:ext cx="7315200" cy="487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2740593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FFF200"/>
            </a:gs>
            <a:gs pos="45000">
              <a:srgbClr val="FF7A00"/>
            </a:gs>
            <a:gs pos="70000">
              <a:srgbClr val="FF0300"/>
            </a:gs>
            <a:gs pos="100000">
              <a:srgbClr val="4D0808"/>
            </a:gs>
          </a:gsLst>
          <a:lin ang="16200000" scaled="1"/>
          <a:tileRect/>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477962"/>
          </a:xfrm>
        </p:spPr>
        <p:txBody>
          <a:bodyPr>
            <a:normAutofit fontScale="90000"/>
          </a:bodyPr>
          <a:lstStyle/>
          <a:p>
            <a:pPr>
              <a:lnSpc>
                <a:spcPct val="150000"/>
              </a:lnSpc>
            </a:pPr>
            <a:r>
              <a:rPr lang="en-US" dirty="0" smtClean="0">
                <a:solidFill>
                  <a:schemeClr val="bg1"/>
                </a:solidFill>
                <a:latin typeface="Arial Black" panose="020B0A04020102020204" pitchFamily="34" charset="0"/>
              </a:rPr>
              <a:t>What’s in this Presentation?</a:t>
            </a:r>
            <a:br>
              <a:rPr lang="en-US" dirty="0" smtClean="0">
                <a:solidFill>
                  <a:schemeClr val="bg1"/>
                </a:solidFill>
                <a:latin typeface="Arial Black" panose="020B0A04020102020204" pitchFamily="34" charset="0"/>
              </a:rPr>
            </a:br>
            <a:r>
              <a:rPr lang="en-US" dirty="0" smtClean="0">
                <a:solidFill>
                  <a:schemeClr val="bg1"/>
                </a:solidFill>
                <a:latin typeface="Arial Black" panose="020B0A04020102020204" pitchFamily="34" charset="0"/>
              </a:rPr>
              <a:t>How to WOW your students!</a:t>
            </a:r>
            <a:endParaRPr lang="en-US" dirty="0">
              <a:solidFill>
                <a:schemeClr val="bg1"/>
              </a:solidFill>
              <a:latin typeface="Arial Black" panose="020B0A04020102020204" pitchFamily="34" charset="0"/>
            </a:endParaRPr>
          </a:p>
        </p:txBody>
      </p:sp>
      <p:sp>
        <p:nvSpPr>
          <p:cNvPr id="3" name="Content Placeholder 2"/>
          <p:cNvSpPr>
            <a:spLocks noGrp="1"/>
          </p:cNvSpPr>
          <p:nvPr>
            <p:ph idx="1"/>
          </p:nvPr>
        </p:nvSpPr>
        <p:spPr>
          <a:xfrm>
            <a:off x="457200" y="1828800"/>
            <a:ext cx="8229600" cy="4678363"/>
          </a:xfrm>
        </p:spPr>
        <p:txBody>
          <a:bodyPr>
            <a:normAutofit lnSpcReduction="10000"/>
          </a:bodyPr>
          <a:lstStyle/>
          <a:p>
            <a:r>
              <a:rPr lang="en-US" dirty="0" smtClean="0">
                <a:solidFill>
                  <a:srgbClr val="26282A"/>
                </a:solidFill>
                <a:latin typeface="Helvetica"/>
                <a:ea typeface="Calibri"/>
              </a:rPr>
              <a:t> </a:t>
            </a:r>
            <a:r>
              <a:rPr lang="en-US" b="1" dirty="0">
                <a:solidFill>
                  <a:srgbClr val="26282A"/>
                </a:solidFill>
                <a:ea typeface="Calibri"/>
              </a:rPr>
              <a:t>We are going to recreate a structure fire where our fire and EMT students will stabilize the scene.  </a:t>
            </a:r>
            <a:endParaRPr lang="en-US" b="1" dirty="0" smtClean="0">
              <a:solidFill>
                <a:srgbClr val="26282A"/>
              </a:solidFill>
              <a:ea typeface="Calibri"/>
            </a:endParaRPr>
          </a:p>
          <a:p>
            <a:r>
              <a:rPr lang="en-US" b="1" dirty="0" smtClean="0">
                <a:solidFill>
                  <a:srgbClr val="26282A"/>
                </a:solidFill>
                <a:ea typeface="Calibri"/>
              </a:rPr>
              <a:t>The </a:t>
            </a:r>
            <a:r>
              <a:rPr lang="en-US" b="1" dirty="0">
                <a:solidFill>
                  <a:srgbClr val="26282A"/>
                </a:solidFill>
                <a:ea typeface="Calibri"/>
              </a:rPr>
              <a:t>forensic science class will process the scene and collect evidence.  </a:t>
            </a:r>
            <a:endParaRPr lang="en-US" b="1" dirty="0" smtClean="0">
              <a:solidFill>
                <a:srgbClr val="26282A"/>
              </a:solidFill>
              <a:ea typeface="Calibri"/>
            </a:endParaRPr>
          </a:p>
          <a:p>
            <a:r>
              <a:rPr lang="en-US" b="1" dirty="0" smtClean="0">
                <a:solidFill>
                  <a:srgbClr val="26282A"/>
                </a:solidFill>
                <a:ea typeface="Calibri"/>
              </a:rPr>
              <a:t>Law </a:t>
            </a:r>
            <a:r>
              <a:rPr lang="en-US" b="1" dirty="0">
                <a:solidFill>
                  <a:srgbClr val="26282A"/>
                </a:solidFill>
                <a:ea typeface="Calibri"/>
              </a:rPr>
              <a:t>enforcement and youth court students will handle the arrest, interviews and create a </a:t>
            </a:r>
            <a:r>
              <a:rPr lang="en-US" b="1" dirty="0" smtClean="0">
                <a:solidFill>
                  <a:srgbClr val="26282A"/>
                </a:solidFill>
                <a:ea typeface="Calibri"/>
              </a:rPr>
              <a:t>case &amp; conduct a jury trial.</a:t>
            </a:r>
          </a:p>
          <a:p>
            <a:r>
              <a:rPr lang="en-US" b="1" dirty="0" smtClean="0">
                <a:solidFill>
                  <a:srgbClr val="26282A"/>
                </a:solidFill>
                <a:ea typeface="Calibri"/>
              </a:rPr>
              <a:t>It’s Real life experiences for LPSS students</a:t>
            </a:r>
          </a:p>
          <a:p>
            <a:endParaRPr lang="en-US" b="1" dirty="0" smtClean="0">
              <a:solidFill>
                <a:srgbClr val="26282A"/>
              </a:solidFill>
              <a:ea typeface="Calibri"/>
            </a:endParaRPr>
          </a:p>
          <a:p>
            <a:endParaRPr lang="en-US" b="1" dirty="0" smtClean="0">
              <a:solidFill>
                <a:srgbClr val="26282A"/>
              </a:solidFill>
              <a:ea typeface="Calibri"/>
            </a:endParaRPr>
          </a:p>
          <a:p>
            <a:pPr marL="0" indent="0">
              <a:buNone/>
            </a:pPr>
            <a:endParaRPr lang="en-US" b="1" dirty="0"/>
          </a:p>
        </p:txBody>
      </p:sp>
    </p:spTree>
    <p:extLst>
      <p:ext uri="{BB962C8B-B14F-4D97-AF65-F5344CB8AC3E}">
        <p14:creationId xmlns:p14="http://schemas.microsoft.com/office/powerpoint/2010/main" val="415870652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FFF200"/>
            </a:gs>
            <a:gs pos="45000">
              <a:srgbClr val="FF7A00"/>
            </a:gs>
            <a:gs pos="70000">
              <a:srgbClr val="FF0300"/>
            </a:gs>
            <a:gs pos="100000">
              <a:srgbClr val="4D0808"/>
            </a:gs>
          </a:gsLst>
          <a:path path="circle">
            <a:fillToRect l="100000" t="100000"/>
          </a:path>
          <a:tileRect r="-100000" b="-100000"/>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solidFill>
                  <a:schemeClr val="bg1"/>
                </a:solidFill>
                <a:latin typeface="Arial Black" panose="020B0A04020102020204" pitchFamily="34" charset="0"/>
              </a:rPr>
              <a:t>Fire and Smoke simulations</a:t>
            </a:r>
            <a:endParaRPr lang="en-US" dirty="0">
              <a:solidFill>
                <a:schemeClr val="bg1"/>
              </a:solidFill>
              <a:latin typeface="Arial Black" panose="020B0A04020102020204" pitchFamily="34" charset="0"/>
            </a:endParaRPr>
          </a:p>
        </p:txBody>
      </p:sp>
      <p:pic>
        <p:nvPicPr>
          <p:cNvPr id="1331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8200" y="1295400"/>
            <a:ext cx="7208317" cy="5410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0289369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gradFill>
          <a:gsLst>
            <a:gs pos="0">
              <a:srgbClr val="FFF200"/>
            </a:gs>
            <a:gs pos="45000">
              <a:srgbClr val="FF7A00"/>
            </a:gs>
            <a:gs pos="70000">
              <a:srgbClr val="FF0300"/>
            </a:gs>
            <a:gs pos="93000">
              <a:srgbClr val="4D0808"/>
            </a:gs>
          </a:gsLst>
          <a:path path="circle">
            <a:fillToRect l="100000" t="100000"/>
          </a:path>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020762"/>
          </a:xfrm>
        </p:spPr>
        <p:txBody>
          <a:bodyPr>
            <a:normAutofit fontScale="90000"/>
          </a:bodyPr>
          <a:lstStyle/>
          <a:p>
            <a:r>
              <a:rPr lang="en-US" dirty="0" smtClean="0">
                <a:solidFill>
                  <a:schemeClr val="bg1"/>
                </a:solidFill>
                <a:latin typeface="Arial Black" panose="020B0A04020102020204" pitchFamily="34" charset="0"/>
              </a:rPr>
              <a:t>EMT Students revive the rescued victim</a:t>
            </a:r>
            <a:endParaRPr lang="en-US" dirty="0">
              <a:solidFill>
                <a:schemeClr val="bg1"/>
              </a:solidFill>
              <a:latin typeface="Arial Black" panose="020B0A04020102020204" pitchFamily="34" charset="0"/>
            </a:endParaRPr>
          </a:p>
        </p:txBody>
      </p:sp>
      <p:pic>
        <p:nvPicPr>
          <p:cNvPr id="8194" name="Picture 2" descr="C:\Users\Chitra\Pictures\CSI on Fire\law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4400" y="1386994"/>
            <a:ext cx="7391400" cy="54502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1462182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gradFill>
          <a:gsLst>
            <a:gs pos="0">
              <a:srgbClr val="FFF200"/>
            </a:gs>
            <a:gs pos="45000">
              <a:srgbClr val="FF7A00"/>
            </a:gs>
            <a:gs pos="70000">
              <a:srgbClr val="FF0300"/>
            </a:gs>
            <a:gs pos="93000">
              <a:srgbClr val="4D0808"/>
            </a:gs>
          </a:gsLst>
          <a:path path="circle">
            <a:fillToRect l="100000" t="100000"/>
          </a:path>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smtClean="0">
                <a:solidFill>
                  <a:schemeClr val="bg1"/>
                </a:solidFill>
                <a:latin typeface="Arial Black" panose="020B0A04020102020204" pitchFamily="34" charset="0"/>
              </a:rPr>
              <a:t>Law Enforcement secures the Crime scene</a:t>
            </a:r>
            <a:endParaRPr lang="en-US" dirty="0">
              <a:solidFill>
                <a:schemeClr val="bg1"/>
              </a:solidFill>
              <a:latin typeface="Arial Black" panose="020B0A04020102020204" pitchFamily="34" charset="0"/>
            </a:endParaRPr>
          </a:p>
        </p:txBody>
      </p:sp>
      <p:pic>
        <p:nvPicPr>
          <p:cNvPr id="9218" name="Picture 2" descr="C:\Users\Chitra\Pictures\CSI on Fire\police.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4400" y="1620982"/>
            <a:ext cx="7581900" cy="5054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9751443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gradFill>
          <a:gsLst>
            <a:gs pos="0">
              <a:srgbClr val="FFF200"/>
            </a:gs>
            <a:gs pos="45000">
              <a:srgbClr val="FF7A00"/>
            </a:gs>
            <a:gs pos="70000">
              <a:srgbClr val="FF0300"/>
            </a:gs>
            <a:gs pos="93000">
              <a:srgbClr val="4D0808"/>
            </a:gs>
          </a:gsLst>
          <a:path path="circle">
            <a:fillToRect l="100000" t="100000"/>
          </a:path>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solidFill>
                  <a:schemeClr val="bg1"/>
                </a:solidFill>
                <a:latin typeface="Arial Black" panose="020B0A04020102020204" pitchFamily="34" charset="0"/>
              </a:rPr>
              <a:t>Checking before an All-clear</a:t>
            </a:r>
            <a:endParaRPr lang="en-US" dirty="0">
              <a:solidFill>
                <a:schemeClr val="bg1"/>
              </a:solidFill>
              <a:latin typeface="Arial Black" panose="020B0A04020102020204" pitchFamily="34" charset="0"/>
            </a:endParaRPr>
          </a:p>
        </p:txBody>
      </p:sp>
      <p:pic>
        <p:nvPicPr>
          <p:cNvPr id="1024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5800" y="1371600"/>
            <a:ext cx="7772400" cy="518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3598874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gradFill>
          <a:gsLst>
            <a:gs pos="0">
              <a:srgbClr val="FFF200"/>
            </a:gs>
            <a:gs pos="45000">
              <a:srgbClr val="FF7A00"/>
            </a:gs>
            <a:gs pos="70000">
              <a:srgbClr val="FF0300"/>
            </a:gs>
            <a:gs pos="93000">
              <a:srgbClr val="4D0808"/>
            </a:gs>
          </a:gsLst>
          <a:path path="circle">
            <a:fillToRect l="100000" t="100000"/>
          </a:path>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solidFill>
                  <a:schemeClr val="bg1"/>
                </a:solidFill>
                <a:latin typeface="Arial Black" panose="020B0A04020102020204" pitchFamily="34" charset="0"/>
              </a:rPr>
              <a:t>CSI mark &amp; Record evidence</a:t>
            </a:r>
            <a:endParaRPr lang="en-US" dirty="0">
              <a:solidFill>
                <a:schemeClr val="bg1"/>
              </a:solidFill>
              <a:latin typeface="Arial Black" panose="020B0A04020102020204" pitchFamily="34" charset="0"/>
            </a:endParaRPr>
          </a:p>
        </p:txBody>
      </p:sp>
      <p:pic>
        <p:nvPicPr>
          <p:cNvPr id="10242" name="Picture 2" descr="C:\Users\Chitra\Pictures\CSI on Fire\CSI day2 04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33400" y="1371600"/>
            <a:ext cx="8001000" cy="5334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6147930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gradFill>
          <a:gsLst>
            <a:gs pos="0">
              <a:srgbClr val="FFF200"/>
            </a:gs>
            <a:gs pos="45000">
              <a:srgbClr val="FF7A00"/>
            </a:gs>
            <a:gs pos="70000">
              <a:srgbClr val="FF0300"/>
            </a:gs>
            <a:gs pos="93000">
              <a:srgbClr val="4D0808"/>
            </a:gs>
          </a:gsLst>
          <a:path path="circle">
            <a:fillToRect l="100000" t="100000"/>
          </a:path>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solidFill>
                  <a:schemeClr val="bg1"/>
                </a:solidFill>
                <a:latin typeface="Arial Black" panose="020B0A04020102020204" pitchFamily="34" charset="0"/>
              </a:rPr>
              <a:t>A Body is discovered</a:t>
            </a:r>
            <a:endParaRPr lang="en-US" dirty="0">
              <a:solidFill>
                <a:schemeClr val="bg1"/>
              </a:solidFill>
              <a:latin typeface="Arial Black" panose="020B0A04020102020204" pitchFamily="34" charset="0"/>
            </a:endParaRPr>
          </a:p>
        </p:txBody>
      </p:sp>
      <p:pic>
        <p:nvPicPr>
          <p:cNvPr id="11266" name="Picture 2" descr="C:\Users\Chitra\Pictures\CSI on Fire\CSI day2 017.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57200" y="1288693"/>
            <a:ext cx="8374743" cy="55831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9516333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gradFill>
          <a:gsLst>
            <a:gs pos="0">
              <a:srgbClr val="FFF200"/>
            </a:gs>
            <a:gs pos="45000">
              <a:srgbClr val="FF7A00"/>
            </a:gs>
            <a:gs pos="70000">
              <a:srgbClr val="FF0300"/>
            </a:gs>
            <a:gs pos="93000">
              <a:srgbClr val="4D0808"/>
            </a:gs>
          </a:gsLst>
          <a:path path="circle">
            <a:fillToRect l="100000" t="100000"/>
          </a:path>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bg1"/>
                </a:solidFill>
                <a:latin typeface="Arial Black" panose="020B0A04020102020204" pitchFamily="34" charset="0"/>
              </a:rPr>
              <a:t>Burn victim is removed</a:t>
            </a:r>
            <a:endParaRPr lang="en-US" dirty="0">
              <a:solidFill>
                <a:schemeClr val="bg1"/>
              </a:solidFill>
              <a:latin typeface="Arial Black" panose="020B0A04020102020204" pitchFamily="34" charset="0"/>
            </a:endParaRPr>
          </a:p>
        </p:txBody>
      </p:sp>
      <p:pic>
        <p:nvPicPr>
          <p:cNvPr id="12292" name="Picture 4" descr="C:\Users\Chitra\Pictures\Mas teacher\body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 y="1346200"/>
            <a:ext cx="8077200" cy="5384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2528419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gradFill>
          <a:gsLst>
            <a:gs pos="0">
              <a:srgbClr val="FFF200"/>
            </a:gs>
            <a:gs pos="45000">
              <a:srgbClr val="FF7A00"/>
            </a:gs>
            <a:gs pos="70000">
              <a:srgbClr val="FF0300"/>
            </a:gs>
            <a:gs pos="93000">
              <a:srgbClr val="4D0808"/>
            </a:gs>
          </a:gsLst>
          <a:path path="circle">
            <a:fillToRect l="100000" t="100000"/>
          </a:path>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solidFill>
                  <a:schemeClr val="bg1"/>
                </a:solidFill>
                <a:latin typeface="Arial Black" panose="020B0A04020102020204" pitchFamily="34" charset="0"/>
              </a:rPr>
              <a:t>CSI collect evidence</a:t>
            </a:r>
            <a:endParaRPr lang="en-US" dirty="0">
              <a:solidFill>
                <a:schemeClr val="bg1"/>
              </a:solidFill>
              <a:latin typeface="Arial Black" panose="020B0A04020102020204" pitchFamily="34" charset="0"/>
            </a:endParaRPr>
          </a:p>
        </p:txBody>
      </p:sp>
      <p:pic>
        <p:nvPicPr>
          <p:cNvPr id="921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 y="1416424"/>
            <a:ext cx="7696200" cy="5130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3112071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gradFill>
          <a:gsLst>
            <a:gs pos="0">
              <a:srgbClr val="FFF200"/>
            </a:gs>
            <a:gs pos="45000">
              <a:srgbClr val="FF7A00"/>
            </a:gs>
            <a:gs pos="70000">
              <a:srgbClr val="FF0300"/>
            </a:gs>
            <a:gs pos="93000">
              <a:srgbClr val="4D0808"/>
            </a:gs>
          </a:gsLst>
          <a:path path="circle">
            <a:fillToRect l="100000" t="100000"/>
          </a:path>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solidFill>
                  <a:schemeClr val="bg1"/>
                </a:solidFill>
                <a:latin typeface="Arial Black" panose="020B0A04020102020204" pitchFamily="34" charset="0"/>
              </a:rPr>
              <a:t>Crime Labs Process the Evidence</a:t>
            </a:r>
            <a:endParaRPr lang="en-US" dirty="0">
              <a:solidFill>
                <a:schemeClr val="bg1"/>
              </a:solidFill>
              <a:latin typeface="Arial Black" panose="020B0A04020102020204" pitchFamily="34" charset="0"/>
            </a:endParaRPr>
          </a:p>
        </p:txBody>
      </p:sp>
      <p:pic>
        <p:nvPicPr>
          <p:cNvPr id="819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0" y="1524000"/>
            <a:ext cx="7315200" cy="487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5456713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gradFill>
          <a:gsLst>
            <a:gs pos="0">
              <a:srgbClr val="FFF200"/>
            </a:gs>
            <a:gs pos="45000">
              <a:srgbClr val="FF7A00"/>
            </a:gs>
            <a:gs pos="70000">
              <a:srgbClr val="FF0300"/>
            </a:gs>
            <a:gs pos="93000">
              <a:srgbClr val="4D0808"/>
            </a:gs>
          </a:gsLst>
          <a:path path="circle">
            <a:fillToRect l="100000" t="100000"/>
          </a:path>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bg1"/>
                </a:solidFill>
                <a:latin typeface="Arial Black" panose="020B0A04020102020204" pitchFamily="34" charset="0"/>
              </a:rPr>
              <a:t>Fingerprints &amp; Shoeprints</a:t>
            </a:r>
          </a:p>
        </p:txBody>
      </p:sp>
      <p:pic>
        <p:nvPicPr>
          <p:cNvPr id="16386" name="Picture 2" descr="C:\Users\Chitra\Pictures\CSI day apr4 17\2017-04-04 CSI day1\CSI day1 007.JPG"/>
          <p:cNvPicPr>
            <a:picLocks noGrp="1" noChangeAspect="1" noChangeArrowheads="1"/>
          </p:cNvPicPr>
          <p:nvPr>
            <p:ph sz="half" idx="1"/>
          </p:nvPr>
        </p:nvPicPr>
        <p:blipFill>
          <a:blip r:embed="rId3" cstate="print">
            <a:extLst>
              <a:ext uri="{28A0092B-C50C-407E-A947-70E740481C1C}">
                <a14:useLocalDpi xmlns:a14="http://schemas.microsoft.com/office/drawing/2010/main" val="0"/>
              </a:ext>
            </a:extLst>
          </a:blip>
          <a:srcRect/>
          <a:stretch>
            <a:fillRect/>
          </a:stretch>
        </p:blipFill>
        <p:spPr bwMode="auto">
          <a:xfrm>
            <a:off x="457199" y="1600200"/>
            <a:ext cx="4191001" cy="4343400"/>
          </a:xfrm>
          <a:prstGeom prst="rect">
            <a:avLst/>
          </a:prstGeom>
          <a:noFill/>
          <a:extLst>
            <a:ext uri="{909E8E84-426E-40DD-AFC4-6F175D3DCCD1}">
              <a14:hiddenFill xmlns:a14="http://schemas.microsoft.com/office/drawing/2010/main">
                <a:solidFill>
                  <a:srgbClr val="FFFFFF"/>
                </a:solidFill>
              </a14:hiddenFill>
            </a:ext>
          </a:extLst>
        </p:spPr>
      </p:pic>
      <p:pic>
        <p:nvPicPr>
          <p:cNvPr id="16387" name="Picture 3" descr="C:\Users\Chitra\Pictures\CSI day apr4 17\2017-04-04 CSI day1\CSI day1 005.JPG"/>
          <p:cNvPicPr>
            <a:picLocks noGrp="1" noChangeAspect="1" noChangeArrowheads="1"/>
          </p:cNvPicPr>
          <p:nvPr>
            <p:ph sz="half" idx="2"/>
          </p:nvPr>
        </p:nvPicPr>
        <p:blipFill>
          <a:blip r:embed="rId4" cstate="print">
            <a:extLst>
              <a:ext uri="{28A0092B-C50C-407E-A947-70E740481C1C}">
                <a14:useLocalDpi xmlns:a14="http://schemas.microsoft.com/office/drawing/2010/main" val="0"/>
              </a:ext>
            </a:extLst>
          </a:blip>
          <a:srcRect/>
          <a:stretch>
            <a:fillRect/>
          </a:stretch>
        </p:blipFill>
        <p:spPr bwMode="auto">
          <a:xfrm>
            <a:off x="4648200" y="1600200"/>
            <a:ext cx="4185458" cy="4343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9185458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FFF200"/>
            </a:gs>
            <a:gs pos="45000">
              <a:srgbClr val="FF7A00"/>
            </a:gs>
            <a:gs pos="70000">
              <a:srgbClr val="FF0300"/>
            </a:gs>
            <a:gs pos="93000">
              <a:srgbClr val="4D0808"/>
            </a:gs>
          </a:gsLst>
          <a:path path="circle">
            <a:fillToRect l="100000" t="100000"/>
          </a:path>
          <a:tileRect r="-100000" b="-100000"/>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641350"/>
          </a:xfrm>
        </p:spPr>
        <p:txBody>
          <a:bodyPr>
            <a:normAutofit/>
          </a:bodyPr>
          <a:lstStyle/>
          <a:p>
            <a:r>
              <a:rPr lang="en-US" sz="3600" dirty="0" smtClean="0">
                <a:solidFill>
                  <a:srgbClr val="FFFF00"/>
                </a:solidFill>
                <a:latin typeface="Informal Roman" panose="030604020304060B0204" pitchFamily="66" charset="0"/>
              </a:rPr>
              <a:t>CSI on FIRE !</a:t>
            </a:r>
            <a:endParaRPr lang="en-US" sz="3600" dirty="0">
              <a:solidFill>
                <a:srgbClr val="FFFF00"/>
              </a:solidFill>
              <a:latin typeface="Informal Roman" panose="030604020304060B0204" pitchFamily="66" charset="0"/>
            </a:endParaRPr>
          </a:p>
        </p:txBody>
      </p:sp>
      <p:sp>
        <p:nvSpPr>
          <p:cNvPr id="3" name="Content Placeholder 2"/>
          <p:cNvSpPr>
            <a:spLocks noGrp="1"/>
          </p:cNvSpPr>
          <p:nvPr>
            <p:ph idx="1"/>
          </p:nvPr>
        </p:nvSpPr>
        <p:spPr>
          <a:xfrm>
            <a:off x="3962400" y="273050"/>
            <a:ext cx="4724400" cy="5853113"/>
          </a:xfrm>
        </p:spPr>
        <p:txBody>
          <a:bodyPr/>
          <a:lstStyle/>
          <a:p>
            <a:pPr marL="0" indent="0">
              <a:buNone/>
            </a:pPr>
            <a:r>
              <a:rPr lang="en-US" b="1" dirty="0" smtClean="0"/>
              <a:t>Classes in the Law, Public Safety, &amp; Security Pathway</a:t>
            </a:r>
          </a:p>
          <a:p>
            <a:pPr marL="0" indent="0">
              <a:buNone/>
            </a:pPr>
            <a:endParaRPr lang="en-US" b="1" dirty="0"/>
          </a:p>
          <a:p>
            <a:r>
              <a:rPr lang="en-US" b="1" dirty="0" smtClean="0"/>
              <a:t>Law Enforcement</a:t>
            </a:r>
          </a:p>
          <a:p>
            <a:r>
              <a:rPr lang="en-US" b="1" dirty="0" smtClean="0"/>
              <a:t>Youth Court</a:t>
            </a:r>
          </a:p>
          <a:p>
            <a:r>
              <a:rPr lang="en-US" b="1" dirty="0" smtClean="0"/>
              <a:t>Fire Science</a:t>
            </a:r>
          </a:p>
          <a:p>
            <a:r>
              <a:rPr lang="en-US" b="1" dirty="0" smtClean="0"/>
              <a:t>EMT</a:t>
            </a:r>
          </a:p>
          <a:p>
            <a:r>
              <a:rPr lang="en-US" b="1" dirty="0" smtClean="0"/>
              <a:t>Forensic Science</a:t>
            </a:r>
          </a:p>
          <a:p>
            <a:endParaRPr lang="en-US" dirty="0"/>
          </a:p>
        </p:txBody>
      </p:sp>
      <p:sp>
        <p:nvSpPr>
          <p:cNvPr id="4" name="Text Placeholder 3"/>
          <p:cNvSpPr>
            <a:spLocks noGrp="1"/>
          </p:cNvSpPr>
          <p:nvPr>
            <p:ph type="body" sz="half" idx="2"/>
          </p:nvPr>
        </p:nvSpPr>
        <p:spPr/>
        <p:txBody>
          <a:bodyPr/>
          <a:lstStyle/>
          <a:p>
            <a:endParaRPr lang="en-US" dirty="0" smtClean="0"/>
          </a:p>
          <a:p>
            <a:endParaRPr lang="en-US" dirty="0"/>
          </a:p>
          <a:p>
            <a:pPr marL="285750" indent="-285750">
              <a:buFont typeface="Arial" panose="020B0604020202020204" pitchFamily="34" charset="0"/>
              <a:buChar char="•"/>
            </a:pPr>
            <a:r>
              <a:rPr lang="en-US" sz="3600" b="1" dirty="0" smtClean="0">
                <a:solidFill>
                  <a:schemeClr val="bg1"/>
                </a:solidFill>
              </a:rPr>
              <a:t>One Activity</a:t>
            </a:r>
          </a:p>
          <a:p>
            <a:pPr marL="285750" indent="-285750">
              <a:buFont typeface="Arial" panose="020B0604020202020204" pitchFamily="34" charset="0"/>
              <a:buChar char="•"/>
            </a:pPr>
            <a:r>
              <a:rPr lang="en-US" sz="3600" b="1" dirty="0" smtClean="0">
                <a:solidFill>
                  <a:schemeClr val="bg1"/>
                </a:solidFill>
              </a:rPr>
              <a:t>5 Classes</a:t>
            </a:r>
          </a:p>
          <a:p>
            <a:pPr marL="285750" indent="-285750">
              <a:buFont typeface="Arial" panose="020B0604020202020204" pitchFamily="34" charset="0"/>
              <a:buChar char="•"/>
            </a:pPr>
            <a:r>
              <a:rPr lang="en-US" sz="3600" b="1" dirty="0" smtClean="0">
                <a:solidFill>
                  <a:schemeClr val="bg1"/>
                </a:solidFill>
              </a:rPr>
              <a:t>150 Students</a:t>
            </a:r>
            <a:endParaRPr lang="en-US" sz="3600" b="1" dirty="0">
              <a:solidFill>
                <a:schemeClr val="bg1"/>
              </a:solidFill>
            </a:endParaRPr>
          </a:p>
        </p:txBody>
      </p:sp>
    </p:spTree>
    <p:extLst>
      <p:ext uri="{BB962C8B-B14F-4D97-AF65-F5344CB8AC3E}">
        <p14:creationId xmlns:p14="http://schemas.microsoft.com/office/powerpoint/2010/main" val="352350189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gradFill>
          <a:gsLst>
            <a:gs pos="0">
              <a:srgbClr val="FFF200"/>
            </a:gs>
            <a:gs pos="45000">
              <a:srgbClr val="FF7A00"/>
            </a:gs>
            <a:gs pos="70000">
              <a:srgbClr val="FF0300"/>
            </a:gs>
            <a:gs pos="93000">
              <a:srgbClr val="4D0808"/>
            </a:gs>
          </a:gsLst>
          <a:path path="circle">
            <a:fillToRect l="100000" t="100000"/>
          </a:path>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chemeClr val="bg1"/>
                </a:solidFill>
                <a:latin typeface="Arial Black" panose="020B0A04020102020204" pitchFamily="34" charset="0"/>
              </a:rPr>
              <a:t>Analyze DNA samples</a:t>
            </a:r>
            <a:endParaRPr lang="en-US" b="1" dirty="0">
              <a:solidFill>
                <a:schemeClr val="bg1"/>
              </a:solidFill>
              <a:latin typeface="Arial Black" panose="020B0A04020102020204" pitchFamily="34" charset="0"/>
            </a:endParaRPr>
          </a:p>
        </p:txBody>
      </p:sp>
      <p:pic>
        <p:nvPicPr>
          <p:cNvPr id="15363" name="Picture 3" descr="C:\Users\Chitra\Pictures\CSI day apr4 17\2017-04-04 CSI day1\CSI day1 012.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62000" y="1447800"/>
            <a:ext cx="7924800" cy="5283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3485558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gradFill>
          <a:gsLst>
            <a:gs pos="0">
              <a:srgbClr val="FFF200"/>
            </a:gs>
            <a:gs pos="45000">
              <a:srgbClr val="FF7A00"/>
            </a:gs>
            <a:gs pos="70000">
              <a:srgbClr val="FF0300"/>
            </a:gs>
            <a:gs pos="93000">
              <a:srgbClr val="4D0808"/>
            </a:gs>
          </a:gsLst>
          <a:path path="circle">
            <a:fillToRect l="100000" t="100000"/>
          </a:path>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solidFill>
                  <a:schemeClr val="bg1"/>
                </a:solidFill>
                <a:latin typeface="Arial Black" panose="020B0A04020102020204" pitchFamily="34" charset="0"/>
              </a:rPr>
              <a:t>Photograph and Document Evidence</a:t>
            </a:r>
            <a:endParaRPr lang="en-US" dirty="0">
              <a:solidFill>
                <a:schemeClr val="bg1"/>
              </a:solidFill>
              <a:latin typeface="Arial Black" panose="020B0A04020102020204" pitchFamily="34" charset="0"/>
            </a:endParaRPr>
          </a:p>
        </p:txBody>
      </p:sp>
      <p:pic>
        <p:nvPicPr>
          <p:cNvPr id="18434" name="Picture 2" descr="C:\Users\Chitra\Pictures\CSI on Fire\CSI day2 057.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33400" y="1676400"/>
            <a:ext cx="8054893" cy="5105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2055691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gradFill>
          <a:gsLst>
            <a:gs pos="0">
              <a:srgbClr val="FFF200"/>
            </a:gs>
            <a:gs pos="45000">
              <a:srgbClr val="FF7A00"/>
            </a:gs>
            <a:gs pos="70000">
              <a:srgbClr val="FF0300"/>
            </a:gs>
            <a:gs pos="93000">
              <a:srgbClr val="4D0808"/>
            </a:gs>
          </a:gsLst>
          <a:path path="circle">
            <a:fillToRect l="100000" t="100000"/>
          </a:path>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15962"/>
          </a:xfrm>
        </p:spPr>
        <p:txBody>
          <a:bodyPr>
            <a:normAutofit fontScale="90000"/>
          </a:bodyPr>
          <a:lstStyle/>
          <a:p>
            <a:r>
              <a:rPr lang="en-US" smtClean="0">
                <a:solidFill>
                  <a:schemeClr val="bg1"/>
                </a:solidFill>
                <a:latin typeface="Arial Black" panose="020B0A04020102020204" pitchFamily="34" charset="0"/>
              </a:rPr>
              <a:t>Coroner explains </a:t>
            </a:r>
            <a:r>
              <a:rPr lang="en-US" dirty="0" smtClean="0">
                <a:solidFill>
                  <a:schemeClr val="bg1"/>
                </a:solidFill>
                <a:latin typeface="Arial Black" panose="020B0A04020102020204" pitchFamily="34" charset="0"/>
              </a:rPr>
              <a:t>Autopsy</a:t>
            </a:r>
            <a:endParaRPr lang="en-US" dirty="0">
              <a:solidFill>
                <a:schemeClr val="bg1"/>
              </a:solidFill>
              <a:latin typeface="Arial Black" panose="020B0A04020102020204" pitchFamily="34" charset="0"/>
            </a:endParaRPr>
          </a:p>
        </p:txBody>
      </p:sp>
      <p:pic>
        <p:nvPicPr>
          <p:cNvPr id="17410" name="Picture 2" descr="C:\Users\Chitra\Pictures\CSI day apr4 17\2017-04-04 CSI day1\CSI day1 023.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28600" y="1139371"/>
            <a:ext cx="8610600" cy="5740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2478231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gradFill>
          <a:gsLst>
            <a:gs pos="0">
              <a:srgbClr val="FFF200"/>
            </a:gs>
            <a:gs pos="45000">
              <a:srgbClr val="FF7A00"/>
            </a:gs>
            <a:gs pos="70000">
              <a:srgbClr val="FF0300"/>
            </a:gs>
            <a:gs pos="93000">
              <a:srgbClr val="4D0808"/>
            </a:gs>
          </a:gsLst>
          <a:path path="circle">
            <a:fillToRect l="100000" t="100000"/>
          </a:path>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chemeClr val="bg1"/>
                </a:solidFill>
                <a:latin typeface="Arial Black" panose="020B0A04020102020204" pitchFamily="34" charset="0"/>
              </a:rPr>
              <a:t>Arrests are made</a:t>
            </a:r>
            <a:endParaRPr lang="en-US" b="1" dirty="0">
              <a:solidFill>
                <a:schemeClr val="bg1"/>
              </a:solidFill>
              <a:latin typeface="Arial Black" panose="020B0A04020102020204" pitchFamily="34" charset="0"/>
            </a:endParaRPr>
          </a:p>
        </p:txBody>
      </p:sp>
      <p:pic>
        <p:nvPicPr>
          <p:cNvPr id="19458" name="Picture 2" descr="C:\Users\Chitra\Pictures\CSI on Fire\firesc.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85800" y="1655618"/>
            <a:ext cx="7581900" cy="5054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1581948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gradFill>
          <a:gsLst>
            <a:gs pos="0">
              <a:srgbClr val="FFF200"/>
            </a:gs>
            <a:gs pos="45000">
              <a:srgbClr val="FF7A00"/>
            </a:gs>
            <a:gs pos="70000">
              <a:srgbClr val="FF0300"/>
            </a:gs>
            <a:gs pos="93000">
              <a:srgbClr val="4D0808"/>
            </a:gs>
          </a:gsLst>
          <a:path path="circle">
            <a:fillToRect l="100000" t="100000"/>
          </a:path>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bg1"/>
                </a:solidFill>
                <a:latin typeface="Arial Black" panose="020B0A04020102020204" pitchFamily="34" charset="0"/>
              </a:rPr>
              <a:t>Intense Interrogations</a:t>
            </a:r>
            <a:endParaRPr lang="en-US" dirty="0">
              <a:solidFill>
                <a:schemeClr val="bg1"/>
              </a:solidFill>
              <a:latin typeface="Arial Black" panose="020B0A04020102020204" pitchFamily="34" charset="0"/>
            </a:endParaRPr>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8200" y="1600200"/>
            <a:ext cx="7239000" cy="482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8037573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gradFill>
          <a:gsLst>
            <a:gs pos="0">
              <a:srgbClr val="FFF200"/>
            </a:gs>
            <a:gs pos="45000">
              <a:srgbClr val="FF7A00"/>
            </a:gs>
            <a:gs pos="70000">
              <a:srgbClr val="FF0300"/>
            </a:gs>
            <a:gs pos="93000">
              <a:srgbClr val="4D0808"/>
            </a:gs>
          </a:gsLst>
          <a:path path="circle">
            <a:fillToRect l="100000" t="100000"/>
          </a:path>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bg1"/>
                </a:solidFill>
                <a:latin typeface="Arial Black" panose="020B0A04020102020204" pitchFamily="34" charset="0"/>
              </a:rPr>
              <a:t>Witness Statements</a:t>
            </a:r>
            <a:endParaRPr lang="en-US" dirty="0">
              <a:solidFill>
                <a:schemeClr val="bg1"/>
              </a:solidFill>
              <a:latin typeface="Arial Black" panose="020B0A04020102020204" pitchFamily="34" charset="0"/>
            </a:endParaRPr>
          </a:p>
        </p:txBody>
      </p:sp>
      <p:pic>
        <p:nvPicPr>
          <p:cNvPr id="20482" name="Picture 2" descr="C:\Users\Chitra\Pictures\CSI day apr4 17\2017-04-04 CSI day1\CSI day1 03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77157" y="1219200"/>
            <a:ext cx="8153400" cy="5435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0627881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gradFill>
          <a:gsLst>
            <a:gs pos="0">
              <a:srgbClr val="FFF200"/>
            </a:gs>
            <a:gs pos="45000">
              <a:srgbClr val="FF7A00"/>
            </a:gs>
            <a:gs pos="70000">
              <a:srgbClr val="FF0300"/>
            </a:gs>
            <a:gs pos="93000">
              <a:srgbClr val="4D0808"/>
            </a:gs>
          </a:gsLst>
          <a:path path="circle">
            <a:fillToRect l="100000" t="100000"/>
          </a:path>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bg1"/>
                </a:solidFill>
                <a:latin typeface="Arial Black" panose="020B0A04020102020204" pitchFamily="34" charset="0"/>
              </a:rPr>
              <a:t>Preliminary Hearing</a:t>
            </a:r>
            <a:endParaRPr lang="en-US" dirty="0">
              <a:solidFill>
                <a:schemeClr val="bg1"/>
              </a:solidFill>
              <a:latin typeface="Arial Black" panose="020B0A04020102020204" pitchFamily="34" charset="0"/>
            </a:endParaRPr>
          </a:p>
        </p:txBody>
      </p:sp>
      <p:pic>
        <p:nvPicPr>
          <p:cNvPr id="5123" name="Picture 3" descr="C:\Users\charris1\Pictures\2017-04-04 CSI day1\Picture36.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74838" y="1350724"/>
            <a:ext cx="7136134" cy="47452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71080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gradFill>
          <a:gsLst>
            <a:gs pos="0">
              <a:srgbClr val="FFF200"/>
            </a:gs>
            <a:gs pos="45000">
              <a:srgbClr val="FF7A00"/>
            </a:gs>
            <a:gs pos="70000">
              <a:srgbClr val="FF0300"/>
            </a:gs>
            <a:gs pos="93000">
              <a:srgbClr val="4D0808"/>
            </a:gs>
          </a:gsLst>
          <a:path path="circle">
            <a:fillToRect l="100000" t="100000"/>
          </a:path>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bg1"/>
                </a:solidFill>
                <a:latin typeface="Arial Black" panose="020B0A04020102020204" pitchFamily="34" charset="0"/>
              </a:rPr>
              <a:t>Grand Jury Trial</a:t>
            </a:r>
            <a:endParaRPr lang="en-US" dirty="0">
              <a:solidFill>
                <a:schemeClr val="bg1"/>
              </a:solidFill>
              <a:latin typeface="Arial Black" panose="020B0A04020102020204" pitchFamily="34" charset="0"/>
            </a:endParaRPr>
          </a:p>
        </p:txBody>
      </p:sp>
      <p:pic>
        <p:nvPicPr>
          <p:cNvPr id="614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8200" y="1257328"/>
            <a:ext cx="7164512" cy="53720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0737397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gradFill>
          <a:gsLst>
            <a:gs pos="0">
              <a:srgbClr val="FFF200"/>
            </a:gs>
            <a:gs pos="45000">
              <a:srgbClr val="FF7A00"/>
            </a:gs>
            <a:gs pos="70000">
              <a:srgbClr val="FF0300"/>
            </a:gs>
            <a:gs pos="93000">
              <a:srgbClr val="4D0808"/>
            </a:gs>
          </a:gsLst>
          <a:path path="circle">
            <a:fillToRect l="100000" t="100000"/>
          </a:path>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bg1"/>
                </a:solidFill>
                <a:latin typeface="Arial Black" panose="020B0A04020102020204" pitchFamily="34" charset="0"/>
              </a:rPr>
              <a:t>Convicted!</a:t>
            </a:r>
            <a:endParaRPr lang="en-US" dirty="0">
              <a:solidFill>
                <a:schemeClr val="bg1"/>
              </a:solidFill>
              <a:latin typeface="Arial Black" panose="020B0A04020102020204" pitchFamily="34" charset="0"/>
            </a:endParaRPr>
          </a:p>
        </p:txBody>
      </p:sp>
      <p:pic>
        <p:nvPicPr>
          <p:cNvPr id="7170" name="Picture 2" descr="C:\Users\charris1\Pictures\2017-04-04 CSI day1\Picture37.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66800" y="1600200"/>
            <a:ext cx="7315200" cy="4876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6830291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gradFill>
          <a:gsLst>
            <a:gs pos="0">
              <a:srgbClr val="FFF200"/>
            </a:gs>
            <a:gs pos="45000">
              <a:srgbClr val="FF7A00"/>
            </a:gs>
            <a:gs pos="70000">
              <a:srgbClr val="FF0300"/>
            </a:gs>
            <a:gs pos="93000">
              <a:srgbClr val="4D0808"/>
            </a:gs>
          </a:gsLst>
          <a:path path="circle">
            <a:fillToRect l="100000" t="100000"/>
          </a:path>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bg1"/>
                </a:solidFill>
                <a:latin typeface="Arial Black" panose="020B0A04020102020204" pitchFamily="34" charset="0"/>
              </a:rPr>
              <a:t>Press Conference</a:t>
            </a:r>
            <a:endParaRPr lang="en-US" dirty="0">
              <a:solidFill>
                <a:schemeClr val="bg1"/>
              </a:solidFill>
              <a:latin typeface="Arial Black" panose="020B0A04020102020204" pitchFamily="34" charset="0"/>
            </a:endParaRPr>
          </a:p>
        </p:txBody>
      </p:sp>
      <p:pic>
        <p:nvPicPr>
          <p:cNvPr id="21506" name="Picture 2" descr="C:\Users\Chitra\Pictures\CSI on Fire\law4.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1500" y="1219200"/>
            <a:ext cx="8001000" cy="5334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7814069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gradFill>
          <a:gsLst>
            <a:gs pos="0">
              <a:srgbClr val="FFF200"/>
            </a:gs>
            <a:gs pos="45000">
              <a:srgbClr val="FF7A00"/>
            </a:gs>
            <a:gs pos="70000">
              <a:srgbClr val="FF0300"/>
            </a:gs>
            <a:gs pos="93000">
              <a:srgbClr val="4D0808"/>
            </a:gs>
          </a:gsLst>
          <a:path path="circle">
            <a:fillToRect l="100000" t="100000"/>
          </a:path>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13855"/>
            <a:ext cx="3008313" cy="717550"/>
          </a:xfrm>
        </p:spPr>
        <p:txBody>
          <a:bodyPr/>
          <a:lstStyle/>
          <a:p>
            <a:r>
              <a:rPr lang="en-US" sz="3600" dirty="0">
                <a:solidFill>
                  <a:srgbClr val="FFFF00"/>
                </a:solidFill>
                <a:latin typeface="Informal Roman" panose="030604020304060B0204" pitchFamily="66" charset="0"/>
              </a:rPr>
              <a:t>CSI on FIRE !</a:t>
            </a:r>
            <a:endParaRPr lang="en-US" dirty="0"/>
          </a:p>
        </p:txBody>
      </p:sp>
      <p:sp>
        <p:nvSpPr>
          <p:cNvPr id="3" name="Content Placeholder 2"/>
          <p:cNvSpPr>
            <a:spLocks noGrp="1"/>
          </p:cNvSpPr>
          <p:nvPr>
            <p:ph idx="1"/>
          </p:nvPr>
        </p:nvSpPr>
        <p:spPr/>
        <p:txBody>
          <a:bodyPr/>
          <a:lstStyle/>
          <a:p>
            <a:pPr marL="0" indent="0">
              <a:buNone/>
            </a:pPr>
            <a:endParaRPr lang="en-US" dirty="0"/>
          </a:p>
          <a:p>
            <a:r>
              <a:rPr lang="en-US" sz="3600" b="1" dirty="0" smtClean="0"/>
              <a:t>Professional Learning Experiences</a:t>
            </a:r>
          </a:p>
          <a:p>
            <a:r>
              <a:rPr lang="en-US" sz="3600" b="1" dirty="0" smtClean="0"/>
              <a:t>Classes Involved</a:t>
            </a:r>
          </a:p>
          <a:p>
            <a:r>
              <a:rPr lang="en-US" sz="3600" b="1" dirty="0" smtClean="0"/>
              <a:t>Preparation</a:t>
            </a:r>
          </a:p>
          <a:p>
            <a:r>
              <a:rPr lang="en-US" sz="3600" b="1" dirty="0" smtClean="0"/>
              <a:t>Execution</a:t>
            </a:r>
          </a:p>
          <a:p>
            <a:r>
              <a:rPr lang="en-US" sz="3600" b="1" dirty="0" smtClean="0"/>
              <a:t>Reflection</a:t>
            </a:r>
          </a:p>
          <a:p>
            <a:r>
              <a:rPr lang="en-US" sz="3600" b="1" dirty="0" smtClean="0"/>
              <a:t>Questions</a:t>
            </a:r>
            <a:endParaRPr lang="en-US" sz="3600" b="1" dirty="0"/>
          </a:p>
        </p:txBody>
      </p:sp>
      <p:sp>
        <p:nvSpPr>
          <p:cNvPr id="4" name="Text Placeholder 3"/>
          <p:cNvSpPr>
            <a:spLocks noGrp="1"/>
          </p:cNvSpPr>
          <p:nvPr>
            <p:ph type="body" sz="half" idx="2"/>
          </p:nvPr>
        </p:nvSpPr>
        <p:spPr>
          <a:xfrm>
            <a:off x="1219200" y="914400"/>
            <a:ext cx="990600" cy="5135563"/>
          </a:xfrm>
        </p:spPr>
        <p:txBody>
          <a:bodyPr>
            <a:noAutofit/>
          </a:bodyPr>
          <a:lstStyle/>
          <a:p>
            <a:r>
              <a:rPr lang="en-US" sz="3600" b="1" dirty="0" smtClean="0">
                <a:solidFill>
                  <a:schemeClr val="bg1"/>
                </a:solidFill>
                <a:latin typeface="Arial Black" panose="020B0A04020102020204" pitchFamily="34" charset="0"/>
              </a:rPr>
              <a:t>O</a:t>
            </a:r>
          </a:p>
          <a:p>
            <a:r>
              <a:rPr lang="en-US" sz="3600" b="1" dirty="0" smtClean="0">
                <a:solidFill>
                  <a:schemeClr val="bg1"/>
                </a:solidFill>
                <a:latin typeface="Arial Black" panose="020B0A04020102020204" pitchFamily="34" charset="0"/>
              </a:rPr>
              <a:t>V</a:t>
            </a:r>
          </a:p>
          <a:p>
            <a:r>
              <a:rPr lang="en-US" sz="3600" b="1" dirty="0" smtClean="0">
                <a:solidFill>
                  <a:schemeClr val="bg1"/>
                </a:solidFill>
                <a:latin typeface="Arial Black" panose="020B0A04020102020204" pitchFamily="34" charset="0"/>
              </a:rPr>
              <a:t>E</a:t>
            </a:r>
          </a:p>
          <a:p>
            <a:r>
              <a:rPr lang="en-US" sz="3600" b="1" dirty="0" smtClean="0">
                <a:solidFill>
                  <a:schemeClr val="bg1"/>
                </a:solidFill>
                <a:latin typeface="Arial Black" panose="020B0A04020102020204" pitchFamily="34" charset="0"/>
              </a:rPr>
              <a:t>R</a:t>
            </a:r>
          </a:p>
          <a:p>
            <a:r>
              <a:rPr lang="en-US" sz="3600" b="1" dirty="0" smtClean="0">
                <a:solidFill>
                  <a:schemeClr val="bg1"/>
                </a:solidFill>
                <a:latin typeface="Arial Black" panose="020B0A04020102020204" pitchFamily="34" charset="0"/>
              </a:rPr>
              <a:t>V</a:t>
            </a:r>
          </a:p>
          <a:p>
            <a:r>
              <a:rPr lang="en-US" sz="3600" b="1" dirty="0" smtClean="0">
                <a:solidFill>
                  <a:schemeClr val="bg1"/>
                </a:solidFill>
                <a:latin typeface="Arial Black" panose="020B0A04020102020204" pitchFamily="34" charset="0"/>
              </a:rPr>
              <a:t>I</a:t>
            </a:r>
          </a:p>
          <a:p>
            <a:r>
              <a:rPr lang="en-US" sz="3600" b="1" dirty="0" smtClean="0">
                <a:solidFill>
                  <a:schemeClr val="bg1"/>
                </a:solidFill>
                <a:latin typeface="Arial Black" panose="020B0A04020102020204" pitchFamily="34" charset="0"/>
              </a:rPr>
              <a:t>E</a:t>
            </a:r>
          </a:p>
          <a:p>
            <a:r>
              <a:rPr lang="en-US" sz="3600" b="1" dirty="0">
                <a:solidFill>
                  <a:schemeClr val="bg1"/>
                </a:solidFill>
                <a:latin typeface="Arial Black" panose="020B0A04020102020204" pitchFamily="34" charset="0"/>
              </a:rPr>
              <a:t>W</a:t>
            </a:r>
            <a:endParaRPr lang="en-US" sz="3600" b="1" dirty="0" smtClean="0">
              <a:solidFill>
                <a:schemeClr val="bg1"/>
              </a:solidFill>
              <a:latin typeface="Arial Black" panose="020B0A04020102020204" pitchFamily="34" charset="0"/>
            </a:endParaRPr>
          </a:p>
        </p:txBody>
      </p:sp>
    </p:spTree>
    <p:extLst>
      <p:ext uri="{BB962C8B-B14F-4D97-AF65-F5344CB8AC3E}">
        <p14:creationId xmlns:p14="http://schemas.microsoft.com/office/powerpoint/2010/main" val="353356371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gradFill>
          <a:gsLst>
            <a:gs pos="0">
              <a:srgbClr val="FFF200"/>
            </a:gs>
            <a:gs pos="45000">
              <a:srgbClr val="FF7A00"/>
            </a:gs>
            <a:gs pos="70000">
              <a:srgbClr val="FF0300"/>
            </a:gs>
            <a:gs pos="93000">
              <a:srgbClr val="4D0808"/>
            </a:gs>
          </a:gsLst>
          <a:path path="circle">
            <a:fillToRect l="100000" t="100000"/>
          </a:path>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641350"/>
          </a:xfrm>
        </p:spPr>
        <p:txBody>
          <a:bodyPr/>
          <a:lstStyle/>
          <a:p>
            <a:r>
              <a:rPr lang="en-US" sz="3600" dirty="0">
                <a:solidFill>
                  <a:srgbClr val="FFFF00"/>
                </a:solidFill>
                <a:latin typeface="Informal Roman" panose="030604020304060B0204" pitchFamily="66" charset="0"/>
              </a:rPr>
              <a:t>CSI on FIRE !</a:t>
            </a:r>
            <a:endParaRPr lang="en-US" dirty="0"/>
          </a:p>
        </p:txBody>
      </p:sp>
      <p:sp>
        <p:nvSpPr>
          <p:cNvPr id="3" name="Content Placeholder 2"/>
          <p:cNvSpPr>
            <a:spLocks noGrp="1"/>
          </p:cNvSpPr>
          <p:nvPr>
            <p:ph idx="1"/>
          </p:nvPr>
        </p:nvSpPr>
        <p:spPr/>
        <p:txBody>
          <a:bodyPr>
            <a:normAutofit fontScale="92500" lnSpcReduction="10000"/>
          </a:bodyPr>
          <a:lstStyle/>
          <a:p>
            <a:r>
              <a:rPr lang="en-US" b="1" dirty="0" smtClean="0"/>
              <a:t>Letters of commendation from USD259 Board members</a:t>
            </a:r>
          </a:p>
          <a:p>
            <a:r>
              <a:rPr lang="en-US" b="1" dirty="0" smtClean="0"/>
              <a:t>WPS web page / media coverage</a:t>
            </a:r>
          </a:p>
          <a:p>
            <a:pPr lvl="0"/>
            <a:r>
              <a:rPr lang="en-US" b="1" dirty="0" smtClean="0">
                <a:solidFill>
                  <a:prstClr val="black"/>
                </a:solidFill>
              </a:rPr>
              <a:t>Congratulations from</a:t>
            </a:r>
            <a:r>
              <a:rPr lang="en-US" b="1" dirty="0" smtClean="0"/>
              <a:t> Fire chief, Police officers, Principles, and Parents.</a:t>
            </a:r>
          </a:p>
          <a:p>
            <a:pPr lvl="0"/>
            <a:r>
              <a:rPr lang="en-US" b="1" dirty="0" smtClean="0"/>
              <a:t>Students excited </a:t>
            </a:r>
            <a:r>
              <a:rPr lang="en-US" b="1" dirty="0" smtClean="0"/>
              <a:t>to</a:t>
            </a:r>
            <a:r>
              <a:rPr lang="en-US" b="1" dirty="0" smtClean="0"/>
              <a:t> </a:t>
            </a:r>
            <a:r>
              <a:rPr lang="en-US" b="1" dirty="0" smtClean="0"/>
              <a:t>share their experiences in other classes</a:t>
            </a:r>
            <a:r>
              <a:rPr lang="en-US" b="1" dirty="0" smtClean="0"/>
              <a:t>.</a:t>
            </a:r>
          </a:p>
          <a:p>
            <a:pPr lvl="0"/>
            <a:r>
              <a:rPr lang="en-US" b="1" dirty="0" smtClean="0"/>
              <a:t>Teachers received the WICOR WIZARD Award!</a:t>
            </a:r>
            <a:endParaRPr lang="en-US" b="1" dirty="0" smtClean="0"/>
          </a:p>
          <a:p>
            <a:pPr lvl="0"/>
            <a:endParaRPr lang="en-US" dirty="0"/>
          </a:p>
        </p:txBody>
      </p:sp>
      <p:sp>
        <p:nvSpPr>
          <p:cNvPr id="4" name="Text Placeholder 3"/>
          <p:cNvSpPr>
            <a:spLocks noGrp="1"/>
          </p:cNvSpPr>
          <p:nvPr>
            <p:ph type="body" sz="half" idx="2"/>
          </p:nvPr>
        </p:nvSpPr>
        <p:spPr>
          <a:xfrm>
            <a:off x="457200" y="1435100"/>
            <a:ext cx="3200400" cy="4691063"/>
          </a:xfrm>
        </p:spPr>
        <p:txBody>
          <a:bodyPr/>
          <a:lstStyle/>
          <a:p>
            <a:endParaRPr lang="en-US" sz="4400" dirty="0" smtClean="0">
              <a:solidFill>
                <a:prstClr val="white">
                  <a:lumMod val="95000"/>
                </a:prstClr>
              </a:solidFill>
              <a:latin typeface="Arial Black" panose="020B0A04020102020204" pitchFamily="34" charset="0"/>
              <a:ea typeface="+mj-ea"/>
              <a:cs typeface="+mj-cs"/>
            </a:endParaRPr>
          </a:p>
          <a:p>
            <a:r>
              <a:rPr lang="en-US" sz="4400" dirty="0" smtClean="0">
                <a:solidFill>
                  <a:schemeClr val="bg1"/>
                </a:solidFill>
                <a:latin typeface="Arial Black" panose="020B0A04020102020204" pitchFamily="34" charset="0"/>
                <a:ea typeface="+mj-ea"/>
                <a:cs typeface="+mj-cs"/>
              </a:rPr>
              <a:t>Time to Celebrate </a:t>
            </a:r>
            <a:r>
              <a:rPr lang="en-US" sz="4400" dirty="0">
                <a:solidFill>
                  <a:schemeClr val="bg1"/>
                </a:solidFill>
                <a:latin typeface="Arial Black" panose="020B0A04020102020204" pitchFamily="34" charset="0"/>
                <a:ea typeface="+mj-ea"/>
                <a:cs typeface="+mj-cs"/>
              </a:rPr>
              <a:t>Success</a:t>
            </a:r>
            <a:endParaRPr lang="en-US" dirty="0">
              <a:solidFill>
                <a:schemeClr val="bg1"/>
              </a:solidFill>
            </a:endParaRPr>
          </a:p>
        </p:txBody>
      </p:sp>
    </p:spTree>
    <p:extLst>
      <p:ext uri="{BB962C8B-B14F-4D97-AF65-F5344CB8AC3E}">
        <p14:creationId xmlns:p14="http://schemas.microsoft.com/office/powerpoint/2010/main" val="320286069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FFF200"/>
            </a:gs>
            <a:gs pos="45000">
              <a:srgbClr val="FF7A00"/>
            </a:gs>
            <a:gs pos="70000">
              <a:srgbClr val="FF0300"/>
            </a:gs>
            <a:gs pos="100000">
              <a:srgbClr val="4D0808"/>
            </a:gs>
          </a:gsLst>
          <a:lin ang="16200000" scaled="1"/>
          <a:tileRect/>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bg1"/>
                </a:solidFill>
                <a:latin typeface="Arial Black" panose="020B0A04020102020204" pitchFamily="34" charset="0"/>
              </a:rPr>
              <a:t>In Conclusion</a:t>
            </a:r>
            <a:endParaRPr lang="en-US" dirty="0">
              <a:solidFill>
                <a:schemeClr val="bg1"/>
              </a:solidFill>
              <a:latin typeface="Arial Black" panose="020B0A04020102020204" pitchFamily="34" charset="0"/>
            </a:endParaRPr>
          </a:p>
        </p:txBody>
      </p:sp>
      <p:sp>
        <p:nvSpPr>
          <p:cNvPr id="3" name="Content Placeholder 2"/>
          <p:cNvSpPr>
            <a:spLocks noGrp="1"/>
          </p:cNvSpPr>
          <p:nvPr>
            <p:ph idx="1"/>
          </p:nvPr>
        </p:nvSpPr>
        <p:spPr/>
        <p:txBody>
          <a:bodyPr>
            <a:normAutofit fontScale="92500" lnSpcReduction="10000"/>
          </a:bodyPr>
          <a:lstStyle/>
          <a:p>
            <a:pPr>
              <a:lnSpc>
                <a:spcPct val="150000"/>
              </a:lnSpc>
            </a:pPr>
            <a:r>
              <a:rPr lang="en-US" dirty="0" smtClean="0">
                <a:latin typeface="Arial Black" panose="020B0A04020102020204" pitchFamily="34" charset="0"/>
              </a:rPr>
              <a:t>The Pre &amp; Post Survey</a:t>
            </a:r>
          </a:p>
          <a:p>
            <a:pPr>
              <a:lnSpc>
                <a:spcPct val="150000"/>
              </a:lnSpc>
            </a:pPr>
            <a:r>
              <a:rPr lang="en-US" dirty="0" smtClean="0">
                <a:latin typeface="Arial Black" panose="020B0A04020102020204" pitchFamily="34" charset="0"/>
              </a:rPr>
              <a:t>The Worksheet for all visiting students </a:t>
            </a:r>
          </a:p>
          <a:p>
            <a:pPr>
              <a:lnSpc>
                <a:spcPct val="150000"/>
              </a:lnSpc>
            </a:pPr>
            <a:r>
              <a:rPr lang="en-US" dirty="0" smtClean="0">
                <a:latin typeface="Arial Black" panose="020B0A04020102020204" pitchFamily="34" charset="0"/>
              </a:rPr>
              <a:t>The Props</a:t>
            </a:r>
          </a:p>
          <a:p>
            <a:pPr>
              <a:lnSpc>
                <a:spcPct val="150000"/>
              </a:lnSpc>
            </a:pPr>
            <a:r>
              <a:rPr lang="en-US" dirty="0" smtClean="0">
                <a:latin typeface="Arial Black" panose="020B0A04020102020204" pitchFamily="34" charset="0"/>
              </a:rPr>
              <a:t>Questions</a:t>
            </a:r>
          </a:p>
          <a:p>
            <a:pPr>
              <a:lnSpc>
                <a:spcPct val="150000"/>
              </a:lnSpc>
            </a:pPr>
            <a:r>
              <a:rPr lang="en-US" dirty="0" smtClean="0">
                <a:latin typeface="Arial Black" panose="020B0A04020102020204" pitchFamily="34" charset="0"/>
              </a:rPr>
              <a:t>New Ideas</a:t>
            </a:r>
            <a:endParaRPr lang="en-US" dirty="0">
              <a:latin typeface="Arial Black" panose="020B0A04020102020204" pitchFamily="34" charset="0"/>
            </a:endParaRPr>
          </a:p>
        </p:txBody>
      </p:sp>
    </p:spTree>
    <p:extLst>
      <p:ext uri="{BB962C8B-B14F-4D97-AF65-F5344CB8AC3E}">
        <p14:creationId xmlns:p14="http://schemas.microsoft.com/office/powerpoint/2010/main" val="335570280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gradFill>
          <a:gsLst>
            <a:gs pos="0">
              <a:srgbClr val="FFF200"/>
            </a:gs>
            <a:gs pos="45000">
              <a:srgbClr val="FF7A00"/>
            </a:gs>
            <a:gs pos="70000">
              <a:srgbClr val="FF0300"/>
            </a:gs>
            <a:gs pos="93000">
              <a:srgbClr val="4D0808"/>
            </a:gs>
          </a:gsLst>
          <a:path path="circle">
            <a:fillToRect l="100000" t="100000"/>
          </a:path>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717550"/>
          </a:xfrm>
        </p:spPr>
        <p:txBody>
          <a:bodyPr/>
          <a:lstStyle/>
          <a:p>
            <a:r>
              <a:rPr lang="en-US" sz="3600" dirty="0">
                <a:solidFill>
                  <a:srgbClr val="FFFF00"/>
                </a:solidFill>
                <a:latin typeface="Informal Roman" panose="030604020304060B0204" pitchFamily="66" charset="0"/>
              </a:rPr>
              <a:t>CSI on FIRE !</a:t>
            </a:r>
            <a:endParaRPr lang="en-US" dirty="0"/>
          </a:p>
        </p:txBody>
      </p:sp>
      <p:sp>
        <p:nvSpPr>
          <p:cNvPr id="3" name="Content Placeholder 2"/>
          <p:cNvSpPr>
            <a:spLocks noGrp="1"/>
          </p:cNvSpPr>
          <p:nvPr>
            <p:ph idx="1"/>
          </p:nvPr>
        </p:nvSpPr>
        <p:spPr>
          <a:xfrm>
            <a:off x="3124200" y="273050"/>
            <a:ext cx="5791200" cy="6280150"/>
          </a:xfrm>
        </p:spPr>
        <p:txBody>
          <a:bodyPr>
            <a:normAutofit fontScale="85000" lnSpcReduction="10000"/>
          </a:bodyPr>
          <a:lstStyle/>
          <a:p>
            <a:endParaRPr lang="en-US" b="1" dirty="0" smtClean="0"/>
          </a:p>
          <a:p>
            <a:pPr>
              <a:lnSpc>
                <a:spcPct val="170000"/>
              </a:lnSpc>
            </a:pPr>
            <a:r>
              <a:rPr lang="en-US" b="1" dirty="0" smtClean="0"/>
              <a:t>Kyle </a:t>
            </a:r>
            <a:r>
              <a:rPr lang="en-US" b="1" dirty="0" err="1" smtClean="0"/>
              <a:t>Haught</a:t>
            </a:r>
            <a:r>
              <a:rPr lang="en-US" dirty="0" smtClean="0"/>
              <a:t>- Fire Science </a:t>
            </a:r>
          </a:p>
          <a:p>
            <a:pPr marL="0" indent="0">
              <a:lnSpc>
                <a:spcPct val="170000"/>
              </a:lnSpc>
              <a:buNone/>
            </a:pPr>
            <a:r>
              <a:rPr lang="en-US" dirty="0" smtClean="0"/>
              <a:t>    &amp; EMT</a:t>
            </a:r>
          </a:p>
          <a:p>
            <a:pPr>
              <a:lnSpc>
                <a:spcPct val="170000"/>
              </a:lnSpc>
            </a:pPr>
            <a:r>
              <a:rPr lang="en-US" b="1" dirty="0" smtClean="0"/>
              <a:t>Chitra Harris</a:t>
            </a:r>
            <a:r>
              <a:rPr lang="en-US" dirty="0" smtClean="0"/>
              <a:t>- Forensic Science</a:t>
            </a:r>
          </a:p>
          <a:p>
            <a:pPr>
              <a:lnSpc>
                <a:spcPct val="170000"/>
              </a:lnSpc>
            </a:pPr>
            <a:r>
              <a:rPr lang="en-US" b="1" dirty="0" smtClean="0"/>
              <a:t>Melissa </a:t>
            </a:r>
            <a:r>
              <a:rPr lang="en-US" b="1" dirty="0" err="1" smtClean="0"/>
              <a:t>Seiwert</a:t>
            </a:r>
            <a:r>
              <a:rPr lang="en-US" dirty="0" smtClean="0"/>
              <a:t>-Law Enforcement &amp; Youth Court</a:t>
            </a:r>
          </a:p>
          <a:p>
            <a:pPr>
              <a:lnSpc>
                <a:spcPct val="170000"/>
              </a:lnSpc>
            </a:pPr>
            <a:r>
              <a:rPr lang="en-US" b="1" dirty="0" smtClean="0"/>
              <a:t>David Young</a:t>
            </a:r>
            <a:r>
              <a:rPr lang="en-US" dirty="0" smtClean="0"/>
              <a:t>- Residential Carpentry</a:t>
            </a:r>
          </a:p>
          <a:p>
            <a:pPr>
              <a:lnSpc>
                <a:spcPct val="170000"/>
              </a:lnSpc>
            </a:pPr>
            <a:r>
              <a:rPr lang="en-US" b="1" dirty="0" smtClean="0"/>
              <a:t>Shane Russell</a:t>
            </a:r>
            <a:r>
              <a:rPr lang="en-US" dirty="0" smtClean="0"/>
              <a:t>- School Resource Officer</a:t>
            </a:r>
          </a:p>
          <a:p>
            <a:endParaRPr lang="en-US" dirty="0"/>
          </a:p>
        </p:txBody>
      </p:sp>
      <p:sp>
        <p:nvSpPr>
          <p:cNvPr id="4" name="Text Placeholder 3"/>
          <p:cNvSpPr>
            <a:spLocks noGrp="1"/>
          </p:cNvSpPr>
          <p:nvPr>
            <p:ph type="body" sz="half" idx="2"/>
          </p:nvPr>
        </p:nvSpPr>
        <p:spPr/>
        <p:txBody>
          <a:bodyPr/>
          <a:lstStyle/>
          <a:p>
            <a:endParaRPr lang="en-US" dirty="0" smtClean="0"/>
          </a:p>
          <a:p>
            <a:endParaRPr lang="en-US" dirty="0"/>
          </a:p>
          <a:p>
            <a:endParaRPr lang="en-US" dirty="0" smtClean="0"/>
          </a:p>
          <a:p>
            <a:r>
              <a:rPr lang="en-US" sz="4800" dirty="0" smtClean="0">
                <a:solidFill>
                  <a:schemeClr val="bg1"/>
                </a:solidFill>
                <a:latin typeface="Arial Black" panose="020B0A04020102020204" pitchFamily="34" charset="0"/>
              </a:rPr>
              <a:t>About the Staff</a:t>
            </a:r>
            <a:endParaRPr lang="en-US" sz="4800" dirty="0">
              <a:solidFill>
                <a:schemeClr val="bg1"/>
              </a:solidFill>
              <a:latin typeface="Arial Black" panose="020B0A04020102020204" pitchFamily="34" charset="0"/>
            </a:endParaRPr>
          </a:p>
        </p:txBody>
      </p:sp>
    </p:spTree>
    <p:extLst>
      <p:ext uri="{BB962C8B-B14F-4D97-AF65-F5344CB8AC3E}">
        <p14:creationId xmlns:p14="http://schemas.microsoft.com/office/powerpoint/2010/main" val="73225630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gradFill>
          <a:gsLst>
            <a:gs pos="0">
              <a:srgbClr val="FFF200"/>
            </a:gs>
            <a:gs pos="45000">
              <a:srgbClr val="FF7A00"/>
            </a:gs>
            <a:gs pos="70000">
              <a:srgbClr val="FF0300"/>
            </a:gs>
            <a:gs pos="93000">
              <a:srgbClr val="4D0808"/>
            </a:gs>
          </a:gsLst>
          <a:path path="circle">
            <a:fillToRect l="100000" t="100000"/>
          </a:path>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717550"/>
          </a:xfrm>
        </p:spPr>
        <p:txBody>
          <a:bodyPr/>
          <a:lstStyle/>
          <a:p>
            <a:r>
              <a:rPr lang="en-US" sz="3600" dirty="0">
                <a:solidFill>
                  <a:srgbClr val="FFFF00"/>
                </a:solidFill>
                <a:latin typeface="Informal Roman" panose="030604020304060B0204" pitchFamily="66" charset="0"/>
              </a:rPr>
              <a:t>CSI on FIRE !</a:t>
            </a:r>
            <a:endParaRPr lang="en-US" dirty="0"/>
          </a:p>
        </p:txBody>
      </p:sp>
      <p:sp>
        <p:nvSpPr>
          <p:cNvPr id="3" name="Content Placeholder 2"/>
          <p:cNvSpPr>
            <a:spLocks noGrp="1"/>
          </p:cNvSpPr>
          <p:nvPr>
            <p:ph idx="1"/>
          </p:nvPr>
        </p:nvSpPr>
        <p:spPr/>
        <p:txBody>
          <a:bodyPr>
            <a:normAutofit fontScale="85000" lnSpcReduction="10000"/>
          </a:bodyPr>
          <a:lstStyle/>
          <a:p>
            <a:pPr>
              <a:lnSpc>
                <a:spcPct val="160000"/>
              </a:lnSpc>
            </a:pPr>
            <a:r>
              <a:rPr lang="en-US" b="1" dirty="0" smtClean="0"/>
              <a:t>To provide a realistic experience without the dangers of the real-world.</a:t>
            </a:r>
          </a:p>
          <a:p>
            <a:pPr>
              <a:lnSpc>
                <a:spcPct val="160000"/>
              </a:lnSpc>
            </a:pPr>
            <a:r>
              <a:rPr lang="en-US" b="1" dirty="0" smtClean="0"/>
              <a:t>Give students the opportunity to make mistakes without real-world consequences.</a:t>
            </a:r>
          </a:p>
          <a:p>
            <a:pPr>
              <a:lnSpc>
                <a:spcPct val="160000"/>
              </a:lnSpc>
            </a:pPr>
            <a:r>
              <a:rPr lang="en-US" b="1" dirty="0" smtClean="0"/>
              <a:t>Reinforce the need for cooperation and team work to solve problems. </a:t>
            </a:r>
            <a:endParaRPr lang="en-US" b="1" dirty="0"/>
          </a:p>
        </p:txBody>
      </p:sp>
      <p:sp>
        <p:nvSpPr>
          <p:cNvPr id="4" name="Text Placeholder 3"/>
          <p:cNvSpPr>
            <a:spLocks noGrp="1"/>
          </p:cNvSpPr>
          <p:nvPr>
            <p:ph type="body" sz="half" idx="2"/>
          </p:nvPr>
        </p:nvSpPr>
        <p:spPr/>
        <p:txBody>
          <a:bodyPr>
            <a:normAutofit/>
          </a:bodyPr>
          <a:lstStyle/>
          <a:p>
            <a:endParaRPr lang="en-US" sz="3200" dirty="0" smtClean="0">
              <a:solidFill>
                <a:schemeClr val="bg1"/>
              </a:solidFill>
              <a:latin typeface="Arial Black" panose="020B0A04020102020204" pitchFamily="34" charset="0"/>
            </a:endParaRPr>
          </a:p>
          <a:p>
            <a:r>
              <a:rPr lang="en-US" sz="3200" dirty="0" smtClean="0">
                <a:solidFill>
                  <a:schemeClr val="bg1"/>
                </a:solidFill>
                <a:latin typeface="Arial Black" panose="020B0A04020102020204" pitchFamily="34" charset="0"/>
              </a:rPr>
              <a:t>Professional</a:t>
            </a:r>
          </a:p>
          <a:p>
            <a:endParaRPr lang="en-US" sz="3200" dirty="0" smtClean="0">
              <a:solidFill>
                <a:schemeClr val="bg1"/>
              </a:solidFill>
              <a:latin typeface="Arial Black" panose="020B0A04020102020204" pitchFamily="34" charset="0"/>
            </a:endParaRPr>
          </a:p>
          <a:p>
            <a:r>
              <a:rPr lang="en-US" sz="3200" dirty="0" smtClean="0">
                <a:solidFill>
                  <a:schemeClr val="bg1"/>
                </a:solidFill>
                <a:latin typeface="Arial Black" panose="020B0A04020102020204" pitchFamily="34" charset="0"/>
              </a:rPr>
              <a:t> Learning </a:t>
            </a:r>
          </a:p>
          <a:p>
            <a:endParaRPr lang="en-US" sz="3200" dirty="0" smtClean="0">
              <a:solidFill>
                <a:schemeClr val="bg1"/>
              </a:solidFill>
              <a:latin typeface="Arial Black" panose="020B0A04020102020204" pitchFamily="34" charset="0"/>
            </a:endParaRPr>
          </a:p>
          <a:p>
            <a:r>
              <a:rPr lang="en-US" sz="3200" dirty="0" smtClean="0">
                <a:solidFill>
                  <a:schemeClr val="bg1"/>
                </a:solidFill>
                <a:latin typeface="Arial Black" panose="020B0A04020102020204" pitchFamily="34" charset="0"/>
              </a:rPr>
              <a:t>Experiences</a:t>
            </a:r>
            <a:endParaRPr lang="en-US" sz="3200" dirty="0">
              <a:solidFill>
                <a:schemeClr val="bg1"/>
              </a:solidFill>
              <a:latin typeface="Arial Black" panose="020B0A04020102020204" pitchFamily="34" charset="0"/>
            </a:endParaRPr>
          </a:p>
        </p:txBody>
      </p:sp>
    </p:spTree>
    <p:extLst>
      <p:ext uri="{BB962C8B-B14F-4D97-AF65-F5344CB8AC3E}">
        <p14:creationId xmlns:p14="http://schemas.microsoft.com/office/powerpoint/2010/main" val="160441535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gradFill>
          <a:gsLst>
            <a:gs pos="0">
              <a:srgbClr val="FFF200"/>
            </a:gs>
            <a:gs pos="45000">
              <a:srgbClr val="FF7A00"/>
            </a:gs>
            <a:gs pos="70000">
              <a:srgbClr val="FF0300"/>
            </a:gs>
            <a:gs pos="93000">
              <a:srgbClr val="4D0808"/>
            </a:gs>
          </a:gsLst>
          <a:path path="circle">
            <a:fillToRect l="100000" t="100000"/>
          </a:path>
        </a:gradFill>
        <a:effectLst/>
      </p:bgPr>
    </p:bg>
    <p:spTree>
      <p:nvGrpSpPr>
        <p:cNvPr id="1" name=""/>
        <p:cNvGrpSpPr/>
        <p:nvPr/>
      </p:nvGrpSpPr>
      <p:grpSpPr>
        <a:xfrm>
          <a:off x="0" y="0"/>
          <a:ext cx="0" cy="0"/>
          <a:chOff x="0" y="0"/>
          <a:chExt cx="0" cy="0"/>
        </a:xfrm>
      </p:grpSpPr>
      <p:pic>
        <p:nvPicPr>
          <p:cNvPr id="1029"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2283" y="1371600"/>
            <a:ext cx="2536809" cy="228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0" name="Picture 6" descr="C:\Users\Chitra\Pictures\CSI on Fire\HHD-19-2T.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81400" y="1357745"/>
            <a:ext cx="2229507" cy="2299855"/>
          </a:xfrm>
          <a:prstGeom prst="rect">
            <a:avLst/>
          </a:prstGeom>
          <a:noFill/>
          <a:extLst>
            <a:ext uri="{909E8E84-426E-40DD-AFC4-6F175D3DCCD1}">
              <a14:hiddenFill xmlns:a14="http://schemas.microsoft.com/office/drawing/2010/main">
                <a:solidFill>
                  <a:srgbClr val="FFFFFF"/>
                </a:solidFill>
              </a14:hiddenFill>
            </a:ext>
          </a:extLst>
        </p:spPr>
      </p:pic>
      <p:pic>
        <p:nvPicPr>
          <p:cNvPr id="1031" name="Picture 7" descr="C:\Users\Chitra\Pictures\CSI on Fire\Wichita-Police-Badge.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413559" y="1143000"/>
            <a:ext cx="2028825" cy="2743200"/>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C:\Users\Chitra\Pictures\CSI on Fire\csi.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14400" y="4159448"/>
            <a:ext cx="3505200" cy="2327672"/>
          </a:xfrm>
          <a:prstGeom prst="rect">
            <a:avLst/>
          </a:prstGeom>
          <a:noFill/>
          <a:extLst>
            <a:ext uri="{909E8E84-426E-40DD-AFC4-6F175D3DCCD1}">
              <a14:hiddenFill xmlns:a14="http://schemas.microsoft.com/office/drawing/2010/main">
                <a:solidFill>
                  <a:srgbClr val="FFFFFF"/>
                </a:solidFill>
              </a14:hiddenFill>
            </a:ext>
          </a:extLst>
        </p:spPr>
      </p:pic>
      <p:pic>
        <p:nvPicPr>
          <p:cNvPr id="1033" name="Picture 9" descr="C:\Users\Chitra\Pictures\CSI on Fire\court.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257800" y="4280297"/>
            <a:ext cx="2589704" cy="2085975"/>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457200" y="274638"/>
            <a:ext cx="8229600" cy="792162"/>
          </a:xfrm>
        </p:spPr>
        <p:txBody>
          <a:bodyPr/>
          <a:lstStyle/>
          <a:p>
            <a:r>
              <a:rPr lang="en-US" dirty="0" smtClean="0">
                <a:solidFill>
                  <a:schemeClr val="bg1"/>
                </a:solidFill>
                <a:latin typeface="Arial Black" panose="020B0A04020102020204" pitchFamily="34" charset="0"/>
              </a:rPr>
              <a:t>Classes Involved</a:t>
            </a:r>
            <a:endParaRPr lang="en-US" dirty="0">
              <a:solidFill>
                <a:schemeClr val="bg1"/>
              </a:solidFill>
              <a:latin typeface="Arial Black" panose="020B0A04020102020204" pitchFamily="34" charset="0"/>
            </a:endParaRPr>
          </a:p>
        </p:txBody>
      </p:sp>
    </p:spTree>
    <p:extLst>
      <p:ext uri="{BB962C8B-B14F-4D97-AF65-F5344CB8AC3E}">
        <p14:creationId xmlns:p14="http://schemas.microsoft.com/office/powerpoint/2010/main" val="364026147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gradFill>
          <a:gsLst>
            <a:gs pos="0">
              <a:srgbClr val="FFF200"/>
            </a:gs>
            <a:gs pos="45000">
              <a:srgbClr val="FF7A00"/>
            </a:gs>
            <a:gs pos="70000">
              <a:srgbClr val="FF0300"/>
            </a:gs>
            <a:gs pos="93000">
              <a:srgbClr val="4D0808"/>
            </a:gs>
          </a:gsLst>
          <a:path path="circle">
            <a:fillToRect l="100000" t="100000"/>
          </a:path>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944562"/>
          </a:xfrm>
        </p:spPr>
        <p:txBody>
          <a:bodyPr>
            <a:normAutofit/>
          </a:bodyPr>
          <a:lstStyle/>
          <a:p>
            <a:r>
              <a:rPr lang="en-US" dirty="0">
                <a:solidFill>
                  <a:schemeClr val="bg1"/>
                </a:solidFill>
                <a:latin typeface="Arial Black" panose="020B0A04020102020204" pitchFamily="34" charset="0"/>
              </a:rPr>
              <a:t>Preparation Timeline</a:t>
            </a:r>
            <a:endParaRPr lang="en-US" dirty="0">
              <a:solidFill>
                <a:schemeClr val="bg1"/>
              </a:solidFill>
            </a:endParaRPr>
          </a:p>
        </p:txBody>
      </p:sp>
      <p:sp>
        <p:nvSpPr>
          <p:cNvPr id="3" name="Content Placeholder 2"/>
          <p:cNvSpPr>
            <a:spLocks noGrp="1"/>
          </p:cNvSpPr>
          <p:nvPr>
            <p:ph idx="1"/>
          </p:nvPr>
        </p:nvSpPr>
        <p:spPr>
          <a:xfrm>
            <a:off x="457200" y="1295400"/>
            <a:ext cx="8382000" cy="5257800"/>
          </a:xfrm>
        </p:spPr>
        <p:txBody>
          <a:bodyPr>
            <a:noAutofit/>
          </a:bodyPr>
          <a:lstStyle/>
          <a:p>
            <a:pPr>
              <a:lnSpc>
                <a:spcPct val="170000"/>
              </a:lnSpc>
            </a:pPr>
            <a:r>
              <a:rPr lang="en-US" sz="2400" dirty="0" smtClean="0">
                <a:solidFill>
                  <a:schemeClr val="bg1"/>
                </a:solidFill>
                <a:latin typeface="Arial Black" panose="020B0A04020102020204" pitchFamily="34" charset="0"/>
              </a:rPr>
              <a:t>August /September: </a:t>
            </a:r>
            <a:r>
              <a:rPr lang="en-US" sz="2400" dirty="0" smtClean="0">
                <a:latin typeface="Arial Black" panose="020B0A04020102020204" pitchFamily="34" charset="0"/>
              </a:rPr>
              <a:t>Planning &amp; Grant Writing</a:t>
            </a:r>
          </a:p>
          <a:p>
            <a:pPr>
              <a:lnSpc>
                <a:spcPct val="170000"/>
              </a:lnSpc>
            </a:pPr>
            <a:r>
              <a:rPr lang="en-US" sz="2400" dirty="0" smtClean="0">
                <a:solidFill>
                  <a:schemeClr val="bg1"/>
                </a:solidFill>
                <a:latin typeface="Arial Black" panose="020B0A04020102020204" pitchFamily="34" charset="0"/>
              </a:rPr>
              <a:t>December:</a:t>
            </a:r>
            <a:r>
              <a:rPr lang="en-US" sz="2400" dirty="0" smtClean="0">
                <a:latin typeface="Arial Black" panose="020B0A04020102020204" pitchFamily="34" charset="0"/>
              </a:rPr>
              <a:t> Grant Received/materials ordered</a:t>
            </a:r>
          </a:p>
          <a:p>
            <a:pPr>
              <a:lnSpc>
                <a:spcPct val="170000"/>
              </a:lnSpc>
            </a:pPr>
            <a:r>
              <a:rPr lang="en-US" sz="2400" dirty="0" smtClean="0">
                <a:solidFill>
                  <a:schemeClr val="bg1"/>
                </a:solidFill>
                <a:latin typeface="Arial Black" panose="020B0A04020102020204" pitchFamily="34" charset="0"/>
              </a:rPr>
              <a:t>February:</a:t>
            </a:r>
            <a:r>
              <a:rPr lang="en-US" sz="2400" dirty="0" smtClean="0">
                <a:latin typeface="Arial Black" panose="020B0A04020102020204" pitchFamily="34" charset="0"/>
              </a:rPr>
              <a:t> Residential Carpentry scene prep.</a:t>
            </a:r>
          </a:p>
          <a:p>
            <a:pPr>
              <a:lnSpc>
                <a:spcPct val="170000"/>
              </a:lnSpc>
            </a:pPr>
            <a:r>
              <a:rPr lang="en-US" sz="2400" dirty="0" smtClean="0">
                <a:solidFill>
                  <a:schemeClr val="bg1"/>
                </a:solidFill>
                <a:latin typeface="Arial Black" panose="020B0A04020102020204" pitchFamily="34" charset="0"/>
              </a:rPr>
              <a:t>March: </a:t>
            </a:r>
            <a:r>
              <a:rPr lang="en-US" sz="2400" dirty="0" smtClean="0">
                <a:latin typeface="Arial Black" panose="020B0A04020102020204" pitchFamily="34" charset="0"/>
              </a:rPr>
              <a:t>Crime Scene set up</a:t>
            </a:r>
          </a:p>
          <a:p>
            <a:pPr>
              <a:lnSpc>
                <a:spcPct val="170000"/>
              </a:lnSpc>
            </a:pPr>
            <a:r>
              <a:rPr lang="en-US" sz="2400" dirty="0" smtClean="0">
                <a:solidFill>
                  <a:schemeClr val="bg1"/>
                </a:solidFill>
                <a:latin typeface="Arial Black" panose="020B0A04020102020204" pitchFamily="34" charset="0"/>
              </a:rPr>
              <a:t>April:</a:t>
            </a:r>
            <a:r>
              <a:rPr lang="en-US" sz="2400" dirty="0" smtClean="0">
                <a:latin typeface="Arial Black" panose="020B0A04020102020204" pitchFamily="34" charset="0"/>
              </a:rPr>
              <a:t> Activity, Pre &amp; Post Survey, Reflection</a:t>
            </a:r>
          </a:p>
          <a:p>
            <a:pPr>
              <a:lnSpc>
                <a:spcPct val="170000"/>
              </a:lnSpc>
            </a:pPr>
            <a:r>
              <a:rPr lang="en-US" sz="2400" dirty="0" smtClean="0">
                <a:solidFill>
                  <a:schemeClr val="bg1"/>
                </a:solidFill>
                <a:latin typeface="Arial Black" panose="020B0A04020102020204" pitchFamily="34" charset="0"/>
              </a:rPr>
              <a:t>May:</a:t>
            </a:r>
            <a:r>
              <a:rPr lang="en-US" sz="2400" dirty="0" smtClean="0">
                <a:latin typeface="Arial Black" panose="020B0A04020102020204" pitchFamily="34" charset="0"/>
              </a:rPr>
              <a:t> New ideas, improvements, pre-planning for the next year.</a:t>
            </a:r>
            <a:endParaRPr lang="en-US" sz="2400" dirty="0">
              <a:latin typeface="Arial Black" panose="020B0A04020102020204" pitchFamily="34" charset="0"/>
            </a:endParaRPr>
          </a:p>
        </p:txBody>
      </p:sp>
    </p:spTree>
    <p:extLst>
      <p:ext uri="{BB962C8B-B14F-4D97-AF65-F5344CB8AC3E}">
        <p14:creationId xmlns:p14="http://schemas.microsoft.com/office/powerpoint/2010/main" val="52793821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gradFill>
          <a:gsLst>
            <a:gs pos="0">
              <a:srgbClr val="FFF200"/>
            </a:gs>
            <a:gs pos="45000">
              <a:srgbClr val="FF7A00"/>
            </a:gs>
            <a:gs pos="70000">
              <a:srgbClr val="FF0300"/>
            </a:gs>
            <a:gs pos="93000">
              <a:srgbClr val="4D0808"/>
            </a:gs>
          </a:gsLst>
          <a:path path="circle">
            <a:fillToRect l="100000" t="100000"/>
          </a:path>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68362"/>
          </a:xfrm>
        </p:spPr>
        <p:txBody>
          <a:bodyPr/>
          <a:lstStyle/>
          <a:p>
            <a:r>
              <a:rPr lang="en-US" dirty="0" smtClean="0">
                <a:solidFill>
                  <a:schemeClr val="bg1"/>
                </a:solidFill>
                <a:latin typeface="Arial Black" panose="020B0A04020102020204" pitchFamily="34" charset="0"/>
              </a:rPr>
              <a:t>Preparation</a:t>
            </a:r>
            <a:endParaRPr lang="en-US" dirty="0">
              <a:solidFill>
                <a:schemeClr val="bg1"/>
              </a:solidFill>
              <a:latin typeface="Arial Black" panose="020B0A04020102020204" pitchFamily="34" charset="0"/>
            </a:endParaRPr>
          </a:p>
        </p:txBody>
      </p:sp>
      <p:sp>
        <p:nvSpPr>
          <p:cNvPr id="3" name="Text Placeholder 2"/>
          <p:cNvSpPr>
            <a:spLocks noGrp="1"/>
          </p:cNvSpPr>
          <p:nvPr>
            <p:ph type="body" idx="1"/>
          </p:nvPr>
        </p:nvSpPr>
        <p:spPr/>
        <p:txBody>
          <a:bodyPr>
            <a:noAutofit/>
          </a:bodyPr>
          <a:lstStyle/>
          <a:p>
            <a:pPr algn="ctr"/>
            <a:r>
              <a:rPr lang="en-US" sz="3600" dirty="0" smtClean="0">
                <a:solidFill>
                  <a:schemeClr val="bg1">
                    <a:lumMod val="85000"/>
                  </a:schemeClr>
                </a:solidFill>
                <a:latin typeface="Arial Black" panose="020B0A04020102020204" pitchFamily="34" charset="0"/>
              </a:rPr>
              <a:t>The Plan</a:t>
            </a:r>
            <a:endParaRPr lang="en-US" sz="3600" dirty="0">
              <a:solidFill>
                <a:schemeClr val="bg1">
                  <a:lumMod val="85000"/>
                </a:schemeClr>
              </a:solidFill>
              <a:latin typeface="Arial Black" panose="020B0A04020102020204" pitchFamily="34" charset="0"/>
            </a:endParaRPr>
          </a:p>
        </p:txBody>
      </p:sp>
      <p:sp>
        <p:nvSpPr>
          <p:cNvPr id="4" name="Content Placeholder 3"/>
          <p:cNvSpPr>
            <a:spLocks noGrp="1"/>
          </p:cNvSpPr>
          <p:nvPr>
            <p:ph sz="half" idx="2"/>
          </p:nvPr>
        </p:nvSpPr>
        <p:spPr/>
        <p:txBody>
          <a:bodyPr/>
          <a:lstStyle/>
          <a:p>
            <a:r>
              <a:rPr lang="en-US" b="1" dirty="0" smtClean="0"/>
              <a:t>A Drug deal gone bad</a:t>
            </a:r>
          </a:p>
          <a:p>
            <a:r>
              <a:rPr lang="en-US" b="1" dirty="0" smtClean="0"/>
              <a:t>Friends under the influence at illegal meth lab. One goes upstairs to sleep it off.</a:t>
            </a:r>
          </a:p>
          <a:p>
            <a:r>
              <a:rPr lang="en-US" b="1" dirty="0" smtClean="0"/>
              <a:t>Another gets shot when an argument escalates.</a:t>
            </a:r>
          </a:p>
          <a:p>
            <a:r>
              <a:rPr lang="en-US" b="1" dirty="0" smtClean="0"/>
              <a:t>To cover up the crime, suspect sets the house on fire to destroy evidence.</a:t>
            </a:r>
            <a:endParaRPr lang="en-US" b="1" dirty="0"/>
          </a:p>
        </p:txBody>
      </p:sp>
      <p:sp>
        <p:nvSpPr>
          <p:cNvPr id="5" name="Text Placeholder 4"/>
          <p:cNvSpPr>
            <a:spLocks noGrp="1"/>
          </p:cNvSpPr>
          <p:nvPr>
            <p:ph type="body" sz="quarter" idx="3"/>
          </p:nvPr>
        </p:nvSpPr>
        <p:spPr/>
        <p:txBody>
          <a:bodyPr>
            <a:noAutofit/>
          </a:bodyPr>
          <a:lstStyle/>
          <a:p>
            <a:pPr algn="ctr"/>
            <a:r>
              <a:rPr lang="en-US" sz="3600" dirty="0" smtClean="0">
                <a:solidFill>
                  <a:schemeClr val="bg1">
                    <a:lumMod val="85000"/>
                  </a:schemeClr>
                </a:solidFill>
                <a:latin typeface="Arial Black" panose="020B0A04020102020204" pitchFamily="34" charset="0"/>
              </a:rPr>
              <a:t>The Grant</a:t>
            </a:r>
            <a:endParaRPr lang="en-US" sz="3600" dirty="0">
              <a:solidFill>
                <a:schemeClr val="bg1">
                  <a:lumMod val="85000"/>
                </a:schemeClr>
              </a:solidFill>
              <a:latin typeface="Arial Black" panose="020B0A04020102020204" pitchFamily="34" charset="0"/>
            </a:endParaRPr>
          </a:p>
        </p:txBody>
      </p:sp>
      <p:sp>
        <p:nvSpPr>
          <p:cNvPr id="6" name="Content Placeholder 5"/>
          <p:cNvSpPr>
            <a:spLocks noGrp="1"/>
          </p:cNvSpPr>
          <p:nvPr>
            <p:ph sz="quarter" idx="4"/>
          </p:nvPr>
        </p:nvSpPr>
        <p:spPr/>
        <p:txBody>
          <a:bodyPr>
            <a:normAutofit lnSpcReduction="10000"/>
          </a:bodyPr>
          <a:lstStyle/>
          <a:p>
            <a:r>
              <a:rPr lang="en-US" b="1" dirty="0" smtClean="0"/>
              <a:t>Education Edge Grant awarded $4000.00</a:t>
            </a:r>
          </a:p>
          <a:p>
            <a:r>
              <a:rPr lang="en-US" b="1" dirty="0" smtClean="0"/>
              <a:t>Items Received:</a:t>
            </a:r>
          </a:p>
          <a:p>
            <a:r>
              <a:rPr lang="en-US" b="1" dirty="0" smtClean="0"/>
              <a:t>Fire rescue dummy</a:t>
            </a:r>
          </a:p>
          <a:p>
            <a:r>
              <a:rPr lang="en-US" b="1" dirty="0" smtClean="0"/>
              <a:t>2 Industry standard Cameras</a:t>
            </a:r>
          </a:p>
          <a:p>
            <a:r>
              <a:rPr lang="en-US" b="1" dirty="0" smtClean="0"/>
              <a:t>Evidence Collection Kit</a:t>
            </a:r>
          </a:p>
          <a:p>
            <a:r>
              <a:rPr lang="en-US" b="1" dirty="0" smtClean="0"/>
              <a:t>Law enforcement kit</a:t>
            </a:r>
          </a:p>
          <a:p>
            <a:r>
              <a:rPr lang="en-US" b="1" dirty="0" smtClean="0"/>
              <a:t>Drywall and siding, paints, LED lights etc.</a:t>
            </a:r>
            <a:endParaRPr lang="en-US" b="1" dirty="0"/>
          </a:p>
        </p:txBody>
      </p:sp>
    </p:spTree>
    <p:extLst>
      <p:ext uri="{BB962C8B-B14F-4D97-AF65-F5344CB8AC3E}">
        <p14:creationId xmlns:p14="http://schemas.microsoft.com/office/powerpoint/2010/main" val="121130716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809</TotalTime>
  <Words>1751</Words>
  <Application>Microsoft Office PowerPoint</Application>
  <PresentationFormat>On-screen Show (4:3)</PresentationFormat>
  <Paragraphs>209</Paragraphs>
  <Slides>41</Slides>
  <Notes>40</Notes>
  <HiddenSlides>0</HiddenSlides>
  <MMClips>0</MMClips>
  <ScaleCrop>false</ScaleCrop>
  <HeadingPairs>
    <vt:vector size="4" baseType="variant">
      <vt:variant>
        <vt:lpstr>Theme</vt:lpstr>
      </vt:variant>
      <vt:variant>
        <vt:i4>2</vt:i4>
      </vt:variant>
      <vt:variant>
        <vt:lpstr>Slide Titles</vt:lpstr>
      </vt:variant>
      <vt:variant>
        <vt:i4>41</vt:i4>
      </vt:variant>
    </vt:vector>
  </HeadingPairs>
  <TitlesOfParts>
    <vt:vector size="43" baseType="lpstr">
      <vt:lpstr>Office Theme</vt:lpstr>
      <vt:lpstr>1_Office Theme</vt:lpstr>
      <vt:lpstr>CSI on FIRE!</vt:lpstr>
      <vt:lpstr>What’s in this Presentation? How to WOW your students!</vt:lpstr>
      <vt:lpstr>CSI on FIRE !</vt:lpstr>
      <vt:lpstr>CSI on FIRE !</vt:lpstr>
      <vt:lpstr>CSI on FIRE !</vt:lpstr>
      <vt:lpstr>CSI on FIRE !</vt:lpstr>
      <vt:lpstr>Classes Involved</vt:lpstr>
      <vt:lpstr>Preparation Timeline</vt:lpstr>
      <vt:lpstr>Preparation</vt:lpstr>
      <vt:lpstr>WICOR WIZARD AWARD</vt:lpstr>
      <vt:lpstr>Crime Scene Construction</vt:lpstr>
      <vt:lpstr>Creating the burnt body</vt:lpstr>
      <vt:lpstr>Evidence Set up</vt:lpstr>
      <vt:lpstr>Forensic Crime Labs  Students get ready to analyze evidence </vt:lpstr>
      <vt:lpstr>Law Enforcement Review Protocol</vt:lpstr>
      <vt:lpstr>Youth Court Practice</vt:lpstr>
      <vt:lpstr>Execution: CSI on FIRE!</vt:lpstr>
      <vt:lpstr>Fire alarm sounds &amp; Fire Fighter squadrons arrive</vt:lpstr>
      <vt:lpstr>Search and Rescue begins</vt:lpstr>
      <vt:lpstr>Fire and Smoke simulations</vt:lpstr>
      <vt:lpstr>EMT Students revive the rescued victim</vt:lpstr>
      <vt:lpstr>Law Enforcement secures the Crime scene</vt:lpstr>
      <vt:lpstr>Checking before an All-clear</vt:lpstr>
      <vt:lpstr>CSI mark &amp; Record evidence</vt:lpstr>
      <vt:lpstr>A Body is discovered</vt:lpstr>
      <vt:lpstr>Burn victim is removed</vt:lpstr>
      <vt:lpstr>CSI collect evidence</vt:lpstr>
      <vt:lpstr>Crime Labs Process the Evidence</vt:lpstr>
      <vt:lpstr>Fingerprints &amp; Shoeprints</vt:lpstr>
      <vt:lpstr>Analyze DNA samples</vt:lpstr>
      <vt:lpstr>Photograph and Document Evidence</vt:lpstr>
      <vt:lpstr>Coroner explains Autopsy</vt:lpstr>
      <vt:lpstr>Arrests are made</vt:lpstr>
      <vt:lpstr>Intense Interrogations</vt:lpstr>
      <vt:lpstr>Witness Statements</vt:lpstr>
      <vt:lpstr>Preliminary Hearing</vt:lpstr>
      <vt:lpstr>Grand Jury Trial</vt:lpstr>
      <vt:lpstr>Convicted!</vt:lpstr>
      <vt:lpstr>Press Conference</vt:lpstr>
      <vt:lpstr>CSI on FIRE !</vt:lpstr>
      <vt:lpstr>In Conclusion</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CSI on FIRE!</dc:title>
  <dc:creator>Chitra</dc:creator>
  <cp:lastModifiedBy>Chitra Harris</cp:lastModifiedBy>
  <cp:revision>49</cp:revision>
  <dcterms:created xsi:type="dcterms:W3CDTF">2018-01-15T16:01:05Z</dcterms:created>
  <dcterms:modified xsi:type="dcterms:W3CDTF">2018-01-18T13:29:55Z</dcterms:modified>
</cp:coreProperties>
</file>