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29" r:id="rId2"/>
    <p:sldId id="331" r:id="rId3"/>
    <p:sldId id="332" r:id="rId4"/>
    <p:sldId id="335" r:id="rId5"/>
    <p:sldId id="330" r:id="rId6"/>
    <p:sldId id="339" r:id="rId7"/>
    <p:sldId id="336" r:id="rId8"/>
    <p:sldId id="337" r:id="rId9"/>
    <p:sldId id="33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cy L. Smith" initials="SLS" lastIdx="1" clrIdx="0">
    <p:extLst>
      <p:ext uri="{19B8F6BF-5375-455C-9EA6-DF929625EA0E}">
        <p15:presenceInfo xmlns:p15="http://schemas.microsoft.com/office/powerpoint/2012/main" userId="S-1-5-21-3991781186-3178972888-1074896750-120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EF9"/>
    <a:srgbClr val="FFFFFF"/>
    <a:srgbClr val="D5EDF7"/>
    <a:srgbClr val="16284C"/>
    <a:srgbClr val="C0A254"/>
    <a:srgbClr val="15254B"/>
    <a:srgbClr val="DBB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01843E-5E91-4545-98A3-C1E15AE4151D}" v="1" dt="2017-10-10T21:10:27.3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203C4-1F3B-42D7-80D4-EDC2C03E2245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A0264-379B-4770-B2B8-E6142A64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6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2" y="320040"/>
            <a:ext cx="3804301" cy="621792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0978604" y="6477015"/>
            <a:ext cx="1010213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baseline="0">
                <a:solidFill>
                  <a:schemeClr val="bg1">
                    <a:lumMod val="75000"/>
                  </a:schemeClr>
                </a:solidFill>
              </a:rPr>
              <a:t>www.ksde.org</a:t>
            </a:r>
            <a:endParaRPr lang="en-US" sz="933" i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9200" y="4343400"/>
            <a:ext cx="8229616" cy="965200"/>
          </a:xfrm>
          <a:prstGeom prst="rect">
            <a:avLst/>
          </a:prstGeom>
        </p:spPr>
        <p:txBody>
          <a:bodyPr lIns="91440" tIns="91440" rIns="91440" bIns="91440" anchor="t" anchorCtr="0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1" y="1315720"/>
            <a:ext cx="3173671" cy="48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9201" y="1905000"/>
            <a:ext cx="8229599" cy="2336800"/>
          </a:xfrm>
        </p:spPr>
        <p:txBody>
          <a:bodyPr wrap="square" lIns="182880" rIns="182880" bIns="182880" anchor="t" anchorCtr="0">
            <a:noAutofit/>
          </a:bodyPr>
          <a:lstStyle>
            <a:lvl1pPr algn="l">
              <a:defRPr sz="4800" b="0" cap="none" spc="0">
                <a:ln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731491" y="5664201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339439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0" y="1193800"/>
            <a:ext cx="10464800" cy="4830763"/>
          </a:xfrm>
          <a:prstGeom prst="rect">
            <a:avLst/>
          </a:prstGeom>
          <a:noFill/>
        </p:spPr>
        <p:txBody>
          <a:bodyPr/>
          <a:lstStyle>
            <a:lvl1pPr marL="457189" indent="-457189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1051534" indent="-457189">
              <a:buClr>
                <a:schemeClr val="bg2"/>
              </a:buClr>
              <a:buSzPct val="95000"/>
              <a:buFont typeface="Arial" panose="020B0604020202020204" pitchFamily="34" charset="0"/>
              <a:buChar char="•"/>
              <a:defRPr/>
            </a:lvl2pPr>
            <a:lvl3pPr marL="1676358" indent="-457189">
              <a:buClr>
                <a:schemeClr val="bg2"/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bg2"/>
              </a:buClr>
              <a:buSzPct val="80000"/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7801"/>
            <a:ext cx="10464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0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2151064"/>
            <a:ext cx="8229611" cy="1887536"/>
          </a:xfrm>
          <a:solidFill>
            <a:schemeClr val="bg1"/>
          </a:solidFill>
        </p:spPr>
        <p:txBody>
          <a:bodyPr wrap="square" lIns="182880" rIns="182880" anchor="ctr" anchorCtr="0">
            <a:normAutofit/>
          </a:bodyPr>
          <a:lstStyle>
            <a:lvl1pPr algn="l">
              <a:defRPr sz="5333" b="0" cap="none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1" y="4140200"/>
            <a:ext cx="8229600" cy="914400"/>
          </a:xfrm>
          <a:prstGeom prst="rect">
            <a:avLst/>
          </a:prstGeom>
          <a:noFill/>
        </p:spPr>
        <p:txBody>
          <a:bodyPr lIns="182880" tIns="182880" rIns="182880" bIns="182880" anchor="t"/>
          <a:lstStyle>
            <a:lvl1pPr marL="0" indent="0">
              <a:buNone/>
              <a:defRPr sz="2667" spc="400">
                <a:solidFill>
                  <a:schemeClr val="tx2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29" y="1040740"/>
            <a:ext cx="3151375" cy="560832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103687" y="6485580"/>
            <a:ext cx="3661580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>
                <a:solidFill>
                  <a:schemeClr val="tx2"/>
                </a:solidFill>
              </a:rPr>
              <a:t>KANSAS</a:t>
            </a:r>
            <a:r>
              <a:rPr lang="en-US" sz="933" baseline="0">
                <a:solidFill>
                  <a:schemeClr val="tx2"/>
                </a:solidFill>
              </a:rPr>
              <a:t> STATE DEPARTMENT OF EDUCATION </a:t>
            </a:r>
            <a:r>
              <a:rPr lang="en-US" sz="933" i="1" baseline="0">
                <a:solidFill>
                  <a:schemeClr val="tx2"/>
                </a:solidFill>
              </a:rPr>
              <a:t>| www.ksde.org</a:t>
            </a:r>
            <a:endParaRPr lang="en-US" sz="933" i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0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48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1" y="1193800"/>
            <a:ext cx="5534436" cy="71120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4801" y="1905000"/>
            <a:ext cx="5536553" cy="4256088"/>
          </a:xfrm>
          <a:prstGeom prst="rect">
            <a:avLst/>
          </a:prstGeom>
          <a:noFill/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568" y="1193800"/>
            <a:ext cx="5389033" cy="71120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68" y="1905000"/>
            <a:ext cx="5389033" cy="4256088"/>
          </a:xfrm>
          <a:prstGeom prst="rect">
            <a:avLst/>
          </a:prstGeom>
          <a:noFill/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280485" y="6545902"/>
            <a:ext cx="5815515" cy="2358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933">
                <a:solidFill>
                  <a:schemeClr val="tx2"/>
                </a:solidFill>
              </a:rPr>
              <a:t>KANSAS</a:t>
            </a:r>
            <a:r>
              <a:rPr lang="en-US" sz="933" baseline="0">
                <a:solidFill>
                  <a:schemeClr val="tx2"/>
                </a:solidFill>
              </a:rPr>
              <a:t> STATE DEPARTMENT OF EDUCATION </a:t>
            </a:r>
            <a:r>
              <a:rPr lang="en-US" sz="933" i="1" baseline="0">
                <a:solidFill>
                  <a:schemeClr val="tx2"/>
                </a:solidFill>
              </a:rPr>
              <a:t>| www.ksde.org</a:t>
            </a:r>
            <a:endParaRPr lang="en-US" sz="933" i="1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477" y="5461000"/>
            <a:ext cx="2060924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5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880" y="1823721"/>
            <a:ext cx="9144000" cy="2540001"/>
          </a:xfrm>
        </p:spPr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280485" y="6545902"/>
            <a:ext cx="3661580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>
                <a:solidFill>
                  <a:schemeClr val="tx2"/>
                </a:solidFill>
              </a:rPr>
              <a:t>KANSAS</a:t>
            </a:r>
            <a:r>
              <a:rPr lang="en-US" sz="933" baseline="0">
                <a:solidFill>
                  <a:schemeClr val="tx2"/>
                </a:solidFill>
              </a:rPr>
              <a:t> STATE DEPARTMENT OF EDUCATION </a:t>
            </a:r>
            <a:r>
              <a:rPr lang="en-US" sz="933" i="1" baseline="0">
                <a:solidFill>
                  <a:schemeClr val="tx2"/>
                </a:solidFill>
              </a:rPr>
              <a:t>| www.ksde.org</a:t>
            </a:r>
            <a:endParaRPr lang="en-US" sz="933" i="1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477" y="5461000"/>
            <a:ext cx="2060924" cy="1219200"/>
          </a:xfrm>
          <a:prstGeom prst="rect">
            <a:avLst/>
          </a:prstGeom>
        </p:spPr>
      </p:pic>
      <p:sp>
        <p:nvSpPr>
          <p:cNvPr id="12" name="Left Bracket 11"/>
          <p:cNvSpPr/>
          <p:nvPr userDrawn="1"/>
        </p:nvSpPr>
        <p:spPr>
          <a:xfrm>
            <a:off x="1524000" y="1803400"/>
            <a:ext cx="436880" cy="2560321"/>
          </a:xfrm>
          <a:prstGeom prst="leftBracke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1136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80485" y="6545902"/>
            <a:ext cx="6323515" cy="2358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933">
                <a:solidFill>
                  <a:schemeClr val="tx2"/>
                </a:solidFill>
              </a:rPr>
              <a:t>KANSAS</a:t>
            </a:r>
            <a:r>
              <a:rPr lang="en-US" sz="933" baseline="0">
                <a:solidFill>
                  <a:schemeClr val="tx2"/>
                </a:solidFill>
              </a:rPr>
              <a:t> STATE DEPARTMENT OF EDUCATION </a:t>
            </a:r>
            <a:r>
              <a:rPr lang="en-US" sz="933" i="1" baseline="0">
                <a:solidFill>
                  <a:schemeClr val="tx2"/>
                </a:solidFill>
              </a:rPr>
              <a:t>| www.ksde.org</a:t>
            </a:r>
            <a:endParaRPr lang="en-US" sz="933" i="1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477" y="5461000"/>
            <a:ext cx="2060924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7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280485" y="6545902"/>
            <a:ext cx="3661580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>
                <a:solidFill>
                  <a:schemeClr val="tx2"/>
                </a:solidFill>
              </a:rPr>
              <a:t>KANSAS</a:t>
            </a:r>
            <a:r>
              <a:rPr lang="en-US" sz="933" baseline="0">
                <a:solidFill>
                  <a:schemeClr val="tx2"/>
                </a:solidFill>
              </a:rPr>
              <a:t> STATE DEPARTMENT OF EDUCATION </a:t>
            </a:r>
            <a:r>
              <a:rPr lang="en-US" sz="933" i="1" baseline="0">
                <a:solidFill>
                  <a:schemeClr val="tx2"/>
                </a:solidFill>
              </a:rPr>
              <a:t>| www.ksde.org</a:t>
            </a:r>
            <a:endParaRPr lang="en-US" sz="933" i="1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952" y="5765800"/>
            <a:ext cx="1442649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9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99" y="990601"/>
            <a:ext cx="8127999" cy="5135564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733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01602"/>
            <a:ext cx="11379201" cy="787399"/>
          </a:xfrm>
          <a:noFill/>
        </p:spPr>
        <p:txBody>
          <a:bodyPr lIns="182880" tIns="91440" rIns="91440" bIns="91440"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7600" y="990601"/>
            <a:ext cx="3048000" cy="5135564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tx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80485" y="6545902"/>
            <a:ext cx="3661580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>
                <a:solidFill>
                  <a:schemeClr val="tx2"/>
                </a:solidFill>
              </a:rPr>
              <a:t>KANSAS</a:t>
            </a:r>
            <a:r>
              <a:rPr lang="en-US" sz="933" baseline="0">
                <a:solidFill>
                  <a:schemeClr val="tx2"/>
                </a:solidFill>
              </a:rPr>
              <a:t> STATE DEPARTMENT OF EDUCATION </a:t>
            </a:r>
            <a:r>
              <a:rPr lang="en-US" sz="933" i="1" baseline="0">
                <a:solidFill>
                  <a:schemeClr val="tx2"/>
                </a:solidFill>
              </a:rPr>
              <a:t>| www.ksde.org</a:t>
            </a:r>
            <a:endParaRPr lang="en-US" sz="933" i="1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477" y="5461000"/>
            <a:ext cx="2060924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0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4" y="4800600"/>
            <a:ext cx="10363213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4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tx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485" y="6545902"/>
            <a:ext cx="3661580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>
                <a:solidFill>
                  <a:schemeClr val="tx2"/>
                </a:solidFill>
              </a:rPr>
              <a:t>KANSAS</a:t>
            </a:r>
            <a:r>
              <a:rPr lang="en-US" sz="933" baseline="0">
                <a:solidFill>
                  <a:schemeClr val="tx2"/>
                </a:solidFill>
              </a:rPr>
              <a:t> STATE DEPARTMENT OF EDUCATION </a:t>
            </a:r>
            <a:r>
              <a:rPr lang="en-US" sz="933" i="1" baseline="0">
                <a:solidFill>
                  <a:schemeClr val="tx2"/>
                </a:solidFill>
              </a:rPr>
              <a:t>| www.ksde.org</a:t>
            </a:r>
            <a:endParaRPr lang="en-US" sz="933" i="1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477" y="5461000"/>
            <a:ext cx="2060924" cy="12192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914400" y="76201"/>
            <a:ext cx="10363200" cy="47243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29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1524000" y="1193800"/>
            <a:ext cx="10464811" cy="5080000"/>
          </a:xfrm>
          <a:prstGeom prst="rect">
            <a:avLst/>
          </a:prstGeom>
          <a:noFill/>
        </p:spPr>
        <p:txBody>
          <a:bodyPr vert="horz" lIns="182880" tIns="182880" rIns="182880" bIns="1828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87680" rIns="0" bIns="0" rtlCol="0" anchor="ctr">
            <a:normAutofit/>
          </a:bodyPr>
          <a:lstStyle/>
          <a:p>
            <a:pPr algn="ctr"/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5815515" cy="2358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933">
                <a:solidFill>
                  <a:schemeClr val="tx2"/>
                </a:solidFill>
              </a:rPr>
              <a:t>KANSAS</a:t>
            </a:r>
            <a:r>
              <a:rPr lang="en-US" sz="933" baseline="0">
                <a:solidFill>
                  <a:schemeClr val="tx2"/>
                </a:solidFill>
              </a:rPr>
              <a:t> STATE DEPARTMENT OF EDUCATION </a:t>
            </a:r>
            <a:r>
              <a:rPr lang="en-US" sz="933" i="1" baseline="0">
                <a:solidFill>
                  <a:schemeClr val="tx2"/>
                </a:solidFill>
              </a:rPr>
              <a:t>| www.ksde.org</a:t>
            </a:r>
            <a:endParaRPr lang="en-US" sz="933" i="1">
              <a:solidFill>
                <a:schemeClr val="tx2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3999" y="1"/>
            <a:ext cx="10464803" cy="1198561"/>
          </a:xfrm>
          <a:prstGeom prst="rect">
            <a:avLst/>
          </a:prstGeom>
        </p:spPr>
        <p:txBody>
          <a:bodyPr vert="horz" wrap="square" lIns="182880" tIns="182880" rIns="18288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477" y="5461000"/>
            <a:ext cx="2060924" cy="1219200"/>
          </a:xfrm>
          <a:prstGeom prst="rect">
            <a:avLst/>
          </a:prstGeom>
        </p:spPr>
      </p:pic>
      <p:sp>
        <p:nvSpPr>
          <p:cNvPr id="12" name="Left Bracket 11"/>
          <p:cNvSpPr/>
          <p:nvPr userDrawn="1"/>
        </p:nvSpPr>
        <p:spPr>
          <a:xfrm>
            <a:off x="1051560" y="1193800"/>
            <a:ext cx="472440" cy="3556000"/>
          </a:xfrm>
          <a:prstGeom prst="leftBracke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500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9170" rtl="0" eaLnBrk="1" latinLnBrk="0" hangingPunct="1">
        <a:spcBef>
          <a:spcPct val="0"/>
        </a:spcBef>
        <a:buNone/>
        <a:defRPr sz="4267" kern="1200">
          <a:solidFill>
            <a:schemeClr val="tx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43834" indent="-243834" algn="l" defTabSz="1219170" rtl="0" eaLnBrk="1" latinLnBrk="0" hangingPunct="1">
        <a:spcBef>
          <a:spcPct val="20000"/>
        </a:spcBef>
        <a:spcAft>
          <a:spcPts val="800"/>
        </a:spcAft>
        <a:buClr>
          <a:schemeClr val="bg2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975336" indent="-380990" algn="l" defTabSz="1219170" rtl="0" eaLnBrk="1" latinLnBrk="0" hangingPunct="1">
        <a:spcBef>
          <a:spcPct val="20000"/>
        </a:spcBef>
        <a:spcAft>
          <a:spcPts val="800"/>
        </a:spcAft>
        <a:buClr>
          <a:schemeClr val="bg2"/>
        </a:buClr>
        <a:buSzPct val="95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600160" indent="-380990" algn="l" defTabSz="1219170" rtl="0" eaLnBrk="1" latinLnBrk="0" hangingPunct="1">
        <a:spcBef>
          <a:spcPct val="20000"/>
        </a:spcBef>
        <a:spcAft>
          <a:spcPts val="800"/>
        </a:spcAft>
        <a:buClr>
          <a:schemeClr val="bg2"/>
        </a:buClr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spcAft>
          <a:spcPts val="800"/>
        </a:spcAft>
        <a:buClr>
          <a:schemeClr val="bg2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spcAft>
          <a:spcPts val="800"/>
        </a:spcAft>
        <a:buClr>
          <a:schemeClr val="bg2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Visual Arts and AV Communications Pathway Updates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Stephen </a:t>
            </a:r>
            <a:r>
              <a:rPr lang="en-US" dirty="0" smtClean="0"/>
              <a:t>King</a:t>
            </a:r>
          </a:p>
          <a:p>
            <a:r>
              <a:rPr lang="en-US" smtClean="0"/>
              <a:t>sking@ksde.org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1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Stephen King – KSDE Education Program Consultant</a:t>
            </a:r>
          </a:p>
          <a:p>
            <a:r>
              <a:rPr lang="en-US" dirty="0" smtClean="0"/>
              <a:t>Kent Cornish – Kansas Association of Broadcasters, KACCTE</a:t>
            </a:r>
          </a:p>
          <a:p>
            <a:r>
              <a:rPr lang="en-US" dirty="0" smtClean="0"/>
              <a:t>Patrick (P.J.) Reilly – USD 259 CTE, Project Facilitator</a:t>
            </a:r>
          </a:p>
          <a:p>
            <a:r>
              <a:rPr lang="en-US" dirty="0" smtClean="0"/>
              <a:t>Secondary Teachers</a:t>
            </a:r>
          </a:p>
          <a:p>
            <a:r>
              <a:rPr lang="en-US" dirty="0" smtClean="0"/>
              <a:t>Post-secondary Teachers</a:t>
            </a:r>
          </a:p>
          <a:p>
            <a:r>
              <a:rPr lang="en-US" dirty="0" smtClean="0"/>
              <a:t>Industry Representatives</a:t>
            </a:r>
          </a:p>
          <a:p>
            <a:r>
              <a:rPr lang="en-US" dirty="0" smtClean="0"/>
              <a:t>Initial meeting – 1/31/2018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6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Meet with KACCTE Rep </a:t>
            </a:r>
          </a:p>
          <a:p>
            <a:r>
              <a:rPr lang="en-US" dirty="0" smtClean="0"/>
              <a:t>Identify committee </a:t>
            </a:r>
          </a:p>
          <a:p>
            <a:r>
              <a:rPr lang="en-US" dirty="0" smtClean="0"/>
              <a:t>First meeting: review existing pathway, gap analysis, feedback from field, national standards if any</a:t>
            </a:r>
          </a:p>
          <a:p>
            <a:r>
              <a:rPr lang="en-US" dirty="0" smtClean="0"/>
              <a:t>Consolidate feedback and share with committee</a:t>
            </a:r>
          </a:p>
          <a:p>
            <a:r>
              <a:rPr lang="en-US" dirty="0" smtClean="0"/>
              <a:t>Second meeting (conference call or in person)</a:t>
            </a:r>
          </a:p>
          <a:p>
            <a:r>
              <a:rPr lang="en-US" dirty="0" smtClean="0"/>
              <a:t>Finalize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Public comment period (1 month)</a:t>
            </a:r>
          </a:p>
          <a:p>
            <a:r>
              <a:rPr lang="en-US" dirty="0" smtClean="0"/>
              <a:t>Present to KACCTE in April meeting</a:t>
            </a:r>
          </a:p>
          <a:p>
            <a:r>
              <a:rPr lang="en-US" dirty="0" smtClean="0"/>
              <a:t>Present to KSBOE in July, August, or September</a:t>
            </a:r>
          </a:p>
          <a:p>
            <a:r>
              <a:rPr lang="en-US" dirty="0" smtClean="0"/>
              <a:t>Changes go into effect 12 months after approval (e.g., 2019 – 2020 academic year)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 Review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72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Determination of pathway/strand structures – 1/31/18</a:t>
            </a:r>
          </a:p>
          <a:p>
            <a:r>
              <a:rPr lang="en-US" dirty="0" smtClean="0"/>
              <a:t>Separate into subcommittee by pathway/level – 1/31/18</a:t>
            </a:r>
          </a:p>
          <a:p>
            <a:r>
              <a:rPr lang="en-US" dirty="0" smtClean="0"/>
              <a:t>Revision determinations – 1/31/18</a:t>
            </a:r>
          </a:p>
          <a:p>
            <a:r>
              <a:rPr lang="en-US" dirty="0" smtClean="0"/>
              <a:t>Revisions – February?</a:t>
            </a:r>
          </a:p>
          <a:p>
            <a:r>
              <a:rPr lang="en-US" dirty="0" smtClean="0"/>
              <a:t>Meeting #2 – end of February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Public comment period – beginning March 1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Timeline/Goals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47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182880" tIns="182880" rIns="182880" bIns="182880" rtlCol="0" anchor="t">
            <a:normAutofit/>
          </a:bodyPr>
          <a:lstStyle/>
          <a:p>
            <a:pPr marL="455930" indent="-455930"/>
            <a:r>
              <a:rPr lang="en-US" dirty="0" smtClean="0"/>
              <a:t>Visual </a:t>
            </a:r>
            <a:r>
              <a:rPr lang="en-US" dirty="0"/>
              <a:t>Arts pathway </a:t>
            </a:r>
            <a:r>
              <a:rPr lang="en-US" dirty="0" smtClean="0"/>
              <a:t>has </a:t>
            </a:r>
            <a:r>
              <a:rPr lang="en-US" dirty="0"/>
              <a:t>three strands:  </a:t>
            </a:r>
          </a:p>
          <a:p>
            <a:pPr marL="1050925" lvl="1" indent="-455930"/>
            <a:r>
              <a:rPr lang="en-US" sz="2650" dirty="0"/>
              <a:t>Graphic Design</a:t>
            </a:r>
            <a:endParaRPr sz="2650" dirty="0"/>
          </a:p>
          <a:p>
            <a:pPr marL="1050925" lvl="1" indent="-455930"/>
            <a:r>
              <a:rPr lang="en-US" sz="2650" dirty="0"/>
              <a:t>Interior Design </a:t>
            </a:r>
            <a:endParaRPr sz="2650" dirty="0"/>
          </a:p>
          <a:p>
            <a:pPr marL="1050925" lvl="1" indent="-455930"/>
            <a:r>
              <a:rPr lang="en-US" sz="2650" dirty="0"/>
              <a:t>Fashion &amp; Apparel </a:t>
            </a:r>
            <a:r>
              <a:rPr lang="en-US" sz="2650" dirty="0" smtClean="0"/>
              <a:t>Design</a:t>
            </a:r>
          </a:p>
          <a:p>
            <a:pPr marL="456580" indent="-455930"/>
            <a:r>
              <a:rPr lang="en-US" sz="3183" dirty="0" smtClean="0"/>
              <a:t>AV Communications pathway has one strand.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 Communication and Visual Arts 2018-19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5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Course 30111 changes title from “Trends in Interior &amp; Textile Design” to “Fashion Trends” and drops to .5 credit. </a:t>
            </a:r>
            <a:endParaRPr lang="en-US" dirty="0" smtClean="0"/>
          </a:p>
          <a:p>
            <a:r>
              <a:rPr lang="en-US" dirty="0" smtClean="0"/>
              <a:t>Course </a:t>
            </a:r>
            <a:r>
              <a:rPr lang="en-US" dirty="0"/>
              <a:t>30110 changes title from “Essentials of Interior and Textile Deign” to “Essentials of Fashion, Apparel &amp; Interior Design”. </a:t>
            </a:r>
          </a:p>
          <a:p>
            <a:r>
              <a:rPr lang="en-US" dirty="0" smtClean="0"/>
              <a:t>Course </a:t>
            </a:r>
            <a:r>
              <a:rPr lang="en-US" dirty="0"/>
              <a:t>30112 changes title from “Interior &amp; Textile Merchandising” to F.A.I.D. Merchandising &amp; Entrepreneurship. </a:t>
            </a:r>
          </a:p>
          <a:p>
            <a:r>
              <a:rPr lang="en-US" dirty="0" smtClean="0"/>
              <a:t>Apparel </a:t>
            </a:r>
            <a:r>
              <a:rPr lang="en-US" dirty="0"/>
              <a:t>Production I (19201) and Apparel Production II (19203) are new courses in the Fashion Apparel &amp; Design Strand. </a:t>
            </a:r>
          </a:p>
          <a:p>
            <a:r>
              <a:rPr lang="en-US" dirty="0" smtClean="0"/>
              <a:t>Computer </a:t>
            </a:r>
            <a:r>
              <a:rPr lang="en-US" dirty="0"/>
              <a:t>Applications (10004/60004), Principles of Illustration (30101), and Photo Imaging (30105) are now only available in the Graphic Design Strand. </a:t>
            </a:r>
          </a:p>
          <a:p>
            <a:r>
              <a:rPr lang="en-US" dirty="0" smtClean="0"/>
              <a:t>Career </a:t>
            </a:r>
            <a:r>
              <a:rPr lang="en-US" dirty="0"/>
              <a:t>&amp; Life Planning (22207) &amp; Intro. To Fam. &amp; Consumer Sciences (54001) is no longer available in the Graphic Design Strand. </a:t>
            </a:r>
          </a:p>
          <a:p>
            <a:r>
              <a:rPr lang="en-US" dirty="0" smtClean="0"/>
              <a:t>Residential </a:t>
            </a:r>
            <a:r>
              <a:rPr lang="en-US" dirty="0"/>
              <a:t>Interior Design (22212) has moved from an Application Level course to a Technical Level course and is only available in the Interior Design Strand. </a:t>
            </a:r>
          </a:p>
          <a:p>
            <a:r>
              <a:rPr lang="en-US" dirty="0" smtClean="0"/>
              <a:t>Interior </a:t>
            </a:r>
            <a:r>
              <a:rPr lang="en-US" dirty="0"/>
              <a:t>Design I (19263) and Architectural Design (21103) are now added to the Interior Design Strand. </a:t>
            </a:r>
          </a:p>
          <a:p>
            <a:r>
              <a:rPr lang="en-US" dirty="0" smtClean="0"/>
              <a:t>Course </a:t>
            </a:r>
            <a:r>
              <a:rPr lang="en-US" dirty="0"/>
              <a:t>30160 changes title from “Interior &amp; Textile Design Studio” to “Fashion, Apparel &amp; Interior Design Studio”. </a:t>
            </a:r>
          </a:p>
          <a:p>
            <a:r>
              <a:rPr lang="en-US" dirty="0" smtClean="0"/>
              <a:t>Community </a:t>
            </a:r>
            <a:r>
              <a:rPr lang="en-US" dirty="0"/>
              <a:t>Connections (22270) is no longer available in the pathway. </a:t>
            </a:r>
          </a:p>
          <a:p>
            <a:r>
              <a:rPr lang="en-US" dirty="0" smtClean="0"/>
              <a:t>Comm</a:t>
            </a:r>
            <a:r>
              <a:rPr lang="en-US" dirty="0"/>
              <a:t>. &amp; Industrial Interior Design (38212) is no longer available in the pathway. </a:t>
            </a:r>
          </a:p>
          <a:p>
            <a:r>
              <a:rPr lang="en-US" dirty="0" smtClean="0"/>
              <a:t>Drafting </a:t>
            </a:r>
            <a:r>
              <a:rPr lang="en-US" dirty="0"/>
              <a:t>(21102) is added to the Intro Level of the Interior Design Strand and the Fashion &amp; Apparel Design Strand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Arts Pathway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13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789287"/>
              </p:ext>
            </p:extLst>
          </p:nvPr>
        </p:nvGraphicFramePr>
        <p:xfrm>
          <a:off x="1636776" y="0"/>
          <a:ext cx="5614416" cy="6793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5829252" imgH="7543510" progId="AcroExch.Document.DC">
                  <p:embed/>
                </p:oleObj>
              </mc:Choice>
              <mc:Fallback>
                <p:oleObj name="Acrobat Document" r:id="rId3" imgW="5829252" imgH="75435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6776" y="0"/>
                        <a:ext cx="5614416" cy="6793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997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380809"/>
              </p:ext>
            </p:extLst>
          </p:nvPr>
        </p:nvGraphicFramePr>
        <p:xfrm>
          <a:off x="1524000" y="27596"/>
          <a:ext cx="8839345" cy="6830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3" imgW="7543559" imgH="5829107" progId="AcroExch.Document.DC">
                  <p:embed/>
                </p:oleObj>
              </mc:Choice>
              <mc:Fallback>
                <p:oleObj name="Acrobat Document" r:id="rId3" imgW="7543559" imgH="582910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27596"/>
                        <a:ext cx="8839345" cy="6830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05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829127"/>
              </p:ext>
            </p:extLst>
          </p:nvPr>
        </p:nvGraphicFramePr>
        <p:xfrm>
          <a:off x="1524000" y="-2909"/>
          <a:ext cx="8878823" cy="6860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Acrobat Document" r:id="rId3" imgW="7543559" imgH="5829107" progId="AcroExch.Document.DC">
                  <p:embed/>
                </p:oleObj>
              </mc:Choice>
              <mc:Fallback>
                <p:oleObj name="Acrobat Document" r:id="rId3" imgW="7543559" imgH="582910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-2909"/>
                        <a:ext cx="8878823" cy="6860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30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455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Century Gothic</vt:lpstr>
      <vt:lpstr>1_Office Theme</vt:lpstr>
      <vt:lpstr>Acrobat Document</vt:lpstr>
      <vt:lpstr>Visual Arts and AV Communications Pathway Updates </vt:lpstr>
      <vt:lpstr>Committee</vt:lpstr>
      <vt:lpstr>Pathway Review Process</vt:lpstr>
      <vt:lpstr>Timeline/Goals</vt:lpstr>
      <vt:lpstr>AV Communication and Visual Arts 2018-19</vt:lpstr>
      <vt:lpstr>Visual Arts Pathway changes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CTE Coordinators Update KSDE  October 11, 2017</dc:title>
  <dc:creator>Stacy L. Smith</dc:creator>
  <cp:lastModifiedBy>Stephen H. King</cp:lastModifiedBy>
  <cp:revision>21</cp:revision>
  <dcterms:modified xsi:type="dcterms:W3CDTF">2018-02-06T20:40:48Z</dcterms:modified>
</cp:coreProperties>
</file>