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0" r:id="rId4"/>
    <p:sldId id="258"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E1D"/>
    <a:srgbClr val="D68B1C"/>
    <a:srgbClr val="609600"/>
    <a:srgbClr val="6CA800"/>
    <a:srgbClr val="EE7D00"/>
    <a:srgbClr val="253600"/>
    <a:srgbClr val="552579"/>
    <a:srgbClr val="2597FF"/>
    <a:srgbClr val="D09622"/>
    <a:srgbClr val="CC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25AA11-D8FA-4E18-8BA0-0F5CBE500DAE}" type="datetimeFigureOut">
              <a:rPr lang="en-US" smtClean="0"/>
              <a:pPr/>
              <a:t>1/19/2018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5CDD9-1315-437F-BB40-5814D02911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B5CDD9-1315-437F-BB40-5814D0291167}"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3581705"/>
            <a:ext cx="8246070" cy="1527050"/>
          </a:xfrm>
          <a:effectLst/>
        </p:spPr>
        <p:txBody>
          <a:bodyPr>
            <a:normAutofit/>
          </a:bodyPr>
          <a:lstStyle>
            <a:lvl1pPr algn="l">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01670" y="4956050"/>
            <a:ext cx="8246070" cy="610820"/>
          </a:xfrm>
        </p:spPr>
        <p:txBody>
          <a:bodyPr>
            <a:normAutofit/>
          </a:bodyPr>
          <a:lstStyle>
            <a:lvl1pPr marL="0" indent="0" algn="l">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61082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596540"/>
            <a:ext cx="8229600" cy="4123035"/>
          </a:xfrm>
        </p:spPr>
        <p:txBody>
          <a:bodyPr/>
          <a:lstStyle>
            <a:lvl1pPr>
              <a:defRPr sz="28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1" y="374900"/>
            <a:ext cx="6719018" cy="868839"/>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2" y="1138425"/>
            <a:ext cx="6719018" cy="5039265"/>
          </a:xfrm>
        </p:spPr>
        <p:txBody>
          <a:bodyPr/>
          <a:lstStyle>
            <a:lvl1pPr>
              <a:defRPr sz="28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8229600" cy="53218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749244"/>
            <a:ext cx="4040188" cy="63976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379107"/>
            <a:ext cx="4040188" cy="3035058"/>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749244"/>
            <a:ext cx="4041775" cy="63976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379107"/>
            <a:ext cx="4041775" cy="3035058"/>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4192525"/>
            <a:ext cx="5946345" cy="1374345"/>
          </a:xfrm>
        </p:spPr>
        <p:txBody>
          <a:bodyPr>
            <a:normAutofit fontScale="90000"/>
          </a:bodyPr>
          <a:lstStyle/>
          <a:p>
            <a:r>
              <a:rPr lang="en-US" dirty="0" smtClean="0"/>
              <a:t>Learning through Internships and Networking with Community Stakeholders (LINCS)</a:t>
            </a:r>
            <a:endParaRPr lang="en-US" dirty="0"/>
          </a:p>
        </p:txBody>
      </p:sp>
    </p:spTree>
    <p:extLst>
      <p:ext uri="{BB962C8B-B14F-4D97-AF65-F5344CB8AC3E}">
        <p14:creationId xmlns=""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560" y="374900"/>
            <a:ext cx="8229600" cy="584623"/>
          </a:xfrm>
        </p:spPr>
        <p:txBody>
          <a:bodyPr>
            <a:normAutofit fontScale="90000"/>
          </a:bodyPr>
          <a:lstStyle/>
          <a:p>
            <a:r>
              <a:rPr lang="en-US" dirty="0" smtClean="0">
                <a:solidFill>
                  <a:schemeClr val="bg1"/>
                </a:solidFill>
              </a:rPr>
              <a:t>2017-2018 Progress</a:t>
            </a:r>
            <a:endParaRPr lang="en-US" dirty="0">
              <a:solidFill>
                <a:schemeClr val="bg1"/>
              </a:solidFill>
            </a:endParaRPr>
          </a:p>
        </p:txBody>
      </p:sp>
      <p:sp>
        <p:nvSpPr>
          <p:cNvPr id="3" name="Content Placeholder 2"/>
          <p:cNvSpPr>
            <a:spLocks noGrp="1"/>
          </p:cNvSpPr>
          <p:nvPr>
            <p:ph sz="half" idx="1"/>
          </p:nvPr>
        </p:nvSpPr>
        <p:spPr>
          <a:xfrm>
            <a:off x="448965" y="2054655"/>
            <a:ext cx="4038600" cy="4525963"/>
          </a:xfrm>
        </p:spPr>
        <p:txBody>
          <a:bodyPr>
            <a:normAutofit/>
          </a:bodyPr>
          <a:lstStyle/>
          <a:p>
            <a:r>
              <a:rPr lang="en-US" dirty="0" smtClean="0"/>
              <a:t>First Semester (Sept-Dec)</a:t>
            </a:r>
          </a:p>
          <a:p>
            <a:pPr lvl="1"/>
            <a:r>
              <a:rPr lang="en-US" dirty="0" smtClean="0"/>
              <a:t>12 student placements</a:t>
            </a:r>
          </a:p>
          <a:p>
            <a:pPr lvl="1"/>
            <a:r>
              <a:rPr lang="en-US" dirty="0" smtClean="0"/>
              <a:t>Finance speaker</a:t>
            </a:r>
          </a:p>
          <a:p>
            <a:pPr lvl="1"/>
            <a:r>
              <a:rPr lang="en-US" dirty="0" smtClean="0"/>
              <a:t>5 new business partners</a:t>
            </a:r>
          </a:p>
          <a:p>
            <a:pPr lvl="1"/>
            <a:r>
              <a:rPr lang="en-US" dirty="0" smtClean="0"/>
              <a:t>30 student interviews</a:t>
            </a:r>
          </a:p>
          <a:p>
            <a:pPr lvl="1"/>
            <a:r>
              <a:rPr lang="en-US" dirty="0" smtClean="0"/>
              <a:t>16 placements </a:t>
            </a:r>
            <a:r>
              <a:rPr lang="en-US" dirty="0" smtClean="0"/>
              <a:t>organized for 2</a:t>
            </a:r>
            <a:r>
              <a:rPr lang="en-US" baseline="30000" dirty="0" smtClean="0"/>
              <a:t>nd</a:t>
            </a:r>
            <a:r>
              <a:rPr lang="en-US" dirty="0" smtClean="0"/>
              <a:t> semester</a:t>
            </a:r>
          </a:p>
          <a:p>
            <a:pPr lvl="1"/>
            <a:r>
              <a:rPr lang="en-US" dirty="0" smtClean="0"/>
              <a:t>Interviews </a:t>
            </a:r>
            <a:r>
              <a:rPr lang="en-US" dirty="0" smtClean="0"/>
              <a:t>with </a:t>
            </a:r>
            <a:r>
              <a:rPr lang="en-US" dirty="0" smtClean="0"/>
              <a:t>CTE teachers</a:t>
            </a:r>
            <a:endParaRPr lang="en-US" dirty="0"/>
          </a:p>
        </p:txBody>
      </p:sp>
      <p:sp>
        <p:nvSpPr>
          <p:cNvPr id="4" name="Content Placeholder 3"/>
          <p:cNvSpPr>
            <a:spLocks noGrp="1"/>
          </p:cNvSpPr>
          <p:nvPr>
            <p:ph sz="half" idx="2"/>
          </p:nvPr>
        </p:nvSpPr>
        <p:spPr>
          <a:xfrm>
            <a:off x="4724705" y="1901950"/>
            <a:ext cx="4038600" cy="4525963"/>
          </a:xfrm>
        </p:spPr>
        <p:txBody>
          <a:bodyPr>
            <a:normAutofit/>
          </a:bodyPr>
          <a:lstStyle/>
          <a:p>
            <a:r>
              <a:rPr lang="en-US" dirty="0" smtClean="0"/>
              <a:t>Second Semester (Jan-May)</a:t>
            </a:r>
          </a:p>
          <a:p>
            <a:pPr lvl="1"/>
            <a:r>
              <a:rPr lang="en-US" dirty="0" smtClean="0"/>
              <a:t>32 </a:t>
            </a:r>
            <a:r>
              <a:rPr lang="en-US" dirty="0" smtClean="0"/>
              <a:t>student </a:t>
            </a:r>
            <a:r>
              <a:rPr lang="en-US" dirty="0" smtClean="0"/>
              <a:t>placements</a:t>
            </a:r>
            <a:endParaRPr lang="en-US" dirty="0" smtClean="0"/>
          </a:p>
          <a:p>
            <a:pPr lvl="1"/>
            <a:r>
              <a:rPr lang="en-US" dirty="0" smtClean="0"/>
              <a:t>CTE tour day </a:t>
            </a:r>
            <a:r>
              <a:rPr lang="en-US" dirty="0" smtClean="0"/>
              <a:t>planned to visit 6 area businesses</a:t>
            </a:r>
            <a:endParaRPr lang="en-US" dirty="0" smtClean="0"/>
          </a:p>
          <a:p>
            <a:pPr lvl="1"/>
            <a:r>
              <a:rPr lang="en-US" dirty="0" smtClean="0"/>
              <a:t>5 speakers organized for spring</a:t>
            </a:r>
          </a:p>
          <a:p>
            <a:pPr lvl="1"/>
            <a:r>
              <a:rPr lang="en-US" dirty="0" smtClean="0"/>
              <a:t>Work with counseling staff for placements/</a:t>
            </a:r>
          </a:p>
          <a:p>
            <a:pPr lvl="1">
              <a:buNone/>
            </a:pPr>
            <a:r>
              <a:rPr lang="en-US" dirty="0" smtClean="0"/>
              <a:t>    scheduling next year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About Us</a:t>
            </a:r>
            <a:endParaRPr lang="en-US" dirty="0"/>
          </a:p>
        </p:txBody>
      </p:sp>
      <p:sp>
        <p:nvSpPr>
          <p:cNvPr id="3" name="Content Placeholder 2"/>
          <p:cNvSpPr>
            <a:spLocks noGrp="1"/>
          </p:cNvSpPr>
          <p:nvPr>
            <p:ph idx="1"/>
          </p:nvPr>
        </p:nvSpPr>
        <p:spPr>
          <a:xfrm>
            <a:off x="448965" y="1596540"/>
            <a:ext cx="4428445" cy="4733855"/>
          </a:xfrm>
        </p:spPr>
        <p:txBody>
          <a:bodyPr>
            <a:normAutofit/>
          </a:bodyPr>
          <a:lstStyle/>
          <a:p>
            <a:r>
              <a:rPr lang="en-US" dirty="0" smtClean="0"/>
              <a:t>USD 506 Labette County Schools</a:t>
            </a:r>
            <a:br>
              <a:rPr lang="en-US" dirty="0" smtClean="0"/>
            </a:br>
            <a:endParaRPr lang="en-US" dirty="0" smtClean="0"/>
          </a:p>
          <a:p>
            <a:r>
              <a:rPr lang="en-US" dirty="0" smtClean="0"/>
              <a:t>5 rural K-8 buildings; 1 central high school </a:t>
            </a:r>
            <a:br>
              <a:rPr lang="en-US" dirty="0" smtClean="0"/>
            </a:br>
            <a:endParaRPr lang="en-US" dirty="0" smtClean="0"/>
          </a:p>
          <a:p>
            <a:r>
              <a:rPr lang="en-US" dirty="0" smtClean="0"/>
              <a:t>Approximately 500 students in grades 9-12</a:t>
            </a:r>
            <a:br>
              <a:rPr lang="en-US" dirty="0" smtClean="0"/>
            </a:br>
            <a:endParaRPr lang="en-US" dirty="0" smtClean="0"/>
          </a:p>
          <a:p>
            <a:r>
              <a:rPr lang="en-US" dirty="0" smtClean="0"/>
              <a:t>21 CTE pathways</a:t>
            </a:r>
          </a:p>
          <a:p>
            <a:endParaRPr lang="en-US" dirty="0" smtClean="0"/>
          </a:p>
          <a:p>
            <a:endParaRPr lang="en-US" dirty="0"/>
          </a:p>
        </p:txBody>
      </p:sp>
      <p:pic>
        <p:nvPicPr>
          <p:cNvPr id="4" name="Picture 3" descr="grizzly2.jpg"/>
          <p:cNvPicPr>
            <a:picLocks noChangeAspect="1"/>
          </p:cNvPicPr>
          <p:nvPr/>
        </p:nvPicPr>
        <p:blipFill>
          <a:blip r:embed="rId2" cstate="print"/>
          <a:stretch>
            <a:fillRect/>
          </a:stretch>
        </p:blipFill>
        <p:spPr>
          <a:xfrm>
            <a:off x="5030115" y="2512770"/>
            <a:ext cx="4581150" cy="3512215"/>
          </a:xfrm>
          <a:prstGeom prst="rect">
            <a:avLst/>
          </a:prstGeom>
        </p:spPr>
      </p:pic>
    </p:spTree>
    <p:extLst>
      <p:ext uri="{BB962C8B-B14F-4D97-AF65-F5344CB8AC3E}">
        <p14:creationId xmlns=""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I3 Project: Inform, Inspire, Ignite</a:t>
            </a:r>
            <a:endParaRPr lang="en-US" dirty="0">
              <a:solidFill>
                <a:schemeClr val="bg1"/>
              </a:solidFill>
            </a:endParaRPr>
          </a:p>
        </p:txBody>
      </p:sp>
      <p:sp>
        <p:nvSpPr>
          <p:cNvPr id="3" name="Content Placeholder 2"/>
          <p:cNvSpPr>
            <a:spLocks noGrp="1"/>
          </p:cNvSpPr>
          <p:nvPr>
            <p:ph idx="1"/>
          </p:nvPr>
        </p:nvSpPr>
        <p:spPr/>
        <p:txBody>
          <a:bodyPr/>
          <a:lstStyle/>
          <a:p>
            <a:pPr indent="1588">
              <a:buNone/>
            </a:pPr>
            <a:r>
              <a:rPr lang="en-US" dirty="0" smtClean="0"/>
              <a:t>Academic preparation which surpasses the expectations within career and college settings. </a:t>
            </a:r>
          </a:p>
          <a:p>
            <a:pPr indent="1588">
              <a:buNone/>
            </a:pPr>
            <a:r>
              <a:rPr lang="en-US" dirty="0" smtClean="0"/>
              <a:t>Business and Industry partnerships engaging students in skills necessary to thrive in the work environment. Together, LCHS will provide opportunities that inform students about opportunities in business, inspire students to do great things, and ignite students through expert witness.</a:t>
            </a:r>
            <a:endParaRPr lang="en-US" dirty="0"/>
          </a:p>
        </p:txBody>
      </p:sp>
      <p:sp>
        <p:nvSpPr>
          <p:cNvPr id="5" name="TextBox 4"/>
          <p:cNvSpPr txBox="1"/>
          <p:nvPr/>
        </p:nvSpPr>
        <p:spPr>
          <a:xfrm>
            <a:off x="601669" y="527605"/>
            <a:ext cx="6413611" cy="523220"/>
          </a:xfrm>
          <a:prstGeom prst="rect">
            <a:avLst/>
          </a:prstGeom>
          <a:noFill/>
        </p:spPr>
        <p:txBody>
          <a:bodyPr wrap="square" rtlCol="0">
            <a:spAutoFit/>
          </a:bodyPr>
          <a:lstStyle/>
          <a:p>
            <a:r>
              <a:rPr lang="en-US" sz="2800" dirty="0" smtClean="0">
                <a:solidFill>
                  <a:schemeClr val="bg1"/>
                </a:solidFill>
              </a:rPr>
              <a:t>I3 Project: Inform, Inspire, and Ignite</a:t>
            </a:r>
            <a:endParaRPr lang="en-US" sz="2800" dirty="0">
              <a:solidFill>
                <a:schemeClr val="bg1"/>
              </a:solidFill>
            </a:endParaRPr>
          </a:p>
        </p:txBody>
      </p:sp>
      <p:pic>
        <p:nvPicPr>
          <p:cNvPr id="6" name="Picture 5" descr="grizzly logo2.jpg"/>
          <p:cNvPicPr>
            <a:picLocks noChangeAspect="1"/>
          </p:cNvPicPr>
          <p:nvPr/>
        </p:nvPicPr>
        <p:blipFill>
          <a:blip r:embed="rId2" cstate="print"/>
          <a:stretch>
            <a:fillRect/>
          </a:stretch>
        </p:blipFill>
        <p:spPr>
          <a:xfrm>
            <a:off x="4562850" y="5330950"/>
            <a:ext cx="4581150" cy="15270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985720"/>
            <a:ext cx="8229600" cy="584623"/>
          </a:xfrm>
        </p:spPr>
        <p:txBody>
          <a:bodyPr>
            <a:normAutofit fontScale="90000"/>
          </a:bodyPr>
          <a:lstStyle/>
          <a:p>
            <a:r>
              <a:rPr lang="en-US" dirty="0" smtClean="0"/>
              <a:t>Inform</a:t>
            </a:r>
            <a:endParaRPr lang="en-US" dirty="0"/>
          </a:p>
        </p:txBody>
      </p:sp>
      <p:sp>
        <p:nvSpPr>
          <p:cNvPr id="13" name="Content Placeholder 12"/>
          <p:cNvSpPr>
            <a:spLocks noGrp="1"/>
          </p:cNvSpPr>
          <p:nvPr>
            <p:ph sz="half" idx="1"/>
          </p:nvPr>
        </p:nvSpPr>
        <p:spPr/>
        <p:txBody>
          <a:bodyPr>
            <a:normAutofit lnSpcReduction="10000"/>
          </a:bodyPr>
          <a:lstStyle/>
          <a:p>
            <a:r>
              <a:rPr lang="en-US" dirty="0" smtClean="0"/>
              <a:t>Job shadowing</a:t>
            </a:r>
          </a:p>
          <a:p>
            <a:endParaRPr lang="en-US" dirty="0" smtClean="0"/>
          </a:p>
          <a:p>
            <a:r>
              <a:rPr lang="en-US" dirty="0" smtClean="0"/>
              <a:t>Mentoring</a:t>
            </a:r>
          </a:p>
          <a:p>
            <a:endParaRPr lang="en-US" dirty="0" smtClean="0"/>
          </a:p>
          <a:p>
            <a:r>
              <a:rPr lang="en-US" dirty="0" smtClean="0"/>
              <a:t>Classroom</a:t>
            </a:r>
          </a:p>
          <a:p>
            <a:endParaRPr lang="en-US" dirty="0" smtClean="0"/>
          </a:p>
          <a:p>
            <a:r>
              <a:rPr lang="en-US" dirty="0" smtClean="0"/>
              <a:t>Facility Tours</a:t>
            </a:r>
          </a:p>
          <a:p>
            <a:endParaRPr lang="en-US" dirty="0" smtClean="0"/>
          </a:p>
          <a:p>
            <a:r>
              <a:rPr lang="en-US" dirty="0" smtClean="0"/>
              <a:t>Internships</a:t>
            </a:r>
            <a:endParaRPr lang="en-US" dirty="0"/>
          </a:p>
        </p:txBody>
      </p:sp>
      <p:pic>
        <p:nvPicPr>
          <p:cNvPr id="15" name="Content Placeholder 14" descr="josiah.JPG"/>
          <p:cNvPicPr>
            <a:picLocks noGrp="1" noChangeAspect="1"/>
          </p:cNvPicPr>
          <p:nvPr>
            <p:ph sz="half" idx="2"/>
          </p:nvPr>
        </p:nvPicPr>
        <p:blipFill>
          <a:blip r:embed="rId2" cstate="print"/>
          <a:stretch>
            <a:fillRect/>
          </a:stretch>
        </p:blipFill>
        <p:spPr>
          <a:xfrm rot="5400000">
            <a:off x="3456355" y="1948660"/>
            <a:ext cx="2816960" cy="2112720"/>
          </a:xfrm>
        </p:spPr>
      </p:pic>
      <p:pic>
        <p:nvPicPr>
          <p:cNvPr id="1026" name="Picture 2"/>
          <p:cNvPicPr>
            <a:picLocks noChangeAspect="1" noChangeArrowheads="1"/>
          </p:cNvPicPr>
          <p:nvPr/>
        </p:nvPicPr>
        <p:blipFill>
          <a:blip r:embed="rId3" cstate="print"/>
          <a:srcRect/>
          <a:stretch>
            <a:fillRect/>
          </a:stretch>
        </p:blipFill>
        <p:spPr bwMode="auto">
          <a:xfrm>
            <a:off x="6099050" y="2970885"/>
            <a:ext cx="2591410" cy="3455213"/>
          </a:xfrm>
          <a:prstGeom prst="rect">
            <a:avLst/>
          </a:prstGeom>
          <a:noFill/>
          <a:ln w="9525">
            <a:noFill/>
            <a:miter lim="800000"/>
            <a:headEnd/>
            <a:tailEnd/>
          </a:ln>
        </p:spPr>
      </p:pic>
    </p:spTree>
    <p:extLst>
      <p:ext uri="{BB962C8B-B14F-4D97-AF65-F5344CB8AC3E}">
        <p14:creationId xmlns=""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985720"/>
            <a:ext cx="8229600" cy="584623"/>
          </a:xfrm>
        </p:spPr>
        <p:txBody>
          <a:bodyPr>
            <a:normAutofit fontScale="90000"/>
          </a:bodyPr>
          <a:lstStyle/>
          <a:p>
            <a:r>
              <a:rPr lang="en-US" dirty="0" smtClean="0"/>
              <a:t>Inspire</a:t>
            </a:r>
            <a:endParaRPr lang="en-US" dirty="0"/>
          </a:p>
        </p:txBody>
      </p:sp>
      <p:sp>
        <p:nvSpPr>
          <p:cNvPr id="13" name="Content Placeholder 12"/>
          <p:cNvSpPr>
            <a:spLocks noGrp="1"/>
          </p:cNvSpPr>
          <p:nvPr>
            <p:ph sz="half" idx="1"/>
          </p:nvPr>
        </p:nvSpPr>
        <p:spPr/>
        <p:txBody>
          <a:bodyPr>
            <a:normAutofit fontScale="92500" lnSpcReduction="10000"/>
          </a:bodyPr>
          <a:lstStyle/>
          <a:p>
            <a:r>
              <a:rPr lang="en-US" dirty="0" smtClean="0"/>
              <a:t>Welding Certificate</a:t>
            </a:r>
          </a:p>
          <a:p>
            <a:endParaRPr lang="en-US" dirty="0" smtClean="0"/>
          </a:p>
          <a:p>
            <a:r>
              <a:rPr lang="en-US" dirty="0" smtClean="0"/>
              <a:t>OSHA 10 Certificate</a:t>
            </a:r>
          </a:p>
          <a:p>
            <a:endParaRPr lang="en-US" dirty="0" smtClean="0"/>
          </a:p>
          <a:p>
            <a:r>
              <a:rPr lang="en-US" dirty="0" smtClean="0"/>
              <a:t>CNA Certificate</a:t>
            </a:r>
          </a:p>
          <a:p>
            <a:endParaRPr lang="en-US" dirty="0" smtClean="0"/>
          </a:p>
          <a:p>
            <a:r>
              <a:rPr lang="en-US" dirty="0" err="1" smtClean="0"/>
              <a:t>ProStart</a:t>
            </a:r>
            <a:r>
              <a:rPr lang="en-US" dirty="0" smtClean="0"/>
              <a:t> </a:t>
            </a:r>
            <a:r>
              <a:rPr lang="en-US" dirty="0" smtClean="0"/>
              <a:t>Certificate</a:t>
            </a:r>
          </a:p>
          <a:p>
            <a:pPr>
              <a:buNone/>
            </a:pPr>
            <a:endParaRPr lang="en-US" dirty="0" smtClean="0"/>
          </a:p>
          <a:p>
            <a:r>
              <a:rPr lang="en-US" dirty="0" smtClean="0"/>
              <a:t>Microsoft Office Specialist Certificate</a:t>
            </a:r>
            <a:endParaRPr lang="en-US" dirty="0" smtClean="0"/>
          </a:p>
          <a:p>
            <a:endParaRPr lang="en-US" dirty="0"/>
          </a:p>
        </p:txBody>
      </p:sp>
      <p:pic>
        <p:nvPicPr>
          <p:cNvPr id="8" name="Content Placeholder 7" descr="533b7ca49634b.image.jpg"/>
          <p:cNvPicPr>
            <a:picLocks noGrp="1" noChangeAspect="1"/>
          </p:cNvPicPr>
          <p:nvPr>
            <p:ph sz="half" idx="2"/>
          </p:nvPr>
        </p:nvPicPr>
        <p:blipFill>
          <a:blip r:embed="rId2" cstate="print"/>
          <a:stretch>
            <a:fillRect/>
          </a:stretch>
        </p:blipFill>
        <p:spPr>
          <a:xfrm>
            <a:off x="4965700" y="2218531"/>
            <a:ext cx="3403600" cy="3289300"/>
          </a:xfrm>
        </p:spPr>
      </p:pic>
    </p:spTree>
    <p:extLst>
      <p:ext uri="{BB962C8B-B14F-4D97-AF65-F5344CB8AC3E}">
        <p14:creationId xmlns="" xmlns:p14="http://schemas.microsoft.com/office/powerpoint/2010/main" val="4170783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985720"/>
            <a:ext cx="8229600" cy="584623"/>
          </a:xfrm>
        </p:spPr>
        <p:txBody>
          <a:bodyPr>
            <a:normAutofit fontScale="90000"/>
          </a:bodyPr>
          <a:lstStyle/>
          <a:p>
            <a:r>
              <a:rPr lang="en-US" dirty="0" smtClean="0"/>
              <a:t>Ignite</a:t>
            </a:r>
            <a:endParaRPr lang="en-US" dirty="0"/>
          </a:p>
        </p:txBody>
      </p:sp>
      <p:sp>
        <p:nvSpPr>
          <p:cNvPr id="13" name="Content Placeholder 12"/>
          <p:cNvSpPr>
            <a:spLocks noGrp="1"/>
          </p:cNvSpPr>
          <p:nvPr>
            <p:ph sz="half" idx="1"/>
          </p:nvPr>
        </p:nvSpPr>
        <p:spPr/>
        <p:txBody>
          <a:bodyPr>
            <a:normAutofit/>
          </a:bodyPr>
          <a:lstStyle/>
          <a:p>
            <a:r>
              <a:rPr lang="en-US" dirty="0" smtClean="0"/>
              <a:t>Ignite the spark in individuals to find a meaningful career</a:t>
            </a:r>
          </a:p>
          <a:p>
            <a:r>
              <a:rPr lang="en-US" dirty="0" smtClean="0"/>
              <a:t>Exposure in and outside the classroom in order to focus on career exploration</a:t>
            </a:r>
          </a:p>
          <a:p>
            <a:r>
              <a:rPr lang="en-US" dirty="0" smtClean="0"/>
              <a:t>Understand where student passions exist</a:t>
            </a:r>
          </a:p>
          <a:p>
            <a:endParaRPr lang="en-US" dirty="0"/>
          </a:p>
        </p:txBody>
      </p:sp>
      <p:pic>
        <p:nvPicPr>
          <p:cNvPr id="6" name="Content Placeholder 5" descr="colton.JPG"/>
          <p:cNvPicPr>
            <a:picLocks noGrp="1" noChangeAspect="1"/>
          </p:cNvPicPr>
          <p:nvPr>
            <p:ph sz="half" idx="2"/>
          </p:nvPr>
        </p:nvPicPr>
        <p:blipFill>
          <a:blip r:embed="rId2" cstate="print"/>
          <a:stretch>
            <a:fillRect/>
          </a:stretch>
        </p:blipFill>
        <p:spPr>
          <a:xfrm rot="5400000">
            <a:off x="4690570" y="2241495"/>
            <a:ext cx="4038600" cy="3664920"/>
          </a:xfrm>
        </p:spPr>
      </p:pic>
    </p:spTree>
    <p:extLst>
      <p:ext uri="{BB962C8B-B14F-4D97-AF65-F5344CB8AC3E}">
        <p14:creationId xmlns="" xmlns:p14="http://schemas.microsoft.com/office/powerpoint/2010/main" val="417078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900"/>
            <a:ext cx="7320690" cy="584623"/>
          </a:xfrm>
        </p:spPr>
        <p:txBody>
          <a:bodyPr>
            <a:normAutofit fontScale="90000"/>
          </a:bodyPr>
          <a:lstStyle/>
          <a:p>
            <a:r>
              <a:rPr lang="en-US" dirty="0" smtClean="0">
                <a:solidFill>
                  <a:schemeClr val="bg1"/>
                </a:solidFill>
              </a:rPr>
              <a:t>2017-18 Program Goals</a:t>
            </a:r>
            <a:endParaRPr lang="en-US" dirty="0">
              <a:solidFill>
                <a:schemeClr val="bg1"/>
              </a:solidFill>
            </a:endParaRPr>
          </a:p>
        </p:txBody>
      </p:sp>
      <p:sp>
        <p:nvSpPr>
          <p:cNvPr id="3" name="Content Placeholder 2"/>
          <p:cNvSpPr>
            <a:spLocks noGrp="1"/>
          </p:cNvSpPr>
          <p:nvPr>
            <p:ph sz="half" idx="1"/>
          </p:nvPr>
        </p:nvSpPr>
        <p:spPr>
          <a:xfrm>
            <a:off x="457200" y="1901950"/>
            <a:ext cx="4038600" cy="4224213"/>
          </a:xfrm>
        </p:spPr>
        <p:txBody>
          <a:bodyPr>
            <a:normAutofit fontScale="92500" lnSpcReduction="10000"/>
          </a:bodyPr>
          <a:lstStyle/>
          <a:p>
            <a:r>
              <a:rPr lang="en-US" dirty="0" smtClean="0"/>
              <a:t>Hired dedicated Career Advocate position part-time</a:t>
            </a:r>
          </a:p>
          <a:p>
            <a:endParaRPr lang="en-US" dirty="0" smtClean="0"/>
          </a:p>
          <a:p>
            <a:r>
              <a:rPr lang="en-US" dirty="0" smtClean="0"/>
              <a:t>Build relationships with area businesses</a:t>
            </a:r>
          </a:p>
          <a:p>
            <a:endParaRPr lang="en-US" dirty="0" smtClean="0"/>
          </a:p>
          <a:p>
            <a:r>
              <a:rPr lang="en-US" dirty="0" smtClean="0"/>
              <a:t>Meet with CTE teachers to establish buy-in for expansion of project</a:t>
            </a:r>
          </a:p>
          <a:p>
            <a:pPr>
              <a:buNone/>
            </a:pPr>
            <a:endParaRPr lang="en-US" dirty="0" smtClean="0"/>
          </a:p>
          <a:p>
            <a:endParaRPr lang="en-US" dirty="0"/>
          </a:p>
        </p:txBody>
      </p:sp>
      <p:sp>
        <p:nvSpPr>
          <p:cNvPr id="4" name="Content Placeholder 3"/>
          <p:cNvSpPr>
            <a:spLocks noGrp="1"/>
          </p:cNvSpPr>
          <p:nvPr>
            <p:ph sz="half" idx="2"/>
          </p:nvPr>
        </p:nvSpPr>
        <p:spPr>
          <a:xfrm>
            <a:off x="4648200" y="1901950"/>
            <a:ext cx="4199540" cy="4224213"/>
          </a:xfrm>
        </p:spPr>
        <p:txBody>
          <a:bodyPr>
            <a:normAutofit fontScale="92500" lnSpcReduction="10000"/>
          </a:bodyPr>
          <a:lstStyle/>
          <a:p>
            <a:r>
              <a:rPr lang="en-US" dirty="0" smtClean="0"/>
              <a:t>Create accountability and standards for program</a:t>
            </a:r>
          </a:p>
          <a:p>
            <a:endParaRPr lang="en-US" dirty="0" smtClean="0"/>
          </a:p>
          <a:p>
            <a:r>
              <a:rPr lang="en-US" dirty="0" smtClean="0"/>
              <a:t>Generate student interest and buy-in to program</a:t>
            </a:r>
          </a:p>
          <a:p>
            <a:endParaRPr lang="en-US" dirty="0" smtClean="0"/>
          </a:p>
          <a:p>
            <a:r>
              <a:rPr lang="en-US" dirty="0" smtClean="0"/>
              <a:t>Increase placement of student interns throughout the community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a:t>
            </a:r>
            <a:endParaRPr lang="en-US" dirty="0"/>
          </a:p>
        </p:txBody>
      </p:sp>
      <p:sp>
        <p:nvSpPr>
          <p:cNvPr id="3" name="Content Placeholder 2"/>
          <p:cNvSpPr>
            <a:spLocks noGrp="1"/>
          </p:cNvSpPr>
          <p:nvPr>
            <p:ph idx="1"/>
          </p:nvPr>
        </p:nvSpPr>
        <p:spPr>
          <a:xfrm>
            <a:off x="448965" y="1596540"/>
            <a:ext cx="8229600" cy="5039265"/>
          </a:xfrm>
        </p:spPr>
        <p:txBody>
          <a:bodyPr>
            <a:normAutofit fontScale="92500" lnSpcReduction="20000"/>
          </a:bodyPr>
          <a:lstStyle/>
          <a:p>
            <a:r>
              <a:rPr lang="en-US" dirty="0" smtClean="0"/>
              <a:t>Dedicated staff position not allocated to specific</a:t>
            </a:r>
          </a:p>
          <a:p>
            <a:pPr>
              <a:buNone/>
            </a:pPr>
            <a:r>
              <a:rPr lang="en-US" dirty="0" smtClean="0"/>
              <a:t>	class schedule can reach more students</a:t>
            </a:r>
          </a:p>
          <a:p>
            <a:endParaRPr lang="en-US" dirty="0" smtClean="0"/>
          </a:p>
          <a:p>
            <a:r>
              <a:rPr lang="en-US" dirty="0" smtClean="0"/>
              <a:t>Communication between administration, counselors, CTE teachers and businesses </a:t>
            </a:r>
          </a:p>
          <a:p>
            <a:pPr lvl="1"/>
            <a:r>
              <a:rPr lang="en-US" dirty="0" smtClean="0"/>
              <a:t>Career Advocate should be facilitator and central point of contact</a:t>
            </a:r>
          </a:p>
          <a:p>
            <a:pPr lvl="1"/>
            <a:endParaRPr lang="en-US" dirty="0" smtClean="0"/>
          </a:p>
          <a:p>
            <a:r>
              <a:rPr lang="en-US" dirty="0" smtClean="0"/>
              <a:t>Internship placement flexibility </a:t>
            </a:r>
          </a:p>
          <a:p>
            <a:pPr lvl="1"/>
            <a:r>
              <a:rPr lang="en-US" dirty="0" smtClean="0"/>
              <a:t>not all students or businesses can do 5 days a week or whole semesters</a:t>
            </a:r>
          </a:p>
          <a:p>
            <a:pPr lvl="1"/>
            <a:r>
              <a:rPr lang="en-US" dirty="0" smtClean="0"/>
              <a:t>Should not be </a:t>
            </a:r>
            <a:r>
              <a:rPr lang="en-US" dirty="0" smtClean="0"/>
              <a:t>only a work </a:t>
            </a:r>
            <a:r>
              <a:rPr lang="en-US" dirty="0" smtClean="0"/>
              <a:t>placement but extension of classroom</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a:t>
            </a:r>
            <a:endParaRPr lang="en-US" dirty="0"/>
          </a:p>
        </p:txBody>
      </p:sp>
      <p:sp>
        <p:nvSpPr>
          <p:cNvPr id="3" name="Content Placeholder 2"/>
          <p:cNvSpPr>
            <a:spLocks noGrp="1"/>
          </p:cNvSpPr>
          <p:nvPr>
            <p:ph idx="1"/>
          </p:nvPr>
        </p:nvSpPr>
        <p:spPr>
          <a:xfrm>
            <a:off x="448965" y="1596540"/>
            <a:ext cx="8229600" cy="5039265"/>
          </a:xfrm>
        </p:spPr>
        <p:txBody>
          <a:bodyPr>
            <a:normAutofit lnSpcReduction="10000"/>
          </a:bodyPr>
          <a:lstStyle/>
          <a:p>
            <a:r>
              <a:rPr lang="en-US" dirty="0" smtClean="0"/>
              <a:t>Accountability for students and process </a:t>
            </a:r>
            <a:endParaRPr lang="en-US" dirty="0" smtClean="0"/>
          </a:p>
          <a:p>
            <a:pPr>
              <a:buNone/>
            </a:pPr>
            <a:r>
              <a:rPr lang="en-US" dirty="0" smtClean="0"/>
              <a:t>	</a:t>
            </a:r>
            <a:r>
              <a:rPr lang="en-US" dirty="0" smtClean="0"/>
              <a:t>builds </a:t>
            </a:r>
            <a:r>
              <a:rPr lang="en-US" dirty="0" smtClean="0"/>
              <a:t>the </a:t>
            </a:r>
            <a:r>
              <a:rPr lang="en-US" dirty="0" smtClean="0"/>
              <a:t>success of the program</a:t>
            </a:r>
            <a:endParaRPr lang="en-US" dirty="0" smtClean="0"/>
          </a:p>
          <a:p>
            <a:pPr lvl="1"/>
            <a:r>
              <a:rPr lang="en-US" dirty="0" smtClean="0"/>
              <a:t>Timesheets, employment skills</a:t>
            </a:r>
          </a:p>
          <a:p>
            <a:pPr lvl="1"/>
            <a:r>
              <a:rPr lang="en-US" dirty="0" smtClean="0"/>
              <a:t>Address any potential issues quickly</a:t>
            </a:r>
            <a:endParaRPr lang="en-US" dirty="0" smtClean="0"/>
          </a:p>
          <a:p>
            <a:pPr lvl="1"/>
            <a:r>
              <a:rPr lang="en-US" dirty="0" smtClean="0"/>
              <a:t>Dedicated staff position can spot check throughout the year</a:t>
            </a:r>
          </a:p>
          <a:p>
            <a:pPr lvl="1">
              <a:buNone/>
            </a:pPr>
            <a:endParaRPr lang="en-US" dirty="0" smtClean="0"/>
          </a:p>
          <a:p>
            <a:r>
              <a:rPr lang="en-US" dirty="0" smtClean="0"/>
              <a:t>Student selection by interview with Career Advocate</a:t>
            </a:r>
          </a:p>
          <a:p>
            <a:pPr lvl="1"/>
            <a:r>
              <a:rPr lang="en-US" dirty="0" smtClean="0"/>
              <a:t>Reduces loopholes and confusion for placement</a:t>
            </a:r>
          </a:p>
          <a:p>
            <a:pPr lvl="1"/>
            <a:r>
              <a:rPr lang="en-US" dirty="0" smtClean="0"/>
              <a:t>Builds relationship between Advocate and students for monitoring purposes</a:t>
            </a:r>
          </a:p>
          <a:p>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267</Words>
  <Application>Microsoft Office PowerPoint</Application>
  <PresentationFormat>On-screen Show (4:3)</PresentationFormat>
  <Paragraphs>80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Learning through Internships and Networking with Community Stakeholders (LINCS)</vt:lpstr>
      <vt:lpstr>About Us</vt:lpstr>
      <vt:lpstr>I3 Project: Inform, Inspire, Ignite</vt:lpstr>
      <vt:lpstr>Inform</vt:lpstr>
      <vt:lpstr>Inspire</vt:lpstr>
      <vt:lpstr>Ignite</vt:lpstr>
      <vt:lpstr>2017-18 Program Goals</vt:lpstr>
      <vt:lpstr>Lessons Learned</vt:lpstr>
      <vt:lpstr>Lessons Learned</vt:lpstr>
      <vt:lpstr>2017-2018 Progress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56</cp:revision>
  <dcterms:created xsi:type="dcterms:W3CDTF">2013-08-21T19:17:07Z</dcterms:created>
  <dcterms:modified xsi:type="dcterms:W3CDTF">2018-01-19T15:16:41Z</dcterms:modified>
</cp:coreProperties>
</file>