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8" r:id="rId3"/>
    <p:sldId id="290" r:id="rId4"/>
    <p:sldId id="299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284" r:id="rId15"/>
    <p:sldId id="285" r:id="rId16"/>
    <p:sldId id="286" r:id="rId17"/>
    <p:sldId id="289" r:id="rId18"/>
    <p:sldId id="301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DCD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0750" autoAdjust="0"/>
  </p:normalViewPr>
  <p:slideViewPr>
    <p:cSldViewPr snapToGrid="0" snapToObjects="1">
      <p:cViewPr>
        <p:scale>
          <a:sx n="134" d="100"/>
          <a:sy n="134" d="100"/>
        </p:scale>
        <p:origin x="-40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6" d="100"/>
          <a:sy n="136" d="100"/>
        </p:scale>
        <p:origin x="-1088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62530378147"/>
          <c:y val="0.0"/>
          <c:w val="0.576319505200739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Agrciulture Career Pathways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DB9C8D"/>
              </a:solidFill>
            </c:spPr>
          </c:dPt>
          <c:dPt>
            <c:idx val="5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</c:spPr>
          </c:dPt>
          <c:dPt>
            <c:idx val="6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</c:spPr>
          </c:dPt>
          <c:dPt>
            <c:idx val="8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</c:spPr>
          </c:dPt>
          <c:cat>
            <c:strRef>
              <c:f>Sheet1!$A$2:$A$10</c:f>
              <c:strCache>
                <c:ptCount val="9"/>
                <c:pt idx="0">
                  <c:v>Agribusiness systems</c:v>
                </c:pt>
                <c:pt idx="1">
                  <c:v>Animal Systems</c:v>
                </c:pt>
                <c:pt idx="2">
                  <c:v>Biotechnology Systems</c:v>
                </c:pt>
                <c:pt idx="3">
                  <c:v>Environmental Service Systems</c:v>
                </c:pt>
                <c:pt idx="4">
                  <c:v>Food Products and Processing Systems</c:v>
                </c:pt>
                <c:pt idx="5">
                  <c:v>Natural Resources Systems</c:v>
                </c:pt>
                <c:pt idx="6">
                  <c:v>Plant Systems</c:v>
                </c:pt>
                <c:pt idx="7">
                  <c:v>Power, Structural, and Technical Systems</c:v>
                </c:pt>
                <c:pt idx="8">
                  <c:v>Agricultural Edcuation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62530378147"/>
          <c:y val="0.0"/>
          <c:w val="0.576319505200739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Agrciulture Career Pathways</c:v>
                </c:pt>
              </c:strCache>
            </c:strRef>
          </c:tx>
          <c:spPr>
            <a:noFill/>
            <a:ln w="25400" cap="flat" cmpd="sng" algn="ctr">
              <a:noFill/>
              <a:prstDash val="solid"/>
            </a:ln>
            <a:effectLst/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7"/>
            <c:bubble3D val="0"/>
          </c:dPt>
          <c:dPt>
            <c:idx val="8"/>
            <c:bubble3D val="0"/>
          </c:dPt>
          <c:cat>
            <c:strRef>
              <c:f>Sheet1!$A$2:$A$10</c:f>
              <c:strCache>
                <c:ptCount val="9"/>
                <c:pt idx="0">
                  <c:v>Agribusiness systems</c:v>
                </c:pt>
                <c:pt idx="1">
                  <c:v>Animal Systems</c:v>
                </c:pt>
                <c:pt idx="2">
                  <c:v>Biotechnology Systems</c:v>
                </c:pt>
                <c:pt idx="3">
                  <c:v>Environmental Service Systems</c:v>
                </c:pt>
                <c:pt idx="4">
                  <c:v>Food Products and Processing Systems</c:v>
                </c:pt>
                <c:pt idx="5">
                  <c:v>Natural Resources Systems</c:v>
                </c:pt>
                <c:pt idx="6">
                  <c:v>Plant Systems</c:v>
                </c:pt>
                <c:pt idx="7">
                  <c:v>Power, Structural, and Technical Systems</c:v>
                </c:pt>
                <c:pt idx="8">
                  <c:v>Agricultural Edcuation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661295810246"/>
          <c:y val="0.0"/>
          <c:w val="0.576319505200739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Agrciulture Career Pathways</c:v>
                </c:pt>
              </c:strCache>
            </c:strRef>
          </c:tx>
          <c:spPr>
            <a:noFill/>
            <a:ln w="25400" cap="flat" cmpd="sng" algn="ctr">
              <a:noFill/>
              <a:prstDash val="solid"/>
            </a:ln>
            <a:effectLst/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bubble3D val="0"/>
          </c:dPt>
          <c:cat>
            <c:strRef>
              <c:f>Sheet1!$A$2:$A$10</c:f>
              <c:strCache>
                <c:ptCount val="9"/>
                <c:pt idx="0">
                  <c:v>Agribusiness systems</c:v>
                </c:pt>
                <c:pt idx="1">
                  <c:v>Animal Systems</c:v>
                </c:pt>
                <c:pt idx="2">
                  <c:v>Biotechnology Systems</c:v>
                </c:pt>
                <c:pt idx="3">
                  <c:v>Environmental Service Systems</c:v>
                </c:pt>
                <c:pt idx="4">
                  <c:v>Food Products and Processing Systems</c:v>
                </c:pt>
                <c:pt idx="5">
                  <c:v>Natural Resources Systems</c:v>
                </c:pt>
                <c:pt idx="6">
                  <c:v>Plant Systems</c:v>
                </c:pt>
                <c:pt idx="7">
                  <c:v>Power, Structural, and Technical Systems</c:v>
                </c:pt>
                <c:pt idx="8">
                  <c:v>Agricultural Edcuation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62530378147"/>
          <c:y val="0.0"/>
          <c:w val="0.576319505200739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Agrciulture Career Pathways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noFill/>
              <a:prstDash val="solid"/>
            </a:ln>
            <a:effectLst/>
          </c:spPr>
          <c:dPt>
            <c:idx val="0"/>
            <c:bubble3D val="0"/>
            <c:spPr>
              <a:noFill/>
              <a:ln w="25400" cap="flat" cmpd="sng" algn="ctr">
                <a:noFill/>
                <a:prstDash val="solid"/>
              </a:ln>
              <a:effectLst/>
            </c:spPr>
          </c:dPt>
          <c:dPt>
            <c:idx val="1"/>
            <c:bubble3D val="0"/>
            <c:spPr>
              <a:noFill/>
              <a:ln w="25400" cap="flat" cmpd="sng" algn="ctr">
                <a:noFill/>
                <a:prstDash val="solid"/>
              </a:ln>
              <a:effectLst/>
            </c:spPr>
          </c:dPt>
          <c:dPt>
            <c:idx val="2"/>
            <c:bubble3D val="0"/>
            <c:spPr>
              <a:noFill/>
              <a:ln w="25400" cap="flat" cmpd="sng" algn="ctr">
                <a:noFill/>
                <a:prstDash val="solid"/>
              </a:ln>
              <a:effectLst/>
            </c:spPr>
          </c:dPt>
          <c:dPt>
            <c:idx val="3"/>
            <c:bubble3D val="0"/>
            <c:spPr>
              <a:noFill/>
              <a:ln w="25400" cap="flat" cmpd="sng" algn="ctr">
                <a:noFill/>
                <a:prstDash val="solid"/>
              </a:ln>
              <a:effectLst/>
            </c:spPr>
          </c:dPt>
          <c:dPt>
            <c:idx val="4"/>
            <c:bubble3D val="0"/>
            <c:spPr>
              <a:noFill/>
              <a:ln w="25400" cap="flat" cmpd="sng" algn="ctr">
                <a:noFill/>
                <a:prstDash val="solid"/>
              </a:ln>
              <a:effectLst/>
            </c:spPr>
          </c:dPt>
          <c:dPt>
            <c:idx val="5"/>
            <c:bubble3D val="0"/>
            <c:spPr>
              <a:noFill/>
              <a:ln w="25400" cap="flat" cmpd="sng" algn="ctr">
                <a:noFill/>
                <a:prstDash val="solid"/>
              </a:ln>
              <a:effectLst/>
            </c:spPr>
          </c:dPt>
          <c:dPt>
            <c:idx val="6"/>
            <c:bubble3D val="0"/>
            <c:spPr>
              <a:noFill/>
              <a:ln w="25400" cap="flat" cmpd="sng" algn="ctr">
                <a:noFill/>
                <a:prstDash val="solid"/>
              </a:ln>
              <a:effectLst/>
            </c:spPr>
          </c:dPt>
          <c:dPt>
            <c:idx val="7"/>
            <c:bubble3D val="0"/>
            <c:spPr>
              <a:noFill/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c:spPr>
          </c:dPt>
          <c:cat>
            <c:strRef>
              <c:f>Sheet1!$A$2:$A$10</c:f>
              <c:strCache>
                <c:ptCount val="9"/>
                <c:pt idx="0">
                  <c:v>Agribusiness systems</c:v>
                </c:pt>
                <c:pt idx="1">
                  <c:v>Animal Systems</c:v>
                </c:pt>
                <c:pt idx="2">
                  <c:v>Biotechnology Systems</c:v>
                </c:pt>
                <c:pt idx="3">
                  <c:v>Environmental Service Systems</c:v>
                </c:pt>
                <c:pt idx="4">
                  <c:v>Food Products and Processing Systems</c:v>
                </c:pt>
                <c:pt idx="5">
                  <c:v>Natural Resources Systems</c:v>
                </c:pt>
                <c:pt idx="6">
                  <c:v>Plant Systems</c:v>
                </c:pt>
                <c:pt idx="7">
                  <c:v>Power, Structural, and Technical Systems</c:v>
                </c:pt>
                <c:pt idx="8">
                  <c:v>Agricultural Edcuation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62530378147"/>
          <c:y val="0.0"/>
          <c:w val="0.576319505200739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Agrciulture Career Pathways</c:v>
                </c:pt>
              </c:strCache>
            </c:strRef>
          </c:tx>
          <c:spPr>
            <a:noFill/>
            <a:ln w="25400" cap="flat" cmpd="sng" algn="ctr">
              <a:noFill/>
              <a:prstDash val="solid"/>
            </a:ln>
            <a:effectLst/>
          </c:spPr>
          <c:dPt>
            <c:idx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cat>
            <c:strRef>
              <c:f>Sheet1!$A$2:$A$10</c:f>
              <c:strCache>
                <c:ptCount val="9"/>
                <c:pt idx="0">
                  <c:v>Agribusiness systems</c:v>
                </c:pt>
                <c:pt idx="1">
                  <c:v>Animal Systems</c:v>
                </c:pt>
                <c:pt idx="2">
                  <c:v>Biotechnology Systems</c:v>
                </c:pt>
                <c:pt idx="3">
                  <c:v>Environmental Service Systems</c:v>
                </c:pt>
                <c:pt idx="4">
                  <c:v>Food Products and Processing Systems</c:v>
                </c:pt>
                <c:pt idx="5">
                  <c:v>Natural Resources Systems</c:v>
                </c:pt>
                <c:pt idx="6">
                  <c:v>Plant Systems</c:v>
                </c:pt>
                <c:pt idx="7">
                  <c:v>Power, Structural, and Technical Systems</c:v>
                </c:pt>
                <c:pt idx="8">
                  <c:v>Agricultural Edcuation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62530378147"/>
          <c:y val="0.0"/>
          <c:w val="0.576319505200739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Agrciulture Career Pathways</c:v>
                </c:pt>
              </c:strCache>
            </c:strRef>
          </c:tx>
          <c:spPr>
            <a:noFill/>
            <a:ln w="25400" cap="flat" cmpd="sng" algn="ctr">
              <a:noFill/>
              <a:prstDash val="solid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cat>
            <c:strRef>
              <c:f>Sheet1!$A$2:$A$10</c:f>
              <c:strCache>
                <c:ptCount val="9"/>
                <c:pt idx="0">
                  <c:v>Agribusiness systems</c:v>
                </c:pt>
                <c:pt idx="1">
                  <c:v>Animal Systems</c:v>
                </c:pt>
                <c:pt idx="2">
                  <c:v>Biotechnology Systems</c:v>
                </c:pt>
                <c:pt idx="3">
                  <c:v>Environmental Service Systems</c:v>
                </c:pt>
                <c:pt idx="4">
                  <c:v>Food Products and Processing Systems</c:v>
                </c:pt>
                <c:pt idx="5">
                  <c:v>Natural Resources Systems</c:v>
                </c:pt>
                <c:pt idx="6">
                  <c:v>Plant Systems</c:v>
                </c:pt>
                <c:pt idx="7">
                  <c:v>Power, Structural, and Technical Systems</c:v>
                </c:pt>
                <c:pt idx="8">
                  <c:v>Agricultural Edcuation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62530378147"/>
          <c:y val="0.0"/>
          <c:w val="0.576319505200739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Agrciulture Career Pathways</c:v>
                </c:pt>
              </c:strCache>
            </c:strRef>
          </c:tx>
          <c:spPr>
            <a:noFill/>
            <a:ln w="25400" cap="flat" cmpd="sng" algn="ctr">
              <a:noFill/>
              <a:prstDash val="solid"/>
            </a:ln>
            <a:effectLst/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cat>
            <c:strRef>
              <c:f>Sheet1!$A$2:$A$10</c:f>
              <c:strCache>
                <c:ptCount val="9"/>
                <c:pt idx="0">
                  <c:v>Agribusiness systems</c:v>
                </c:pt>
                <c:pt idx="1">
                  <c:v>Animal Systems</c:v>
                </c:pt>
                <c:pt idx="2">
                  <c:v>Biotechnology Systems</c:v>
                </c:pt>
                <c:pt idx="3">
                  <c:v>Environmental Service Systems</c:v>
                </c:pt>
                <c:pt idx="4">
                  <c:v>Food Products and Processing Systems</c:v>
                </c:pt>
                <c:pt idx="5">
                  <c:v>Natural Resources Systems</c:v>
                </c:pt>
                <c:pt idx="6">
                  <c:v>Plant Systems</c:v>
                </c:pt>
                <c:pt idx="7">
                  <c:v>Power, Structural, and Technical Systems</c:v>
                </c:pt>
                <c:pt idx="8">
                  <c:v>Agricultural Edcuation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62530378147"/>
          <c:y val="0.0"/>
          <c:w val="0.576319505200739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Agrciulture Career Pathways</c:v>
                </c:pt>
              </c:strCache>
            </c:strRef>
          </c:tx>
          <c:spPr>
            <a:noFill/>
            <a:ln w="25400" cap="flat" cmpd="sng" algn="ctr">
              <a:noFill/>
              <a:prstDash val="solid"/>
            </a:ln>
            <a:effectLst/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cat>
            <c:strRef>
              <c:f>Sheet1!$A$2:$A$10</c:f>
              <c:strCache>
                <c:ptCount val="9"/>
                <c:pt idx="0">
                  <c:v>Agribusiness systems</c:v>
                </c:pt>
                <c:pt idx="1">
                  <c:v>Animal Systems</c:v>
                </c:pt>
                <c:pt idx="2">
                  <c:v>Biotechnology Systems</c:v>
                </c:pt>
                <c:pt idx="3">
                  <c:v>Environmental Service Systems</c:v>
                </c:pt>
                <c:pt idx="4">
                  <c:v>Food Products and Processing Systems</c:v>
                </c:pt>
                <c:pt idx="5">
                  <c:v>Natural Resources Systems</c:v>
                </c:pt>
                <c:pt idx="6">
                  <c:v>Plant Systems</c:v>
                </c:pt>
                <c:pt idx="7">
                  <c:v>Power, Structural, and Technical Systems</c:v>
                </c:pt>
                <c:pt idx="8">
                  <c:v>Agricultural Edcuation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62530378147"/>
          <c:y val="0.0"/>
          <c:w val="0.576319505200739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Agrciulture Career Pathways</c:v>
                </c:pt>
              </c:strCache>
            </c:strRef>
          </c:tx>
          <c:spPr>
            <a:noFill/>
            <a:ln w="25400" cap="flat" cmpd="sng" algn="ctr">
              <a:noFill/>
              <a:prstDash val="solid"/>
            </a:ln>
            <a:effectLst/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cat>
            <c:strRef>
              <c:f>Sheet1!$A$2:$A$10</c:f>
              <c:strCache>
                <c:ptCount val="9"/>
                <c:pt idx="0">
                  <c:v>Agribusiness systems</c:v>
                </c:pt>
                <c:pt idx="1">
                  <c:v>Animal Systems</c:v>
                </c:pt>
                <c:pt idx="2">
                  <c:v>Biotechnology Systems</c:v>
                </c:pt>
                <c:pt idx="3">
                  <c:v>Environmental Service Systems</c:v>
                </c:pt>
                <c:pt idx="4">
                  <c:v>Food Products and Processing Systems</c:v>
                </c:pt>
                <c:pt idx="5">
                  <c:v>Natural Resources Systems</c:v>
                </c:pt>
                <c:pt idx="6">
                  <c:v>Plant Systems</c:v>
                </c:pt>
                <c:pt idx="7">
                  <c:v>Power, Structural, and Technical Systems</c:v>
                </c:pt>
                <c:pt idx="8">
                  <c:v>Agricultural Edcuation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62530378147"/>
          <c:y val="0.0"/>
          <c:w val="0.576319505200739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Agrciulture Career Pathways</c:v>
                </c:pt>
              </c:strCache>
            </c:strRef>
          </c:tx>
          <c:spPr>
            <a:noFill/>
            <a:ln w="25400" cap="flat" cmpd="sng" algn="ctr">
              <a:noFill/>
              <a:prstDash val="solid"/>
            </a:ln>
            <a:effectLst/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cat>
            <c:strRef>
              <c:f>Sheet1!$A$2:$A$10</c:f>
              <c:strCache>
                <c:ptCount val="9"/>
                <c:pt idx="0">
                  <c:v>Agribusiness systems</c:v>
                </c:pt>
                <c:pt idx="1">
                  <c:v>Animal Systems</c:v>
                </c:pt>
                <c:pt idx="2">
                  <c:v>Biotechnology Systems</c:v>
                </c:pt>
                <c:pt idx="3">
                  <c:v>Environmental Service Systems</c:v>
                </c:pt>
                <c:pt idx="4">
                  <c:v>Food Products and Processing Systems</c:v>
                </c:pt>
                <c:pt idx="5">
                  <c:v>Natural Resources Systems</c:v>
                </c:pt>
                <c:pt idx="6">
                  <c:v>Plant Systems</c:v>
                </c:pt>
                <c:pt idx="7">
                  <c:v>Power, Structural, and Technical Systems</c:v>
                </c:pt>
                <c:pt idx="8">
                  <c:v>Agricultural Edcuation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87CF0-D1EC-0B4D-9590-5AB35CE466DA}" type="datetimeFigureOut">
              <a:rPr lang="en-US" smtClean="0"/>
              <a:t>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73FB2-2410-0543-A7B0-49AE0E9E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12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2EF8C-DB03-974E-AD90-2D82B0626A34}" type="datetimeFigureOut">
              <a:rPr lang="en-US" smtClean="0"/>
              <a:t>2/2/18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958A6-BA12-8F45-94CC-AD910F598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0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s://www.youtube.com/embed/42JEkYvi4cc?rel=0&amp;showinfo=0&amp;autoplay=1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://www.journey2050.com/play-the-game/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s://www.agexplorer.com/career-finder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7B61381EE0438243" TargetMode="External"/><Relationship Id="rId4" Type="http://schemas.openxmlformats.org/officeDocument/2006/relationships/hyperlink" Target="https://prezi.com/ig-vmusw2rrc/agricultural-careers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the PLAY</a:t>
            </a:r>
            <a:r>
              <a:rPr lang="en-US" baseline="0" dirty="0" smtClean="0"/>
              <a:t> BUTTON </a:t>
            </a:r>
            <a:r>
              <a:rPr lang="en-US" dirty="0" smtClean="0"/>
              <a:t>to access the video.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3"/>
              </a:rPr>
              <a:t>https://www.youtube.com/embed/42JEkYvi4cc?rel=0&amp;showinfo=0&amp;autoplay=1</a:t>
            </a:r>
            <a:r>
              <a:rPr lang="en-US" sz="12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58A6-BA12-8F45-94CC-AD910F5983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2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58A6-BA12-8F45-94CC-AD910F5983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1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HERE</a:t>
            </a:r>
            <a:r>
              <a:rPr lang="en-US" baseline="0" dirty="0" smtClean="0"/>
              <a:t> to access website with game.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hlinkClick r:id="rId3"/>
              </a:rPr>
              <a:t>http://www.journey2050.com/play-the-game/</a:t>
            </a:r>
            <a:r>
              <a:rPr lang="en-US" sz="1200" dirty="0" smtClean="0">
                <a:effectLst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58A6-BA12-8F45-94CC-AD910F5983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00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the link on the </a:t>
            </a:r>
            <a:r>
              <a:rPr lang="en-US" dirty="0" err="1" smtClean="0"/>
              <a:t>powerpoint</a:t>
            </a:r>
            <a:r>
              <a:rPr lang="en-US" dirty="0" smtClean="0"/>
              <a:t> does not work.  Must copy and paste</a:t>
            </a:r>
          </a:p>
          <a:p>
            <a:r>
              <a:rPr lang="en-US" u="sng" dirty="0" smtClean="0">
                <a:effectLst/>
                <a:hlinkClick r:id="rId3"/>
              </a:rPr>
              <a:t>https://www.agexplorer.com/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58A6-BA12-8F45-94CC-AD910F5983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54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PLAYLIST to get to the</a:t>
            </a:r>
            <a:r>
              <a:rPr lang="en-US" baseline="0" dirty="0" smtClean="0"/>
              <a:t> YouTube playlist. </a:t>
            </a:r>
            <a:r>
              <a:rPr lang="en-US" dirty="0" smtClean="0">
                <a:effectLst/>
                <a:hlinkClick r:id="rId3"/>
              </a:rPr>
              <a:t>https://www.youtube.com/playlist?list=PL7B61381EE0438243</a:t>
            </a:r>
            <a:r>
              <a:rPr lang="en-US" dirty="0" smtClean="0">
                <a:effectLst/>
              </a:rPr>
              <a:t> </a:t>
            </a:r>
            <a:endParaRPr lang="en-US" baseline="0" dirty="0" smtClean="0"/>
          </a:p>
          <a:p>
            <a:r>
              <a:rPr lang="en-US" baseline="0" dirty="0" smtClean="0"/>
              <a:t>Click HERE to get to the companion presentation. </a:t>
            </a:r>
            <a:r>
              <a:rPr lang="en-US" dirty="0" smtClean="0">
                <a:effectLst/>
                <a:hlinkClick r:id="rId4"/>
              </a:rPr>
              <a:t>https://prezi.com/ig-vmusw2rrc/agricultural-careers/</a:t>
            </a:r>
            <a:r>
              <a:rPr lang="en-US" dirty="0" smtClean="0">
                <a:effectLst/>
              </a:rPr>
              <a:t> 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958A6-BA12-8F45-94CC-AD910F5983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4428" y="6486518"/>
            <a:ext cx="4133115" cy="365125"/>
          </a:xfrm>
          <a:prstGeom prst="rect">
            <a:avLst/>
          </a:prstGeom>
        </p:spPr>
        <p:txBody>
          <a:bodyPr/>
          <a:lstStyle/>
          <a:p>
            <a:fld id="{651A0C47-018D-4460-B945-BFF7981B6CA6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4428" y="6105070"/>
            <a:ext cx="41331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429" y="6492875"/>
            <a:ext cx="1636254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4428" y="6486518"/>
            <a:ext cx="4133115" cy="365125"/>
          </a:xfrm>
          <a:prstGeom prst="rect">
            <a:avLst/>
          </a:prstGeom>
        </p:spPr>
        <p:txBody>
          <a:bodyPr/>
          <a:lstStyle/>
          <a:p>
            <a:fld id="{651A0C47-018D-4460-B945-BFF7981B6CA6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4428" y="6105070"/>
            <a:ext cx="41331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429" y="6492875"/>
            <a:ext cx="1636254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1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4428" y="6486518"/>
            <a:ext cx="4133115" cy="365125"/>
          </a:xfrm>
          <a:prstGeom prst="rect">
            <a:avLst/>
          </a:prstGeom>
        </p:spPr>
        <p:txBody>
          <a:bodyPr/>
          <a:lstStyle/>
          <a:p>
            <a:fld id="{651A0C47-018D-4460-B945-BFF7981B6CA6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4428" y="6105070"/>
            <a:ext cx="41331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429" y="6492875"/>
            <a:ext cx="1636254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428" y="6486518"/>
            <a:ext cx="4133115" cy="365125"/>
          </a:xfrm>
          <a:prstGeom prst="rect">
            <a:avLst/>
          </a:prstGeom>
        </p:spPr>
        <p:txBody>
          <a:bodyPr/>
          <a:lstStyle/>
          <a:p>
            <a:fld id="{651A0C47-018D-4460-B945-BFF7981B6CA6}" type="datetimeFigureOut">
              <a:rPr lang="en-US" smtClean="0"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4428" y="6105070"/>
            <a:ext cx="41331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44429" y="6492875"/>
            <a:ext cx="1636254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428" y="6486518"/>
            <a:ext cx="4133115" cy="365125"/>
          </a:xfrm>
          <a:prstGeom prst="rect">
            <a:avLst/>
          </a:prstGeom>
        </p:spPr>
        <p:txBody>
          <a:bodyPr/>
          <a:lstStyle/>
          <a:p>
            <a:fld id="{651A0C47-018D-4460-B945-BFF7981B6CA6}" type="datetimeFigureOut">
              <a:rPr lang="en-US" smtClean="0"/>
              <a:t>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4428" y="6105070"/>
            <a:ext cx="41331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44429" y="6492875"/>
            <a:ext cx="1636254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4428" y="6486518"/>
            <a:ext cx="4133115" cy="365125"/>
          </a:xfrm>
          <a:prstGeom prst="rect">
            <a:avLst/>
          </a:prstGeom>
        </p:spPr>
        <p:txBody>
          <a:bodyPr/>
          <a:lstStyle/>
          <a:p>
            <a:fld id="{651A0C47-018D-4460-B945-BFF7981B6CA6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4428" y="6105070"/>
            <a:ext cx="41331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429" y="6492875"/>
            <a:ext cx="1636254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4428" y="6486518"/>
            <a:ext cx="4133115" cy="365125"/>
          </a:xfrm>
          <a:prstGeom prst="rect">
            <a:avLst/>
          </a:prstGeom>
        </p:spPr>
        <p:txBody>
          <a:bodyPr/>
          <a:lstStyle/>
          <a:p>
            <a:fld id="{651A0C47-018D-4460-B945-BFF7981B6CA6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4428" y="6105070"/>
            <a:ext cx="41331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429" y="6492875"/>
            <a:ext cx="1636254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428" y="6486518"/>
            <a:ext cx="4133115" cy="365125"/>
          </a:xfrm>
          <a:prstGeom prst="rect">
            <a:avLst/>
          </a:prstGeom>
        </p:spPr>
        <p:txBody>
          <a:bodyPr/>
          <a:lstStyle/>
          <a:p>
            <a:fld id="{651A0C47-018D-4460-B945-BFF7981B6CA6}" type="datetimeFigureOut">
              <a:rPr lang="en-US" smtClean="0"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4428" y="6105070"/>
            <a:ext cx="41331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44429" y="6492875"/>
            <a:ext cx="1636254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2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44428" y="6486518"/>
            <a:ext cx="4133115" cy="365125"/>
          </a:xfrm>
          <a:prstGeom prst="rect">
            <a:avLst/>
          </a:prstGeom>
        </p:spPr>
        <p:txBody>
          <a:bodyPr/>
          <a:lstStyle/>
          <a:p>
            <a:fld id="{651A0C47-018D-4460-B945-BFF7981B6CA6}" type="datetimeFigureOut">
              <a:rPr lang="en-US" smtClean="0"/>
              <a:t>2/2/18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44428" y="6105070"/>
            <a:ext cx="41331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344429" y="6492875"/>
            <a:ext cx="1636254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428" y="6486518"/>
            <a:ext cx="4133115" cy="365125"/>
          </a:xfrm>
          <a:prstGeom prst="rect">
            <a:avLst/>
          </a:prstGeom>
        </p:spPr>
        <p:txBody>
          <a:bodyPr/>
          <a:lstStyle/>
          <a:p>
            <a:fld id="{651A0C47-018D-4460-B945-BFF7981B6CA6}" type="datetimeFigureOut">
              <a:rPr lang="en-US" smtClean="0"/>
              <a:t>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4428" y="6105070"/>
            <a:ext cx="41331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44429" y="6492875"/>
            <a:ext cx="1636254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44428" y="6486518"/>
            <a:ext cx="4133115" cy="365125"/>
          </a:xfrm>
          <a:prstGeom prst="rect">
            <a:avLst/>
          </a:prstGeom>
        </p:spPr>
        <p:txBody>
          <a:bodyPr/>
          <a:lstStyle/>
          <a:p>
            <a:fld id="{651A0C47-018D-4460-B945-BFF7981B6CA6}" type="datetimeFigureOut">
              <a:rPr lang="en-US" smtClean="0"/>
              <a:t>2/2/18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44428" y="6105070"/>
            <a:ext cx="41331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44429" y="6492875"/>
            <a:ext cx="1636254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428" y="6486518"/>
            <a:ext cx="4133115" cy="365125"/>
          </a:xfrm>
          <a:prstGeom prst="rect">
            <a:avLst/>
          </a:prstGeom>
        </p:spPr>
        <p:txBody>
          <a:bodyPr/>
          <a:lstStyle/>
          <a:p>
            <a:fld id="{651A0C47-018D-4460-B945-BFF7981B6CA6}" type="datetimeFigureOut">
              <a:rPr lang="en-US" smtClean="0"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4428" y="6105070"/>
            <a:ext cx="41331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44429" y="6492875"/>
            <a:ext cx="1636254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2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428" y="6486518"/>
            <a:ext cx="4133115" cy="365125"/>
          </a:xfrm>
          <a:prstGeom prst="rect">
            <a:avLst/>
          </a:prstGeom>
        </p:spPr>
        <p:txBody>
          <a:bodyPr/>
          <a:lstStyle/>
          <a:p>
            <a:fld id="{651A0C47-018D-4460-B945-BFF7981B6CA6}" type="datetimeFigureOut">
              <a:rPr lang="en-US" smtClean="0"/>
              <a:t>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4428" y="6105070"/>
            <a:ext cx="41331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44429" y="6492875"/>
            <a:ext cx="1636254" cy="365125"/>
          </a:xfrm>
          <a:prstGeom prst="rect">
            <a:avLst/>
          </a:prstGeom>
        </p:spPr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91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424038" y="6182038"/>
            <a:ext cx="3635621" cy="616636"/>
            <a:chOff x="1706281" y="6105070"/>
            <a:chExt cx="3912902" cy="75293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706281" y="6105070"/>
              <a:ext cx="3912902" cy="75293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7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Untitled4.png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9" r="8862"/>
            <a:stretch/>
          </p:blipFill>
          <p:spPr>
            <a:xfrm>
              <a:off x="1834573" y="6163680"/>
              <a:ext cx="3643422" cy="694320"/>
            </a:xfrm>
            <a:prstGeom prst="rect">
              <a:avLst/>
            </a:prstGeom>
          </p:spPr>
        </p:pic>
      </p:grp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" y="5742188"/>
            <a:ext cx="1270030" cy="11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4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://www.journey2050.com/play-the-game/" TargetMode="External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xplorer.com/" TargetMode="External"/><Relationship Id="rId4" Type="http://schemas.openxmlformats.org/officeDocument/2006/relationships/hyperlink" Target="https://www.agexplorer.com/career-finder" TargetMode="External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hyperlink" Target="https://www.youtube.com/playlist?list=PL7B61381EE0438243" TargetMode="External"/><Relationship Id="rId5" Type="http://schemas.openxmlformats.org/officeDocument/2006/relationships/hyperlink" Target="https://prezi.com/ig-vmusw2rrc/agricultural-careers/" TargetMode="External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gexplorer.com/career-finder" TargetMode="External"/><Relationship Id="rId3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youtube.com/embed/42JEkYvi4cc?rel=0&amp;showinfo=0&amp;autoplay=1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9236"/>
            <a:ext cx="7772400" cy="1470025"/>
          </a:xfrm>
          <a:solidFill>
            <a:schemeClr val="tx1">
              <a:lumMod val="50000"/>
            </a:schemeClr>
          </a:solidFill>
          <a:ln w="76200" cap="rnd" cmpd="tri">
            <a:solidFill>
              <a:schemeClr val="tx1">
                <a:lumMod val="20000"/>
                <a:lumOff val="80000"/>
              </a:schemeClr>
            </a:solidFill>
            <a:prstDash val="sysDot"/>
            <a:miter lim="800000"/>
          </a:ln>
          <a:effectLst>
            <a:glow rad="723900">
              <a:schemeClr val="accent1">
                <a:alpha val="2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stA="65000" endPos="37000" dir="5400000" sy="-100000" algn="bl" rotWithShape="0"/>
            <a:softEdge rad="3556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  <a:bevelB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Agricultural Career Pathways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8895" y="3522576"/>
            <a:ext cx="4906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Kansas Foundation for Ag in the Classroom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419" y="1579107"/>
            <a:ext cx="4101432" cy="4525963"/>
          </a:xfrm>
        </p:spPr>
        <p:txBody>
          <a:bodyPr/>
          <a:lstStyle/>
          <a:p>
            <a:r>
              <a:rPr lang="en-US" dirty="0" smtClean="0"/>
              <a:t>Possible Careers:</a:t>
            </a:r>
          </a:p>
          <a:p>
            <a:pPr lvl="1"/>
            <a:r>
              <a:rPr lang="en-US" dirty="0" smtClean="0"/>
              <a:t>Agronomist</a:t>
            </a:r>
          </a:p>
          <a:p>
            <a:pPr lvl="1"/>
            <a:r>
              <a:rPr lang="en-US" dirty="0" smtClean="0"/>
              <a:t>Farmer</a:t>
            </a:r>
          </a:p>
          <a:p>
            <a:pPr lvl="1"/>
            <a:r>
              <a:rPr lang="en-US" dirty="0" smtClean="0"/>
              <a:t>Plant geneticist</a:t>
            </a:r>
          </a:p>
          <a:p>
            <a:pPr lvl="1"/>
            <a:r>
              <a:rPr lang="en-US" dirty="0" smtClean="0"/>
              <a:t>Seed analyst</a:t>
            </a:r>
          </a:p>
          <a:p>
            <a:pPr lvl="1"/>
            <a:r>
              <a:rPr lang="en-US" dirty="0" smtClean="0"/>
              <a:t>Golf Course manager</a:t>
            </a:r>
          </a:p>
          <a:p>
            <a:pPr lvl="1"/>
            <a:r>
              <a:rPr lang="en-US" dirty="0" smtClean="0"/>
              <a:t>Fruit and vegetable grower</a:t>
            </a:r>
          </a:p>
          <a:p>
            <a:pPr lvl="1"/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295377"/>
              </p:ext>
            </p:extLst>
          </p:nvPr>
        </p:nvGraphicFramePr>
        <p:xfrm>
          <a:off x="-2310064" y="1256349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193291" y="4837861"/>
            <a:ext cx="82155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Plant</a:t>
            </a:r>
          </a:p>
          <a:p>
            <a:pPr algn="ctr"/>
            <a:r>
              <a:rPr lang="en-US" sz="1600" dirty="0" smtClean="0"/>
              <a:t>Systems</a:t>
            </a:r>
            <a:endParaRPr lang="en-US" sz="1600" dirty="0"/>
          </a:p>
        </p:txBody>
      </p:sp>
      <p:pic>
        <p:nvPicPr>
          <p:cNvPr id="6" name="Picture 5" descr="plan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820695" cy="1777415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7" name="Picture 6" descr="plant-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77" y="3471804"/>
            <a:ext cx="2149642" cy="2149642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186947" y="6122800"/>
            <a:ext cx="38367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https://www.ffanewhorizons.org/2016/03/06/career-overview-plant-systems</a:t>
            </a:r>
            <a:r>
              <a:rPr lang="en-US" sz="1100" dirty="0" smtClean="0"/>
              <a:t>/</a:t>
            </a:r>
          </a:p>
          <a:p>
            <a:r>
              <a:rPr lang="en-US" sz="1100" dirty="0"/>
              <a:t>https://</a:t>
            </a:r>
            <a:r>
              <a:rPr lang="en-US" sz="1100" dirty="0" err="1"/>
              <a:t>www.agexplorer.com</a:t>
            </a:r>
            <a:r>
              <a:rPr lang="en-US" sz="1100" dirty="0"/>
              <a:t>/focus/plant-systems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4251" y="2467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Agricultural Career Pathways</a:t>
            </a:r>
            <a:endParaRPr lang="en-US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788" y="1579107"/>
            <a:ext cx="4195011" cy="4525963"/>
          </a:xfrm>
        </p:spPr>
        <p:txBody>
          <a:bodyPr/>
          <a:lstStyle/>
          <a:p>
            <a:r>
              <a:rPr lang="en-US" dirty="0" smtClean="0"/>
              <a:t>Possible Careers:</a:t>
            </a:r>
          </a:p>
          <a:p>
            <a:pPr lvl="1"/>
            <a:r>
              <a:rPr lang="en-US" dirty="0" smtClean="0"/>
              <a:t>Agriculture Science Teacher</a:t>
            </a:r>
          </a:p>
          <a:p>
            <a:pPr lvl="1"/>
            <a:r>
              <a:rPr lang="en-US" dirty="0" smtClean="0"/>
              <a:t>Extension Faculty</a:t>
            </a:r>
          </a:p>
          <a:p>
            <a:pPr lvl="1"/>
            <a:r>
              <a:rPr lang="en-US" dirty="0" smtClean="0"/>
              <a:t>Bank Loan Officer</a:t>
            </a:r>
          </a:p>
          <a:p>
            <a:pPr lvl="1"/>
            <a:r>
              <a:rPr lang="en-US" dirty="0" smtClean="0"/>
              <a:t>College Recruiter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122640"/>
              </p:ext>
            </p:extLst>
          </p:nvPr>
        </p:nvGraphicFramePr>
        <p:xfrm>
          <a:off x="-1561432" y="1419271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68132" y="4625400"/>
            <a:ext cx="11280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Agricultural </a:t>
            </a:r>
          </a:p>
          <a:p>
            <a:pPr algn="ctr"/>
            <a:r>
              <a:rPr lang="en-US" sz="1600" dirty="0" smtClean="0"/>
              <a:t>Education</a:t>
            </a:r>
            <a:endParaRPr lang="en-US" sz="1600" dirty="0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2" y="1417638"/>
            <a:ext cx="3616184" cy="2086118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106736" y="5994408"/>
            <a:ext cx="40372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http://dsiweb.cse.msu.edu/who-we-are/research/education-and-</a:t>
            </a:r>
            <a:r>
              <a:rPr lang="en-US" sz="1100" dirty="0" smtClean="0"/>
              <a:t>workforce/agricultural</a:t>
            </a:r>
            <a:r>
              <a:rPr lang="en-US" sz="1100" dirty="0"/>
              <a:t>-education-and-training-aet-system</a:t>
            </a:r>
            <a:r>
              <a:rPr lang="en-US" sz="1100" dirty="0" smtClean="0"/>
              <a:t>/</a:t>
            </a:r>
          </a:p>
          <a:p>
            <a:r>
              <a:rPr lang="en-US" sz="1100" dirty="0"/>
              <a:t>https://www.ffanewhorizons.org/tag/career-pathways</a:t>
            </a:r>
            <a:r>
              <a:rPr lang="en-US" sz="1100" dirty="0" smtClean="0"/>
              <a:t>/</a:t>
            </a:r>
          </a:p>
          <a:p>
            <a:r>
              <a:rPr lang="en-US" sz="1100" dirty="0"/>
              <a:t>http://</a:t>
            </a:r>
            <a:r>
              <a:rPr lang="en-US" sz="1100" dirty="0" err="1"/>
              <a:t>www.uidaho.edu</a:t>
            </a:r>
            <a:r>
              <a:rPr lang="en-US" sz="1100" dirty="0"/>
              <a:t>/degree-finder/agricultural-education/</a:t>
            </a:r>
            <a:r>
              <a:rPr lang="en-US" sz="1100" dirty="0" err="1"/>
              <a:t>ms</a:t>
            </a:r>
            <a:r>
              <a:rPr lang="en-US" sz="1100" dirty="0"/>
              <a:t>-ag-</a:t>
            </a:r>
            <a:r>
              <a:rPr lang="en-US" sz="1100" dirty="0" err="1"/>
              <a:t>ed</a:t>
            </a:r>
            <a:endParaRPr lang="en-US" sz="1100" dirty="0"/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10" y="3811633"/>
            <a:ext cx="2105527" cy="21336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Agricultural Career Pathways</a:t>
            </a:r>
            <a:endParaRPr lang="en-US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8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5474" y="1579107"/>
            <a:ext cx="4061326" cy="4525963"/>
          </a:xfrm>
        </p:spPr>
        <p:txBody>
          <a:bodyPr/>
          <a:lstStyle/>
          <a:p>
            <a:r>
              <a:rPr lang="en-US" dirty="0" smtClean="0"/>
              <a:t>Possible Careers:</a:t>
            </a:r>
          </a:p>
          <a:p>
            <a:pPr lvl="1"/>
            <a:r>
              <a:rPr lang="en-US" dirty="0" smtClean="0"/>
              <a:t>Agricultural engineer</a:t>
            </a:r>
          </a:p>
          <a:p>
            <a:pPr lvl="1"/>
            <a:r>
              <a:rPr lang="en-US" dirty="0" smtClean="0"/>
              <a:t>Diesel technician</a:t>
            </a:r>
          </a:p>
          <a:p>
            <a:pPr lvl="1"/>
            <a:r>
              <a:rPr lang="en-US" dirty="0" smtClean="0"/>
              <a:t>Land surveyor</a:t>
            </a:r>
          </a:p>
          <a:p>
            <a:pPr lvl="1"/>
            <a:r>
              <a:rPr lang="en-US" dirty="0" smtClean="0"/>
              <a:t>Contractor/builder</a:t>
            </a:r>
          </a:p>
          <a:p>
            <a:pPr lvl="1"/>
            <a:r>
              <a:rPr lang="en-US" dirty="0" smtClean="0"/>
              <a:t>Welder</a:t>
            </a:r>
          </a:p>
          <a:p>
            <a:pPr lvl="1"/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005823"/>
              </p:ext>
            </p:extLst>
          </p:nvPr>
        </p:nvGraphicFramePr>
        <p:xfrm>
          <a:off x="-1294064" y="1647582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56674" y="3607543"/>
            <a:ext cx="1627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Power, Structure </a:t>
            </a:r>
          </a:p>
          <a:p>
            <a:pPr algn="ctr"/>
            <a:r>
              <a:rPr lang="en-US" sz="1600" dirty="0" smtClean="0"/>
              <a:t>&amp;</a:t>
            </a:r>
          </a:p>
          <a:p>
            <a:pPr algn="ctr"/>
            <a:r>
              <a:rPr lang="en-US" sz="1600" dirty="0" smtClean="0"/>
              <a:t>Technical Systems</a:t>
            </a:r>
            <a:endParaRPr lang="en-US" sz="1600" dirty="0"/>
          </a:p>
        </p:txBody>
      </p:sp>
      <p:pic>
        <p:nvPicPr>
          <p:cNvPr id="6" name="Picture 5" descr="power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57" y="4129621"/>
            <a:ext cx="1734818" cy="1734818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7" name="Picture 6" descr="power-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1" y="1762703"/>
            <a:ext cx="3392904" cy="1591246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160211" y="6117075"/>
            <a:ext cx="39837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https://www.ffanewhorizons.org/2016/03/06/career-overview-power-structural-and-technical-systems</a:t>
            </a:r>
            <a:r>
              <a:rPr lang="en-US" sz="1100" dirty="0" smtClean="0"/>
              <a:t>/</a:t>
            </a:r>
          </a:p>
          <a:p>
            <a:r>
              <a:rPr lang="en-US" sz="1100" dirty="0"/>
              <a:t>https://</a:t>
            </a:r>
            <a:r>
              <a:rPr lang="en-US" sz="1100" dirty="0" err="1"/>
              <a:t>www.agexplorer.com</a:t>
            </a:r>
            <a:r>
              <a:rPr lang="en-US" sz="1100" dirty="0"/>
              <a:t>/focus/power-structural-technical-systems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Agricultural Career Pathways</a:t>
            </a:r>
            <a:endParaRPr lang="en-US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94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Online Career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1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89381"/>
            <a:ext cx="7776882" cy="1013011"/>
          </a:xfrm>
        </p:spPr>
        <p:txBody>
          <a:bodyPr/>
          <a:lstStyle/>
          <a:p>
            <a:r>
              <a:rPr lang="en-US" b="1" dirty="0">
                <a:ln w="12700" cmpd="sng">
                  <a:noFill/>
                  <a:prstDash val="solid"/>
                </a:ln>
                <a:pattFill prst="pct90">
                  <a:fgClr>
                    <a:schemeClr val="tx1"/>
                  </a:fgClr>
                  <a:bgClr>
                    <a:schemeClr val="bg1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Journey </a:t>
            </a:r>
            <a:r>
              <a:rPr lang="en-US" b="1" dirty="0" smtClean="0">
                <a:ln w="12700" cmpd="sng">
                  <a:noFill/>
                  <a:prstDash val="solid"/>
                </a:ln>
                <a:pattFill prst="pct90">
                  <a:fgClr>
                    <a:schemeClr val="tx1"/>
                  </a:fgClr>
                  <a:bgClr>
                    <a:schemeClr val="bg1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2050</a:t>
            </a:r>
            <a:endParaRPr lang="en-US" dirty="0">
              <a:pattFill prst="pct90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0" name="Picture Placeholder 9" descr="Screen Shot 2018-01-30 at 8.58.46 AM.pn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r="1015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4825999"/>
            <a:ext cx="7776882" cy="950259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Journey 2050 is a game developed to teach users about the importance of food security and the role agriculture plays in sustaining growing population.  The sixth level allows users to create a character and choose an agricultural related career.</a:t>
            </a:r>
            <a:endParaRPr lang="en-US" dirty="0">
              <a:effectLst/>
            </a:endParaRPr>
          </a:p>
        </p:txBody>
      </p:sp>
      <p:pic>
        <p:nvPicPr>
          <p:cNvPr id="13" name="Picture Placeholder 12" descr="Screen Shot 2018-01-30 at 9.00.21 AM.pn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r="10158"/>
          <a:stretch>
            <a:fillRect/>
          </a:stretch>
        </p:blipFill>
        <p:spPr/>
      </p:pic>
      <p:pic>
        <p:nvPicPr>
          <p:cNvPr id="11" name="Picture Placeholder 10" descr="Screen Shot 2018-01-30 at 8.59.21 AM.png"/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2" r="10242"/>
          <a:stretch>
            <a:fillRect/>
          </a:stretch>
        </p:blipFill>
        <p:spPr/>
      </p:pic>
      <p:pic>
        <p:nvPicPr>
          <p:cNvPr id="14" name="Picture Placeholder 13" descr="Screen Shot 2018-01-31 at 10.01.19 AM.png"/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2" r="10242"/>
          <a:stretch>
            <a:fillRect/>
          </a:stretch>
        </p:blipFill>
        <p:spPr/>
      </p:pic>
      <p:pic>
        <p:nvPicPr>
          <p:cNvPr id="12" name="Picture Placeholder 11" descr="Screen Shot 2018-01-30 at 9.00.08 AM.png"/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r="10159"/>
          <a:stretch>
            <a:fillRect/>
          </a:stretch>
        </p:blipFill>
        <p:spPr/>
      </p:pic>
      <p:pic>
        <p:nvPicPr>
          <p:cNvPr id="15" name="Picture Placeholder 14" descr="Screen Shot 2018-01-31 at 10.01.36 AM.png"/>
          <p:cNvPicPr>
            <a:picLocks noGrp="1" noChangeAspect="1"/>
          </p:cNvPicPr>
          <p:nvPr>
            <p:ph type="pic" idx="1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r="10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88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80821"/>
            <a:ext cx="7776882" cy="1013011"/>
          </a:xfrm>
        </p:spPr>
        <p:txBody>
          <a:bodyPr/>
          <a:lstStyle/>
          <a:p>
            <a:r>
              <a:rPr lang="en-US" b="1" dirty="0" smtClean="0">
                <a:ln w="12700" cmpd="sng">
                  <a:noFill/>
                  <a:prstDash val="solid"/>
                </a:ln>
                <a:pattFill prst="pct90">
                  <a:fgClr>
                    <a:schemeClr val="tx1"/>
                  </a:fgClr>
                  <a:bgClr>
                    <a:schemeClr val="bg1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Journey 2050 Careers</a:t>
            </a:r>
            <a:endParaRPr lang="en-US" dirty="0">
              <a:pattFill prst="pct90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3" name="Picture Placeholder 12" descr="Agricultural Teacher.pn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r="189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18" y="4921025"/>
            <a:ext cx="7776882" cy="963706"/>
          </a:xfrm>
        </p:spPr>
        <p:txBody>
          <a:bodyPr>
            <a:normAutofit fontScale="77500" lnSpcReduction="20000"/>
          </a:bodyPr>
          <a:lstStyle/>
          <a:p>
            <a:r>
              <a:rPr lang="en-US" sz="2100" dirty="0" smtClean="0">
                <a:effectLst/>
              </a:rPr>
              <a:t>After playing level six, users are assigned an agricultural career based on their choices.  Users learn about the different aspects of the career,</a:t>
            </a:r>
            <a:r>
              <a:rPr lang="en-US" sz="2100" dirty="0">
                <a:effectLst/>
              </a:rPr>
              <a:t> </a:t>
            </a:r>
            <a:r>
              <a:rPr lang="en-US" sz="2100" dirty="0" smtClean="0">
                <a:effectLst/>
              </a:rPr>
              <a:t>such as education required, unique aspects, and how that career helps feed the world. The game can be found </a:t>
            </a:r>
            <a:r>
              <a:rPr lang="en-US" sz="2100" dirty="0" smtClean="0">
                <a:effectLst/>
                <a:hlinkClick r:id="rId4"/>
              </a:rPr>
              <a:t>here</a:t>
            </a:r>
            <a:r>
              <a:rPr lang="en-US" sz="2100" dirty="0">
                <a:effectLst/>
              </a:rPr>
              <a:t>.</a:t>
            </a:r>
            <a:endParaRPr lang="en-US" sz="1500" dirty="0">
              <a:effectLst/>
            </a:endParaRPr>
          </a:p>
        </p:txBody>
      </p:sp>
      <p:pic>
        <p:nvPicPr>
          <p:cNvPr id="16" name="Picture Placeholder 15" descr="Farmer.png"/>
          <p:cNvPicPr>
            <a:picLocks noGrp="1" noChangeAspect="1"/>
          </p:cNvPicPr>
          <p:nvPr>
            <p:ph type="pic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r="1889"/>
          <a:stretch>
            <a:fillRect/>
          </a:stretch>
        </p:blipFill>
        <p:spPr/>
      </p:pic>
      <p:pic>
        <p:nvPicPr>
          <p:cNvPr id="14" name="Picture Placeholder 13" descr="Bank Loan Officer.png"/>
          <p:cNvPicPr>
            <a:picLocks noGrp="1" noChangeAspect="1"/>
          </p:cNvPicPr>
          <p:nvPr>
            <p:ph type="pic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r="2493"/>
          <a:stretch>
            <a:fillRect/>
          </a:stretch>
        </p:blipFill>
        <p:spPr/>
      </p:pic>
      <p:pic>
        <p:nvPicPr>
          <p:cNvPr id="17" name="Picture Placeholder 16" descr="Geospatial Data Provider.png"/>
          <p:cNvPicPr>
            <a:picLocks noGrp="1" noChangeAspect="1"/>
          </p:cNvPicPr>
          <p:nvPr>
            <p:ph type="pic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r="2005"/>
          <a:stretch>
            <a:fillRect/>
          </a:stretch>
        </p:blipFill>
        <p:spPr/>
      </p:pic>
      <p:pic>
        <p:nvPicPr>
          <p:cNvPr id="15" name="Picture Placeholder 14" descr="Environmental Consultant.png"/>
          <p:cNvPicPr>
            <a:picLocks noGrp="1" noChangeAspect="1"/>
          </p:cNvPicPr>
          <p:nvPr>
            <p:ph type="pic" idx="16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r="4393"/>
          <a:stretch>
            <a:fillRect/>
          </a:stretch>
        </p:blipFill>
        <p:spPr/>
      </p:pic>
      <p:pic>
        <p:nvPicPr>
          <p:cNvPr id="18" name="Picture Placeholder 17" descr="Welder.png"/>
          <p:cNvPicPr>
            <a:picLocks noGrp="1" noChangeAspect="1"/>
          </p:cNvPicPr>
          <p:nvPr>
            <p:ph type="pic" idx="17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r="1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26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7520"/>
            <a:ext cx="7776882" cy="626632"/>
          </a:xfrm>
          <a:ln>
            <a:noFill/>
          </a:ln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 smtClean="0">
                <a:ln w="12700" cmpd="sng">
                  <a:noFill/>
                  <a:prstDash val="solid"/>
                </a:ln>
                <a:pattFill prst="pct90">
                  <a:fgClr>
                    <a:schemeClr val="tx1"/>
                  </a:fgClr>
                  <a:bgClr>
                    <a:schemeClr val="bg1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 Explorer</a:t>
            </a:r>
            <a:endParaRPr lang="en-US" b="1" dirty="0">
              <a:ln w="12700" cmpd="sng">
                <a:noFill/>
                <a:prstDash val="solid"/>
              </a:ln>
              <a:pattFill prst="pct90">
                <a:fgClr>
                  <a:schemeClr val="tx1"/>
                </a:fgClr>
                <a:bgClr>
                  <a:schemeClr val="bg1"/>
                </a:bgClr>
              </a:patt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Placeholder 12" descr="Screen Shot 2018-01-31 at 3.34.28 PM.png"/>
          <p:cNvPicPr>
            <a:picLocks noGrp="1" noChangeAspect="1"/>
          </p:cNvPicPr>
          <p:nvPr>
            <p:ph type="pic"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r="1664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4907279"/>
            <a:ext cx="7776882" cy="950259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Ag Explorer is an interactive personality quiz that allows users to enter information and matches them with agricultural </a:t>
            </a:r>
            <a:r>
              <a:rPr lang="en-US" dirty="0">
                <a:effectLst/>
              </a:rPr>
              <a:t>careers. </a:t>
            </a:r>
            <a:r>
              <a:rPr lang="en-US" dirty="0" smtClean="0">
                <a:effectLst/>
              </a:rPr>
              <a:t>The website can be </a:t>
            </a:r>
            <a:r>
              <a:rPr lang="en-US" dirty="0">
                <a:effectLst/>
              </a:rPr>
              <a:t>accessed </a:t>
            </a:r>
            <a:r>
              <a:rPr lang="en-US" dirty="0" smtClean="0">
                <a:effectLst/>
              </a:rPr>
              <a:t>at </a:t>
            </a:r>
            <a:r>
              <a:rPr lang="en-US" dirty="0" smtClean="0">
                <a:effectLst/>
                <a:hlinkClick r:id="rId3"/>
              </a:rPr>
              <a:t>https</a:t>
            </a:r>
            <a:r>
              <a:rPr lang="en-US" dirty="0">
                <a:effectLst/>
                <a:hlinkClick r:id="rId3"/>
              </a:rPr>
              <a:t>://www.agexplorer.com</a:t>
            </a:r>
            <a:r>
              <a:rPr lang="en-US" dirty="0" smtClean="0">
                <a:effectLst/>
                <a:hlinkClick r:id="rId3"/>
              </a:rPr>
              <a:t>/</a:t>
            </a:r>
            <a:r>
              <a:rPr lang="en-US" dirty="0" smtClean="0">
                <a:effectLst/>
              </a:rPr>
              <a:t>  </a:t>
            </a:r>
            <a:endParaRPr lang="en-US" u="sng" dirty="0">
              <a:effectLst/>
              <a:hlinkClick r:id="rId4"/>
            </a:endParaRPr>
          </a:p>
        </p:txBody>
      </p:sp>
      <p:pic>
        <p:nvPicPr>
          <p:cNvPr id="16" name="Picture Placeholder 15" descr="Screen Shot 2018-01-31 at 3.36.03 PM.png"/>
          <p:cNvPicPr>
            <a:picLocks noGrp="1" noChangeAspect="1"/>
          </p:cNvPicPr>
          <p:nvPr>
            <p:ph type="pic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r="10606"/>
          <a:stretch>
            <a:fillRect/>
          </a:stretch>
        </p:blipFill>
        <p:spPr/>
      </p:pic>
      <p:pic>
        <p:nvPicPr>
          <p:cNvPr id="15" name="Picture Placeholder 14" descr="Screen Shot 2018-01-31 at 3.31.51 PM.png"/>
          <p:cNvPicPr>
            <a:picLocks noGrp="1" noChangeAspect="1"/>
          </p:cNvPicPr>
          <p:nvPr>
            <p:ph type="pic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14876"/>
          <a:stretch>
            <a:fillRect/>
          </a:stretch>
        </p:blipFill>
        <p:spPr/>
      </p:pic>
      <p:pic>
        <p:nvPicPr>
          <p:cNvPr id="17" name="Picture Placeholder 16" descr="Screen Shot 2018-01-31 at 3.36.39 PM.png"/>
          <p:cNvPicPr>
            <a:picLocks noGrp="1" noChangeAspect="1"/>
          </p:cNvPicPr>
          <p:nvPr>
            <p:ph type="pic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r="12326"/>
          <a:stretch>
            <a:fillRect/>
          </a:stretch>
        </p:blipFill>
        <p:spPr/>
      </p:pic>
      <p:pic>
        <p:nvPicPr>
          <p:cNvPr id="14" name="Picture Placeholder 13" descr="Screen Shot 2018-01-31 at 3.34.59 PM.png"/>
          <p:cNvPicPr>
            <a:picLocks noGrp="1" noChangeAspect="1"/>
          </p:cNvPicPr>
          <p:nvPr>
            <p:ph type="pic" idx="16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0" r="10990"/>
          <a:stretch>
            <a:fillRect/>
          </a:stretch>
        </p:blipFill>
        <p:spPr/>
      </p:pic>
      <p:pic>
        <p:nvPicPr>
          <p:cNvPr id="18" name="Picture Placeholder 17" descr="Screen Shot 2018-01-31 at 3.37.13 PM.png"/>
          <p:cNvPicPr>
            <a:picLocks noGrp="1" noChangeAspect="1"/>
          </p:cNvPicPr>
          <p:nvPr>
            <p:ph type="pic" idx="17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4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06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0341"/>
            <a:ext cx="7776882" cy="1013011"/>
          </a:xfrm>
        </p:spPr>
        <p:txBody>
          <a:bodyPr/>
          <a:lstStyle/>
          <a:p>
            <a:r>
              <a:rPr lang="en-US" b="1" dirty="0" smtClean="0">
                <a:ln w="12700" cmpd="sng">
                  <a:noFill/>
                  <a:prstDash val="solid"/>
                </a:ln>
                <a:pattFill prst="pct90">
                  <a:fgClr>
                    <a:schemeClr val="tx1"/>
                  </a:fgClr>
                  <a:bgClr>
                    <a:schemeClr val="bg1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Career Videos</a:t>
            </a:r>
            <a:endParaRPr lang="en-US" dirty="0">
              <a:pattFill prst="pct90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0" name="Picture Placeholder 9" descr="Screen Shot 2018-02-01 at 8.07.36 AM.pn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r="10159"/>
          <a:stretch>
            <a:fillRect/>
          </a:stretch>
        </p:blipFill>
        <p:spPr>
          <a:xfrm>
            <a:off x="685800" y="457200"/>
            <a:ext cx="2332038" cy="16462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4669961"/>
            <a:ext cx="7776882" cy="812028"/>
          </a:xfrm>
        </p:spPr>
        <p:txBody>
          <a:bodyPr>
            <a:normAutofit fontScale="85000" lnSpcReduction="10000"/>
          </a:bodyPr>
          <a:lstStyle/>
          <a:p>
            <a:endParaRPr lang="en-US" dirty="0">
              <a:hlinkClick r:id="rId4"/>
            </a:endParaRPr>
          </a:p>
          <a:p>
            <a:r>
              <a:rPr lang="en-US" dirty="0" smtClean="0">
                <a:effectLst/>
              </a:rPr>
              <a:t>Utah Ag in the Classroom put together this </a:t>
            </a:r>
            <a:r>
              <a:rPr lang="en-US" dirty="0" smtClean="0">
                <a:effectLst/>
                <a:hlinkClick r:id="rId4"/>
              </a:rPr>
              <a:t>playlist</a:t>
            </a:r>
            <a:r>
              <a:rPr lang="en-US" dirty="0" smtClean="0">
                <a:effectLst/>
              </a:rPr>
              <a:t> that has over 40 short videos about agricultural related careers.  Utah AITC put together a companion presentation that can </a:t>
            </a:r>
            <a:r>
              <a:rPr lang="en-US" dirty="0">
                <a:effectLst/>
              </a:rPr>
              <a:t>be found </a:t>
            </a:r>
            <a:r>
              <a:rPr lang="en-US" dirty="0" smtClean="0">
                <a:effectLst/>
                <a:hlinkClick r:id="rId5"/>
              </a:rPr>
              <a:t>here</a:t>
            </a:r>
            <a:r>
              <a:rPr lang="en-US" dirty="0" smtClean="0">
                <a:effectLst/>
              </a:rPr>
              <a:t>. </a:t>
            </a:r>
          </a:p>
        </p:txBody>
      </p:sp>
      <p:pic>
        <p:nvPicPr>
          <p:cNvPr id="11" name="Picture Placeholder 10" descr="Screen Shot 2018-02-01 at 8.09.44 AM.png"/>
          <p:cNvPicPr>
            <a:picLocks noGrp="1" noChangeAspect="1"/>
          </p:cNvPicPr>
          <p:nvPr>
            <p:ph type="pic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6" r="10186"/>
          <a:stretch>
            <a:fillRect/>
          </a:stretch>
        </p:blipFill>
        <p:spPr/>
      </p:pic>
      <p:pic>
        <p:nvPicPr>
          <p:cNvPr id="14" name="Picture Placeholder 13" descr="Screen Shot 2018-02-01 at 8.10.48 AM.png"/>
          <p:cNvPicPr>
            <a:picLocks noGrp="1" noChangeAspect="1"/>
          </p:cNvPicPr>
          <p:nvPr>
            <p:ph type="pic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6" r="10186"/>
          <a:stretch>
            <a:fillRect/>
          </a:stretch>
        </p:blipFill>
        <p:spPr/>
      </p:pic>
      <p:pic>
        <p:nvPicPr>
          <p:cNvPr id="20" name="Picture Placeholder 19" descr="Screen Shot 2018-02-01 at 8.14.33 AM.png"/>
          <p:cNvPicPr>
            <a:picLocks noGrp="1" noChangeAspect="1"/>
          </p:cNvPicPr>
          <p:nvPr>
            <p:ph type="pic" idx="1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r="10158"/>
          <a:stretch>
            <a:fillRect/>
          </a:stretch>
        </p:blipFill>
        <p:spPr/>
      </p:pic>
      <p:pic>
        <p:nvPicPr>
          <p:cNvPr id="17" name="Picture Placeholder 16" descr="Screen Shot 2018-02-01 at 8.12.58 AM.png"/>
          <p:cNvPicPr>
            <a:picLocks noGrp="1" noChangeAspect="1"/>
          </p:cNvPicPr>
          <p:nvPr>
            <p:ph type="pic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r="10158"/>
          <a:stretch>
            <a:fillRect/>
          </a:stretch>
        </p:blipFill>
        <p:spPr/>
      </p:pic>
      <p:pic>
        <p:nvPicPr>
          <p:cNvPr id="19" name="Picture Placeholder 18" descr="Screen Shot 2018-02-01 at 8.15.20 AM.png"/>
          <p:cNvPicPr>
            <a:picLocks noGrp="1" noChangeAspect="1"/>
          </p:cNvPicPr>
          <p:nvPr>
            <p:ph type="pic" idx="16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r="10159"/>
          <a:stretch>
            <a:fillRect/>
          </a:stretch>
        </p:blipFill>
        <p:spPr>
          <a:xfrm>
            <a:off x="6139180" y="449073"/>
            <a:ext cx="2331720" cy="1645920"/>
          </a:xfrm>
        </p:spPr>
      </p:pic>
    </p:spTree>
    <p:extLst>
      <p:ext uri="{BB962C8B-B14F-4D97-AF65-F5344CB8AC3E}">
        <p14:creationId xmlns:p14="http://schemas.microsoft.com/office/powerpoint/2010/main" val="11473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920" y="1579107"/>
            <a:ext cx="3738880" cy="4525963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en-US" dirty="0"/>
              <a:t>https://</a:t>
            </a:r>
            <a:r>
              <a:rPr lang="en-US" dirty="0" err="1" smtClean="0"/>
              <a:t>www.agexplorer.com</a:t>
            </a:r>
            <a:r>
              <a:rPr lang="en-US" dirty="0" smtClean="0"/>
              <a:t>/</a:t>
            </a:r>
            <a:endParaRPr lang="en-US" dirty="0"/>
          </a:p>
          <a:p>
            <a:pPr marL="0" lvl="0" indent="0">
              <a:buNone/>
            </a:pPr>
            <a:r>
              <a:rPr lang="en-US" dirty="0"/>
              <a:t>https://</a:t>
            </a:r>
            <a:r>
              <a:rPr lang="en-US" dirty="0" err="1"/>
              <a:t>www.agexplorer.com</a:t>
            </a:r>
            <a:r>
              <a:rPr lang="en-US" dirty="0"/>
              <a:t>/focus/agribusiness-systems</a:t>
            </a:r>
          </a:p>
          <a:p>
            <a:pPr marL="0" lvl="0" indent="0">
              <a:buNone/>
            </a:pPr>
            <a:r>
              <a:rPr lang="en-US" dirty="0"/>
              <a:t>https://www.agexplorer.com/focus/animal-systems</a:t>
            </a:r>
          </a:p>
          <a:p>
            <a:pPr marL="0" lvl="0" indent="0">
              <a:buNone/>
            </a:pPr>
            <a:r>
              <a:rPr lang="en-US" dirty="0"/>
              <a:t>https://www.agexplorer.com/focus/biotechnology-systems</a:t>
            </a:r>
          </a:p>
          <a:p>
            <a:pPr marL="0" lvl="0" indent="0">
              <a:buNone/>
            </a:pPr>
            <a:r>
              <a:rPr lang="en-US" dirty="0"/>
              <a:t>https://www.agexplorer.com/focus/environmental-service-systems</a:t>
            </a:r>
          </a:p>
          <a:p>
            <a:pPr marL="0" lvl="0" indent="0">
              <a:buNone/>
            </a:pPr>
            <a:r>
              <a:rPr lang="en-US" dirty="0"/>
              <a:t>https://www.agexplorer.com/focus/food-products-processing-systems</a:t>
            </a:r>
          </a:p>
          <a:p>
            <a:pPr marL="0" lvl="0" indent="0">
              <a:buNone/>
            </a:pPr>
            <a:r>
              <a:rPr lang="en-US" dirty="0"/>
              <a:t>https://www.agexplorer.com/focus/natural-resources-systems</a:t>
            </a:r>
          </a:p>
          <a:p>
            <a:pPr marL="0" lvl="0" indent="0">
              <a:buNone/>
            </a:pPr>
            <a:r>
              <a:rPr lang="en-US" dirty="0"/>
              <a:t>https://www.agexplorer.com/focus/plant-systems</a:t>
            </a:r>
          </a:p>
          <a:p>
            <a:pPr marL="0" lvl="0" indent="0">
              <a:buNone/>
            </a:pPr>
            <a:r>
              <a:rPr lang="en-US" dirty="0"/>
              <a:t>http://</a:t>
            </a:r>
            <a:r>
              <a:rPr lang="en-US" dirty="0" err="1"/>
              <a:t>dsiweb.cse.msu.edu</a:t>
            </a:r>
            <a:r>
              <a:rPr lang="en-US" dirty="0"/>
              <a:t>/who-we-are/research/education-and-workforce/agricultural-education-and-training-</a:t>
            </a:r>
            <a:r>
              <a:rPr lang="en-US" dirty="0" err="1"/>
              <a:t>aet</a:t>
            </a:r>
            <a:r>
              <a:rPr lang="en-US" dirty="0"/>
              <a:t>-system/</a:t>
            </a:r>
          </a:p>
          <a:p>
            <a:pPr marL="0" lvl="0" indent="0">
              <a:buNone/>
            </a:pPr>
            <a:r>
              <a:rPr lang="en-US" dirty="0"/>
              <a:t>https://</a:t>
            </a:r>
            <a:r>
              <a:rPr lang="en-US" dirty="0" err="1"/>
              <a:t>www.ffanewhorizons.org</a:t>
            </a:r>
            <a:r>
              <a:rPr lang="en-US" dirty="0"/>
              <a:t>/tag/career-pathways/</a:t>
            </a:r>
          </a:p>
          <a:p>
            <a:pPr marL="0" lvl="0" indent="0">
              <a:buNone/>
            </a:pPr>
            <a:r>
              <a:rPr lang="en-US" dirty="0"/>
              <a:t>http://www.uidaho.edu/degree-finder/agricultural-education/ms-ag-ed</a:t>
            </a:r>
          </a:p>
          <a:p>
            <a:pPr marL="0" lvl="0" indent="0">
              <a:buNone/>
            </a:pPr>
            <a:r>
              <a:rPr lang="en-US" dirty="0"/>
              <a:t>https://www.agexplorer.com/focus/power-structural-technical-systems</a:t>
            </a:r>
          </a:p>
          <a:p>
            <a:pPr marL="0" lvl="0" indent="0">
              <a:buNone/>
            </a:pPr>
            <a:r>
              <a:rPr lang="en-US" dirty="0"/>
              <a:t>http://www.journey2050.com/play-the-game</a:t>
            </a:r>
          </a:p>
          <a:p>
            <a:pPr marL="0" lvl="0" indent="0">
              <a:buNone/>
            </a:pPr>
            <a:r>
              <a:rPr lang="en-US" dirty="0"/>
              <a:t>https://prezi.com/ig-vmusw2rrc/agricultural-careers</a:t>
            </a:r>
            <a:r>
              <a:rPr lang="en-US" dirty="0" smtClean="0"/>
              <a:t>/</a:t>
            </a:r>
            <a:endParaRPr lang="en-US" dirty="0"/>
          </a:p>
          <a:p>
            <a:pPr marL="0" lvl="0" indent="0">
              <a:buNone/>
            </a:pPr>
            <a:r>
              <a:rPr lang="en-US" dirty="0"/>
              <a:t>https://www.youtube.com/playlist?list=</a:t>
            </a:r>
            <a:r>
              <a:rPr lang="en-US" dirty="0" smtClean="0"/>
              <a:t>PL7B61381EE0438243</a:t>
            </a:r>
            <a:endParaRPr lang="en-US" dirty="0"/>
          </a:p>
          <a:p>
            <a:pPr marL="0" lvl="0" indent="0">
              <a:buNone/>
            </a:pPr>
            <a:r>
              <a:rPr lang="en-US" dirty="0"/>
              <a:t>https://</a:t>
            </a:r>
            <a:r>
              <a:rPr lang="en-US" dirty="0" err="1"/>
              <a:t>www.ffanewhorizons.org</a:t>
            </a:r>
            <a:r>
              <a:rPr lang="en-US" dirty="0"/>
              <a:t>/2016/03/06/career-overview-agribusiness-systems-jobs/</a:t>
            </a:r>
          </a:p>
          <a:p>
            <a:pPr marL="0" lvl="0" indent="0">
              <a:buNone/>
            </a:pPr>
            <a:r>
              <a:rPr lang="en-US" dirty="0"/>
              <a:t>https://</a:t>
            </a:r>
            <a:r>
              <a:rPr lang="en-US" dirty="0" err="1"/>
              <a:t>www.ffanewhorizons.org</a:t>
            </a:r>
            <a:r>
              <a:rPr lang="en-US" dirty="0"/>
              <a:t>/2016/03/06/career-overview-animal-systems-jobs/ </a:t>
            </a:r>
          </a:p>
          <a:p>
            <a:pPr marL="0" lvl="0" indent="0">
              <a:buNone/>
            </a:pPr>
            <a:r>
              <a:rPr lang="en-US" dirty="0"/>
              <a:t>https://</a:t>
            </a:r>
            <a:r>
              <a:rPr lang="en-US" dirty="0" err="1"/>
              <a:t>www.ffanewhorizons.org</a:t>
            </a:r>
            <a:r>
              <a:rPr lang="en-US" dirty="0"/>
              <a:t>/2016/03/06/career-overview-environmental-service-systems-jobs/</a:t>
            </a:r>
          </a:p>
          <a:p>
            <a:pPr marL="0" lvl="0" indent="0">
              <a:buNone/>
            </a:pPr>
            <a:r>
              <a:rPr lang="en-US" dirty="0"/>
              <a:t>https://</a:t>
            </a:r>
            <a:r>
              <a:rPr lang="en-US" dirty="0" err="1"/>
              <a:t>www.ffanewhorizons.org</a:t>
            </a:r>
            <a:r>
              <a:rPr lang="en-US" dirty="0"/>
              <a:t>/2016/03/06/career-overview-food-products-and-processing/</a:t>
            </a:r>
          </a:p>
          <a:p>
            <a:pPr marL="0" lvl="0" indent="0">
              <a:buNone/>
            </a:pPr>
            <a:r>
              <a:rPr lang="en-US" dirty="0"/>
              <a:t>https://</a:t>
            </a:r>
            <a:r>
              <a:rPr lang="en-US" dirty="0" err="1"/>
              <a:t>www.ffanewhorizons.org</a:t>
            </a:r>
            <a:r>
              <a:rPr lang="en-US" dirty="0"/>
              <a:t>/2016/03/06/career-overview-natural-resource-systems/</a:t>
            </a:r>
          </a:p>
          <a:p>
            <a:pPr marL="0" lvl="0" indent="0">
              <a:buNone/>
            </a:pPr>
            <a:r>
              <a:rPr lang="en-US" dirty="0"/>
              <a:t>https://</a:t>
            </a:r>
            <a:r>
              <a:rPr lang="en-US" dirty="0" err="1"/>
              <a:t>www.ffanewhorizons.org</a:t>
            </a:r>
            <a:r>
              <a:rPr lang="en-US" dirty="0"/>
              <a:t>/2016/03/06/career-overview-plant-systems/</a:t>
            </a:r>
          </a:p>
          <a:p>
            <a:pPr marL="0" lvl="0" indent="0">
              <a:buNone/>
            </a:pPr>
            <a:r>
              <a:rPr lang="en-US" dirty="0"/>
              <a:t>https://</a:t>
            </a:r>
            <a:r>
              <a:rPr lang="en-US" dirty="0" err="1"/>
              <a:t>www.ffanewhorizons.org</a:t>
            </a:r>
            <a:r>
              <a:rPr lang="en-US" dirty="0"/>
              <a:t>/2016/03/06/career-overview-power-structural-and-technical-systems/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u="sng" dirty="0">
              <a:hlinkClick r:id="rId2"/>
            </a:endParaRPr>
          </a:p>
          <a:p>
            <a:endParaRPr lang="en-US" dirty="0"/>
          </a:p>
        </p:txBody>
      </p:sp>
      <p:pic>
        <p:nvPicPr>
          <p:cNvPr id="9" name="Picture 8" descr="animal-6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63" y="3635854"/>
            <a:ext cx="1747243" cy="174724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10" name="Picture 9" descr="env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6" y="1579107"/>
            <a:ext cx="1747243" cy="174724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11" name="Picture 10" descr="plant-3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63" y="1579107"/>
            <a:ext cx="1747243" cy="174724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12" name="Picture 11" descr="food8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6" y="3635854"/>
            <a:ext cx="1747243" cy="174724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409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8-01-31 at 4.46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26" y="1702074"/>
            <a:ext cx="6203158" cy="3471492"/>
          </a:xfrm>
          <a:prstGeom prst="rect">
            <a:avLst/>
          </a:prstGeom>
          <a:solidFill>
            <a:srgbClr val="000000">
              <a:shade val="95000"/>
            </a:srgbClr>
          </a:solidFill>
          <a:ln w="152400" cap="sq" cmpd="sng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30064" y="370974"/>
            <a:ext cx="7776882" cy="1013011"/>
          </a:xfrm>
        </p:spPr>
        <p:txBody>
          <a:bodyPr>
            <a:noAutofit/>
          </a:bodyPr>
          <a:lstStyle/>
          <a:p>
            <a:pPr algn="ctr"/>
            <a:r>
              <a:rPr lang="en-US" sz="4800" b="0" dirty="0" smtClean="0"/>
              <a:t>Journey 2050 Intro</a:t>
            </a:r>
            <a:endParaRPr lang="en-US" sz="4800" b="0" dirty="0"/>
          </a:p>
        </p:txBody>
      </p:sp>
      <p:sp>
        <p:nvSpPr>
          <p:cNvPr id="13" name="Action Button: Forward or Next 12">
            <a:hlinkClick r:id="rId4" highlightClick="1"/>
          </p:cNvPr>
          <p:cNvSpPr/>
          <p:nvPr/>
        </p:nvSpPr>
        <p:spPr>
          <a:xfrm>
            <a:off x="1516926" y="4855278"/>
            <a:ext cx="474679" cy="295036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672240"/>
              </p:ext>
            </p:extLst>
          </p:nvPr>
        </p:nvGraphicFramePr>
        <p:xfrm>
          <a:off x="633293" y="14999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62541" y="2680401"/>
            <a:ext cx="11931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Agribusiness Systems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459681" y="1994383"/>
            <a:ext cx="135165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Biotechnology </a:t>
            </a:r>
          </a:p>
          <a:p>
            <a:pPr algn="ctr"/>
            <a:r>
              <a:rPr lang="en-US" sz="1600" dirty="0" smtClean="0"/>
              <a:t>Systems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219542" y="1941493"/>
            <a:ext cx="135623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Animal Systems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814020" y="4678875"/>
            <a:ext cx="11280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Agricultural </a:t>
            </a:r>
          </a:p>
          <a:p>
            <a:pPr algn="ctr"/>
            <a:r>
              <a:rPr lang="en-US" sz="1600" dirty="0" smtClean="0"/>
              <a:t>Education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2227749" y="3545493"/>
            <a:ext cx="1627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Power, Structure </a:t>
            </a:r>
          </a:p>
          <a:p>
            <a:pPr algn="ctr"/>
            <a:r>
              <a:rPr lang="en-US" sz="1600" dirty="0" smtClean="0"/>
              <a:t>&amp;</a:t>
            </a:r>
          </a:p>
          <a:p>
            <a:pPr algn="ctr"/>
            <a:r>
              <a:rPr lang="en-US" sz="1600" dirty="0" smtClean="0"/>
              <a:t>Technical Systems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113686" y="4904705"/>
            <a:ext cx="82155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Plant</a:t>
            </a:r>
          </a:p>
          <a:p>
            <a:pPr algn="ctr"/>
            <a:r>
              <a:rPr lang="en-US" sz="1600" dirty="0" smtClean="0"/>
              <a:t>Systems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824674" y="4678875"/>
            <a:ext cx="163939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Natural Resources </a:t>
            </a:r>
          </a:p>
          <a:p>
            <a:pPr algn="ctr"/>
            <a:r>
              <a:rPr lang="en-US" sz="1600" dirty="0" smtClean="0"/>
              <a:t>Systems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5063841" y="3673503"/>
            <a:ext cx="176612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Food Processing &amp;</a:t>
            </a:r>
          </a:p>
          <a:p>
            <a:pPr algn="ctr"/>
            <a:r>
              <a:rPr lang="en-US" sz="1600" dirty="0" smtClean="0"/>
              <a:t>Production Systems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5241719" y="2667570"/>
            <a:ext cx="144713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Environmental</a:t>
            </a:r>
          </a:p>
          <a:p>
            <a:pPr algn="ctr"/>
            <a:r>
              <a:rPr lang="en-US" sz="1600" dirty="0" smtClean="0"/>
              <a:t>Service Systems</a:t>
            </a:r>
            <a:endParaRPr lang="en-US" sz="16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Agricultural Career Pathways</a:t>
            </a:r>
            <a:endParaRPr lang="en-US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5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360" y="1579107"/>
            <a:ext cx="3901440" cy="4525963"/>
          </a:xfrm>
        </p:spPr>
        <p:txBody>
          <a:bodyPr/>
          <a:lstStyle/>
          <a:p>
            <a:r>
              <a:rPr lang="en-US" dirty="0" smtClean="0"/>
              <a:t>Possible Careers:</a:t>
            </a:r>
          </a:p>
          <a:p>
            <a:pPr lvl="1"/>
            <a:r>
              <a:rPr lang="en-US" dirty="0" smtClean="0"/>
              <a:t>Grain buyer</a:t>
            </a:r>
          </a:p>
          <a:p>
            <a:pPr lvl="1"/>
            <a:r>
              <a:rPr lang="en-US" dirty="0" smtClean="0"/>
              <a:t>Loan officer</a:t>
            </a:r>
          </a:p>
          <a:p>
            <a:pPr lvl="1"/>
            <a:r>
              <a:rPr lang="en-US" dirty="0" smtClean="0"/>
              <a:t>Agricultural journalist</a:t>
            </a:r>
          </a:p>
          <a:p>
            <a:pPr lvl="1"/>
            <a:r>
              <a:rPr lang="en-US" dirty="0" smtClean="0"/>
              <a:t>Equipment sales</a:t>
            </a:r>
          </a:p>
          <a:p>
            <a:pPr lvl="1"/>
            <a:r>
              <a:rPr lang="en-US" dirty="0" smtClean="0"/>
              <a:t>Farm business manager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461288"/>
              </p:ext>
            </p:extLst>
          </p:nvPr>
        </p:nvGraphicFramePr>
        <p:xfrm>
          <a:off x="-1022787" y="14176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3741" y="2658242"/>
            <a:ext cx="11931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Agribusiness Systems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110480" y="6204188"/>
            <a:ext cx="38709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https://www.ffanewhorizons.org/2016/03/06/career-overview-agribusiness-systems-jobs</a:t>
            </a:r>
            <a:r>
              <a:rPr lang="en-US" sz="1100" dirty="0" smtClean="0"/>
              <a:t>/</a:t>
            </a:r>
          </a:p>
          <a:p>
            <a:r>
              <a:rPr lang="en-US" sz="1100" dirty="0"/>
              <a:t>https://</a:t>
            </a:r>
            <a:r>
              <a:rPr lang="en-US" sz="1100" dirty="0" err="1"/>
              <a:t>www.agexplorer.com</a:t>
            </a:r>
            <a:r>
              <a:rPr lang="en-US" sz="1100" dirty="0"/>
              <a:t>/focus/agribusiness-systems</a:t>
            </a:r>
          </a:p>
        </p:txBody>
      </p:sp>
      <p:pic>
        <p:nvPicPr>
          <p:cNvPr id="7" name="Picture 6" descr="ag-biz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40" y="1677802"/>
            <a:ext cx="1960880" cy="196088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8" name="Picture 7" descr="ag-biz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82" y="4084320"/>
            <a:ext cx="3285358" cy="1743842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Agricultural Career Pathways</a:t>
            </a:r>
            <a:endParaRPr lang="en-US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2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70076"/>
              </p:ext>
            </p:extLst>
          </p:nvPr>
        </p:nvGraphicFramePr>
        <p:xfrm>
          <a:off x="-1736590" y="1501140"/>
          <a:ext cx="8229600" cy="466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790399" y="1897427"/>
            <a:ext cx="1493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Animal Systems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87918" y="1579107"/>
            <a:ext cx="379888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Possible Careers:</a:t>
            </a:r>
          </a:p>
          <a:p>
            <a:pPr lvl="1"/>
            <a:r>
              <a:rPr lang="en-US" dirty="0" smtClean="0"/>
              <a:t>Livestock producer</a:t>
            </a:r>
          </a:p>
          <a:p>
            <a:pPr lvl="1"/>
            <a:r>
              <a:rPr lang="en-US" dirty="0" smtClean="0"/>
              <a:t>Poultry Farm Manager</a:t>
            </a:r>
          </a:p>
          <a:p>
            <a:pPr lvl="1"/>
            <a:r>
              <a:rPr lang="en-US" dirty="0" smtClean="0"/>
              <a:t>Livestock inspector</a:t>
            </a:r>
          </a:p>
          <a:p>
            <a:pPr lvl="1"/>
            <a:r>
              <a:rPr lang="en-US" dirty="0" smtClean="0"/>
              <a:t>Veterinarian</a:t>
            </a:r>
          </a:p>
          <a:p>
            <a:pPr lvl="1"/>
            <a:r>
              <a:rPr lang="en-US" dirty="0" smtClean="0"/>
              <a:t>Zoo animal Specialist</a:t>
            </a:r>
          </a:p>
          <a:p>
            <a:pPr lvl="1"/>
            <a:r>
              <a:rPr lang="en-US" dirty="0" smtClean="0"/>
              <a:t>Equine Rehabilitator</a:t>
            </a:r>
          </a:p>
        </p:txBody>
      </p:sp>
      <p:pic>
        <p:nvPicPr>
          <p:cNvPr id="8" name="Picture 7" descr="1551211jso0586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14" y="2053731"/>
            <a:ext cx="2333615" cy="1555743"/>
          </a:xfrm>
          <a:prstGeom prst="rect">
            <a:avLst/>
          </a:prstGeom>
          <a:ln w="57150" cmpd="sng">
            <a:solidFill>
              <a:srgbClr val="672E2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108420" y="6211669"/>
            <a:ext cx="3756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</a:t>
            </a:r>
            <a:r>
              <a:rPr lang="en-US" sz="1100" dirty="0"/>
              <a:t>://www.ffanewhorizons.org/2016/03/06/career-overview-animal-systems-jobs</a:t>
            </a:r>
            <a:r>
              <a:rPr lang="en-US" sz="1100" dirty="0" smtClean="0"/>
              <a:t>/ </a:t>
            </a:r>
          </a:p>
          <a:p>
            <a:r>
              <a:rPr lang="en-US" sz="1100" dirty="0"/>
              <a:t>https://</a:t>
            </a:r>
            <a:r>
              <a:rPr lang="en-US" sz="1100" dirty="0" err="1"/>
              <a:t>www.agexplorer.com</a:t>
            </a:r>
            <a:r>
              <a:rPr lang="en-US" sz="1100" dirty="0"/>
              <a:t>/focus/animal-systems</a:t>
            </a:r>
          </a:p>
        </p:txBody>
      </p:sp>
      <p:pic>
        <p:nvPicPr>
          <p:cNvPr id="11" name="Picture 10" descr="animal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21" y="3979491"/>
            <a:ext cx="2954421" cy="1849421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2085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Agricultural Career Pathways</a:t>
            </a:r>
            <a:endParaRPr lang="en-US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69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652" y="1579107"/>
            <a:ext cx="4004147" cy="4525963"/>
          </a:xfrm>
        </p:spPr>
        <p:txBody>
          <a:bodyPr/>
          <a:lstStyle/>
          <a:p>
            <a:r>
              <a:rPr lang="en-US" dirty="0" smtClean="0"/>
              <a:t>Possible Careers:</a:t>
            </a:r>
          </a:p>
          <a:p>
            <a:pPr lvl="1"/>
            <a:r>
              <a:rPr lang="en-US" dirty="0" smtClean="0"/>
              <a:t>Research Specialist</a:t>
            </a:r>
          </a:p>
          <a:p>
            <a:pPr lvl="1"/>
            <a:r>
              <a:rPr lang="en-US" dirty="0" smtClean="0"/>
              <a:t>Plant biologist</a:t>
            </a:r>
          </a:p>
          <a:p>
            <a:pPr lvl="1"/>
            <a:r>
              <a:rPr lang="en-US" dirty="0" smtClean="0"/>
              <a:t>Military science officer</a:t>
            </a:r>
          </a:p>
          <a:p>
            <a:pPr lvl="1"/>
            <a:r>
              <a:rPr lang="en-US" dirty="0" smtClean="0"/>
              <a:t>Biochemist</a:t>
            </a:r>
          </a:p>
          <a:p>
            <a:pPr lvl="1"/>
            <a:r>
              <a:rPr lang="en-US" dirty="0" smtClean="0"/>
              <a:t>Renewable energy researcher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618381"/>
              </p:ext>
            </p:extLst>
          </p:nvPr>
        </p:nvGraphicFramePr>
        <p:xfrm>
          <a:off x="-915523" y="1618892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959832" y="1932406"/>
            <a:ext cx="135165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Biotechnology </a:t>
            </a:r>
          </a:p>
          <a:p>
            <a:pPr algn="ctr"/>
            <a:r>
              <a:rPr lang="en-US" sz="1600" dirty="0" smtClean="0"/>
              <a:t>Systems</a:t>
            </a:r>
            <a:endParaRPr lang="en-US" sz="1600" dirty="0"/>
          </a:p>
        </p:txBody>
      </p:sp>
      <p:pic>
        <p:nvPicPr>
          <p:cNvPr id="6" name="Picture 5" descr="biotech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2" y="1579107"/>
            <a:ext cx="2257692" cy="2257692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7" name="Picture 6" descr="biotech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32" y="4018390"/>
            <a:ext cx="3168808" cy="2047874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198225" y="615392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www.agexplorer.com</a:t>
            </a:r>
            <a:r>
              <a:rPr lang="en-US" sz="1100" dirty="0"/>
              <a:t>/focus/biotechnology-systems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Agricultural Career Pathways</a:t>
            </a:r>
            <a:endParaRPr lang="en-US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6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896" y="1579107"/>
            <a:ext cx="4247903" cy="4525963"/>
          </a:xfrm>
        </p:spPr>
        <p:txBody>
          <a:bodyPr/>
          <a:lstStyle/>
          <a:p>
            <a:r>
              <a:rPr lang="en-US" dirty="0" smtClean="0"/>
              <a:t>Possible Careers:</a:t>
            </a:r>
          </a:p>
          <a:p>
            <a:pPr lvl="1"/>
            <a:r>
              <a:rPr lang="en-US" dirty="0" smtClean="0"/>
              <a:t>Environmental Engineer</a:t>
            </a:r>
          </a:p>
          <a:p>
            <a:pPr lvl="1"/>
            <a:r>
              <a:rPr lang="en-US" dirty="0" smtClean="0"/>
              <a:t>Landscape architect</a:t>
            </a:r>
          </a:p>
          <a:p>
            <a:pPr lvl="1"/>
            <a:r>
              <a:rPr lang="en-US" dirty="0" smtClean="0"/>
              <a:t>Water quality manager</a:t>
            </a:r>
          </a:p>
          <a:p>
            <a:pPr lvl="1"/>
            <a:r>
              <a:rPr lang="en-US" dirty="0" smtClean="0"/>
              <a:t>Toxicologist</a:t>
            </a:r>
          </a:p>
          <a:p>
            <a:pPr lvl="1"/>
            <a:r>
              <a:rPr lang="en-US" dirty="0" smtClean="0"/>
              <a:t>Recycling coordinator</a:t>
            </a:r>
          </a:p>
          <a:p>
            <a:pPr lvl="1"/>
            <a:r>
              <a:rPr lang="en-US" dirty="0" smtClean="0"/>
              <a:t>Urban Planner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643646"/>
              </p:ext>
            </p:extLst>
          </p:nvPr>
        </p:nvGraphicFramePr>
        <p:xfrm>
          <a:off x="-1929029" y="15795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681169" y="2802727"/>
            <a:ext cx="144713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Environmental</a:t>
            </a:r>
          </a:p>
          <a:p>
            <a:pPr algn="ctr"/>
            <a:r>
              <a:rPr lang="en-US" sz="1600" dirty="0" smtClean="0"/>
              <a:t>Service Systems</a:t>
            </a:r>
            <a:endParaRPr lang="en-US" sz="1600" dirty="0"/>
          </a:p>
        </p:txBody>
      </p:sp>
      <p:pic>
        <p:nvPicPr>
          <p:cNvPr id="6" name="Picture 5" descr="env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65" y="3959142"/>
            <a:ext cx="3393035" cy="1673834"/>
          </a:xfrm>
          <a:prstGeom prst="rect">
            <a:avLst/>
          </a:prstGeom>
          <a:ln w="57150" cap="sq" cmpd="sng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env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65" y="1606299"/>
            <a:ext cx="1737897" cy="1340277"/>
          </a:xfrm>
          <a:prstGeom prst="rect">
            <a:avLst/>
          </a:prstGeom>
          <a:ln w="57150" cap="sq" cmpd="sng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227053" y="6105525"/>
            <a:ext cx="37030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https://www.ffanewhorizons.org/2016/03/06/career-overview-environmental-service-systems-jobs</a:t>
            </a:r>
            <a:r>
              <a:rPr lang="en-US" sz="1100" dirty="0" smtClean="0"/>
              <a:t>/</a:t>
            </a:r>
          </a:p>
          <a:p>
            <a:r>
              <a:rPr lang="en-US" sz="1100" dirty="0"/>
              <a:t>https://</a:t>
            </a:r>
            <a:r>
              <a:rPr lang="en-US" sz="1100" dirty="0" err="1"/>
              <a:t>www.agexplorer.com</a:t>
            </a:r>
            <a:r>
              <a:rPr lang="en-US" sz="1100" dirty="0"/>
              <a:t>/focus/environmental-service-systems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Agricultural Career Pathways</a:t>
            </a:r>
            <a:endParaRPr lang="en-US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0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368" y="1579107"/>
            <a:ext cx="4101432" cy="4525963"/>
          </a:xfrm>
        </p:spPr>
        <p:txBody>
          <a:bodyPr/>
          <a:lstStyle/>
          <a:p>
            <a:r>
              <a:rPr lang="en-US" dirty="0" smtClean="0"/>
              <a:t>Possible Careers:</a:t>
            </a:r>
            <a:endParaRPr lang="en-US" dirty="0"/>
          </a:p>
          <a:p>
            <a:pPr lvl="1"/>
            <a:r>
              <a:rPr lang="en-US" dirty="0" smtClean="0"/>
              <a:t>Food and drug inspector</a:t>
            </a:r>
          </a:p>
          <a:p>
            <a:pPr lvl="1"/>
            <a:r>
              <a:rPr lang="en-US" dirty="0" smtClean="0"/>
              <a:t>Meat scientist</a:t>
            </a:r>
          </a:p>
          <a:p>
            <a:pPr lvl="1"/>
            <a:r>
              <a:rPr lang="en-US" dirty="0" smtClean="0"/>
              <a:t>Dietician</a:t>
            </a:r>
          </a:p>
          <a:p>
            <a:pPr lvl="1"/>
            <a:r>
              <a:rPr lang="en-US" dirty="0" smtClean="0"/>
              <a:t>Development chef</a:t>
            </a:r>
          </a:p>
          <a:p>
            <a:pPr lvl="1"/>
            <a:r>
              <a:rPr lang="en-US" dirty="0" smtClean="0"/>
              <a:t>Quality control specialist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037972"/>
              </p:ext>
            </p:extLst>
          </p:nvPr>
        </p:nvGraphicFramePr>
        <p:xfrm>
          <a:off x="-1534694" y="184902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926190" y="3924689"/>
            <a:ext cx="176612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Food Processing &amp;</a:t>
            </a:r>
          </a:p>
          <a:p>
            <a:pPr algn="ctr"/>
            <a:r>
              <a:rPr lang="en-US" sz="1600" dirty="0" smtClean="0"/>
              <a:t>Production Systems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106737" y="6105525"/>
            <a:ext cx="4037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https://www.ffanewhorizons.org/2016/03/06/career-overview-food-products-and-processing</a:t>
            </a:r>
            <a:r>
              <a:rPr lang="en-US" sz="1100" dirty="0" smtClean="0"/>
              <a:t>/</a:t>
            </a:r>
          </a:p>
          <a:p>
            <a:r>
              <a:rPr lang="en-US" sz="1100" dirty="0"/>
              <a:t>https://</a:t>
            </a:r>
            <a:r>
              <a:rPr lang="en-US" sz="1100" dirty="0" err="1"/>
              <a:t>www.agexplorer.com</a:t>
            </a:r>
            <a:r>
              <a:rPr lang="en-US" sz="1100" dirty="0"/>
              <a:t>/focus/food-products-processing-systems</a:t>
            </a:r>
          </a:p>
        </p:txBody>
      </p:sp>
      <p:pic>
        <p:nvPicPr>
          <p:cNvPr id="7" name="Picture 6" descr="food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9563"/>
            <a:ext cx="3713747" cy="1816016"/>
          </a:xfrm>
          <a:prstGeom prst="rect">
            <a:avLst/>
          </a:prstGeom>
          <a:ln w="57150" cmpd="sng">
            <a:solidFill>
              <a:srgbClr val="672E20"/>
            </a:solidFill>
          </a:ln>
        </p:spPr>
      </p:pic>
      <p:pic>
        <p:nvPicPr>
          <p:cNvPr id="8" name="Picture 7" descr="food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930315"/>
            <a:ext cx="1668379" cy="1668379"/>
          </a:xfrm>
          <a:prstGeom prst="rect">
            <a:avLst/>
          </a:prstGeom>
          <a:ln w="57150" cmpd="sng">
            <a:solidFill>
              <a:srgbClr val="672E20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Agricultural Career Pathways</a:t>
            </a:r>
            <a:endParaRPr lang="en-US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6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Agricultural Career Pathways</a:t>
            </a:r>
            <a:endParaRPr lang="en-US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632" y="1579107"/>
            <a:ext cx="4128168" cy="4525963"/>
          </a:xfrm>
        </p:spPr>
        <p:txBody>
          <a:bodyPr/>
          <a:lstStyle/>
          <a:p>
            <a:r>
              <a:rPr lang="en-US" dirty="0" smtClean="0"/>
              <a:t>Possible Careers:</a:t>
            </a:r>
          </a:p>
          <a:p>
            <a:pPr lvl="1"/>
            <a:r>
              <a:rPr lang="en-US" dirty="0" smtClean="0"/>
              <a:t>Fish and game officer</a:t>
            </a:r>
          </a:p>
          <a:p>
            <a:pPr lvl="1"/>
            <a:r>
              <a:rPr lang="en-US" dirty="0" smtClean="0"/>
              <a:t>Wildlife biologist</a:t>
            </a:r>
          </a:p>
          <a:p>
            <a:pPr lvl="1"/>
            <a:r>
              <a:rPr lang="en-US" dirty="0" smtClean="0"/>
              <a:t>Geologist</a:t>
            </a:r>
          </a:p>
          <a:p>
            <a:pPr lvl="1"/>
            <a:r>
              <a:rPr lang="en-US" dirty="0" smtClean="0"/>
              <a:t>Forester</a:t>
            </a:r>
          </a:p>
          <a:p>
            <a:pPr lvl="1"/>
            <a:r>
              <a:rPr lang="en-US" dirty="0" smtClean="0"/>
              <a:t>Log grader</a:t>
            </a:r>
          </a:p>
          <a:p>
            <a:pPr lvl="1"/>
            <a:r>
              <a:rPr lang="en-US" dirty="0" smtClean="0"/>
              <a:t>Park manager</a:t>
            </a:r>
          </a:p>
          <a:p>
            <a:pPr lvl="1"/>
            <a:r>
              <a:rPr lang="en-US" dirty="0" smtClean="0"/>
              <a:t>Forester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298120"/>
              </p:ext>
            </p:extLst>
          </p:nvPr>
        </p:nvGraphicFramePr>
        <p:xfrm>
          <a:off x="-1120274" y="1579107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113518" y="4772230"/>
            <a:ext cx="163939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Natural Resources </a:t>
            </a:r>
          </a:p>
          <a:p>
            <a:pPr algn="ctr"/>
            <a:r>
              <a:rPr lang="en-US" sz="1600" dirty="0" smtClean="0"/>
              <a:t>Systems</a:t>
            </a:r>
            <a:endParaRPr lang="en-US" sz="1600" dirty="0"/>
          </a:p>
        </p:txBody>
      </p:sp>
      <p:pic>
        <p:nvPicPr>
          <p:cNvPr id="7" name="Picture 6" descr="natres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0" y="3669781"/>
            <a:ext cx="1918368" cy="1918368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8" name="Picture 7" descr="natres-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33" y="1417638"/>
            <a:ext cx="2887578" cy="2031415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120105" y="610507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https://www.ffanewhorizons.org/2016/03/06/career-overview-natural-resource-systems</a:t>
            </a:r>
            <a:r>
              <a:rPr lang="en-US" sz="1100" dirty="0" smtClean="0"/>
              <a:t>/</a:t>
            </a:r>
          </a:p>
          <a:p>
            <a:r>
              <a:rPr lang="en-US" sz="1100" dirty="0"/>
              <a:t>https://</a:t>
            </a:r>
            <a:r>
              <a:rPr lang="en-US" sz="1100" dirty="0" err="1"/>
              <a:t>www.agexplorer.com</a:t>
            </a:r>
            <a:r>
              <a:rPr lang="en-US" sz="1100" dirty="0"/>
              <a:t>/focus/natural-resources-systems</a:t>
            </a:r>
          </a:p>
        </p:txBody>
      </p:sp>
    </p:spTree>
    <p:extLst>
      <p:ext uri="{BB962C8B-B14F-4D97-AF65-F5344CB8AC3E}">
        <p14:creationId xmlns:p14="http://schemas.microsoft.com/office/powerpoint/2010/main" val="9505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672E20"/>
      </a:dk1>
      <a:lt1>
        <a:srgbClr val="E5E3D6"/>
      </a:lt1>
      <a:dk2>
        <a:srgbClr val="1F497D"/>
      </a:dk2>
      <a:lt2>
        <a:srgbClr val="EEECE1"/>
      </a:lt2>
      <a:accent1>
        <a:srgbClr val="3393D5"/>
      </a:accent1>
      <a:accent2>
        <a:srgbClr val="FCAE11"/>
      </a:accent2>
      <a:accent3>
        <a:srgbClr val="167433"/>
      </a:accent3>
      <a:accent4>
        <a:srgbClr val="C84B55"/>
      </a:accent4>
      <a:accent5>
        <a:srgbClr val="4BACC6"/>
      </a:accent5>
      <a:accent6>
        <a:srgbClr val="E25D40"/>
      </a:accent6>
      <a:hlink>
        <a:srgbClr val="672E20"/>
      </a:hlink>
      <a:folHlink>
        <a:srgbClr val="672E2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3072</TotalTime>
  <Words>1210</Words>
  <Application>Microsoft Macintosh PowerPoint</Application>
  <PresentationFormat>On-screen Show (4:3)</PresentationFormat>
  <Paragraphs>176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Agricultural Career Pathways</vt:lpstr>
      <vt:lpstr>Journey 2050 Intro</vt:lpstr>
      <vt:lpstr>Agricultural Career Pathways</vt:lpstr>
      <vt:lpstr>Agricultural Career Pathways</vt:lpstr>
      <vt:lpstr>PowerPoint Presentation</vt:lpstr>
      <vt:lpstr>Agricultural Career Pathways</vt:lpstr>
      <vt:lpstr>Agricultural Career Pathways</vt:lpstr>
      <vt:lpstr>Agricultural Career Pathways</vt:lpstr>
      <vt:lpstr>Agricultural Career Pathways</vt:lpstr>
      <vt:lpstr>PowerPoint Presentation</vt:lpstr>
      <vt:lpstr>Agricultural Career Pathways</vt:lpstr>
      <vt:lpstr>Agricultural Career Pathways</vt:lpstr>
      <vt:lpstr>Online Career Resources</vt:lpstr>
      <vt:lpstr>Journey 2050</vt:lpstr>
      <vt:lpstr>Journey 2050 Careers</vt:lpstr>
      <vt:lpstr>Ag Explorer</vt:lpstr>
      <vt:lpstr>Career Videos</vt:lpstr>
      <vt:lpstr>Sources: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Careers</dc:title>
  <dc:creator>Ashley Mueller</dc:creator>
  <cp:lastModifiedBy>Ashley Mueller</cp:lastModifiedBy>
  <cp:revision>37</cp:revision>
  <dcterms:created xsi:type="dcterms:W3CDTF">2018-01-30T15:02:14Z</dcterms:created>
  <dcterms:modified xsi:type="dcterms:W3CDTF">2018-02-02T15:47:26Z</dcterms:modified>
</cp:coreProperties>
</file>