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Roboto Slab"/>
      <p:regular r:id="rId15"/>
      <p:bold r:id="rId16"/>
    </p:embeddedFont>
    <p:embeddedFont>
      <p:font typeface="Roboto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0"/>
    <p:restoredTop sz="93042"/>
  </p:normalViewPr>
  <p:slideViewPr>
    <p:cSldViewPr snapToGrid="0" snapToObjects="1">
      <p:cViewPr varScale="1">
        <p:scale>
          <a:sx n="105" d="100"/>
          <a:sy n="105" d="100"/>
        </p:scale>
        <p:origin x="1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Anthony will explain the results thus far and how it compared...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Anthony will explain the next steps in the audit program...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Anthony and Sally will facilitate this work session and participants will be able to share their work with the group.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Anthony sets context...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Anthony gives an explanation on how the project came to be...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Anthony facilitates the 1st work session...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Sally will explain the concept and importance of SOP and why it should used in the regular language of a CTE program. 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Sally goes further in-depth in how we have the audit system structured...Anthony will add the timing pieces to when we conduct each form of audit.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Sally will explain how she helped facilitate the selection of SOPs and how the care log works...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Sally can explain the utilization of the Quality control form...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Sally will facilitate this work session...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med" len="med"/>
            <a:tailEnd type="none" w="med" len="med"/>
          </a:ln>
        </p:spPr>
      </p:sp>
      <p:cxnSp>
        <p:nvCxnSpPr>
          <p:cNvPr id="12" name="Shape 1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1609344" y="1188925"/>
            <a:ext cx="5401056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Times New Roman"/>
                <a:ea typeface="Times New Roman"/>
                <a:cs typeface="Times New Roman"/>
                <a:sym typeface="Times New Roman"/>
              </a:rPr>
              <a:t>Implementing Authentic Accountability Systems within the Classroom</a:t>
            </a:r>
            <a:endParaRPr sz="3600" dirty="0"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60625" y="2878475"/>
            <a:ext cx="7424400" cy="19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Anthony Meals - Agricultural Educator at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Blue Valley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Dr. Sally Olson - Kansas</a:t>
            </a: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/>
              <a:t>State University Comparative Medicine Group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Results ---</a:t>
            </a:r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87900" y="1226900"/>
            <a:ext cx="8368200" cy="33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1st Semester Trial -- Spring 2017 </a:t>
            </a:r>
            <a:endParaRPr dirty="0"/>
          </a:p>
          <a:p>
            <a:pPr lvl="1" indent="-342900">
              <a:spcBef>
                <a:spcPts val="0"/>
              </a:spcBef>
              <a:buSzPts val="1800"/>
            </a:pPr>
            <a:r>
              <a:rPr lang="en" sz="1800" dirty="0"/>
              <a:t>Student Push-back</a:t>
            </a:r>
            <a:endParaRPr sz="1800" dirty="0"/>
          </a:p>
          <a:p>
            <a:pPr lvl="1" indent="-342900">
              <a:spcBef>
                <a:spcPts val="0"/>
              </a:spcBef>
              <a:buSzPts val="1800"/>
            </a:pPr>
            <a:r>
              <a:rPr lang="en" sz="1800" dirty="0"/>
              <a:t>Work Ethic is a crock pot not a microwave…</a:t>
            </a:r>
            <a:endParaRPr sz="1800" dirty="0"/>
          </a:p>
          <a:p>
            <a:pPr lvl="1" indent="-342900">
              <a:spcBef>
                <a:spcPts val="0"/>
              </a:spcBef>
              <a:buSzPts val="1800"/>
            </a:pPr>
            <a:r>
              <a:rPr lang="en" sz="1800" dirty="0"/>
              <a:t>Partial audit system used</a:t>
            </a:r>
            <a:endParaRPr sz="1800" dirty="0"/>
          </a:p>
          <a:p>
            <a:pPr marL="285750" indent="-285750">
              <a:spcBef>
                <a:spcPts val="1600"/>
              </a:spcBef>
            </a:pP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2nd Semester Trial -- Fall 2017</a:t>
            </a:r>
            <a:endParaRPr dirty="0"/>
          </a:p>
          <a:p>
            <a:pPr lvl="1" indent="-342900">
              <a:spcBef>
                <a:spcPts val="0"/>
              </a:spcBef>
              <a:buSzPts val="1800"/>
            </a:pPr>
            <a:r>
              <a:rPr lang="en" sz="1800" dirty="0"/>
              <a:t>Change in language</a:t>
            </a:r>
            <a:endParaRPr sz="1800" dirty="0"/>
          </a:p>
          <a:p>
            <a:pPr lvl="1" indent="-342900">
              <a:spcBef>
                <a:spcPts val="0"/>
              </a:spcBef>
              <a:buSzPts val="1800"/>
            </a:pPr>
            <a:r>
              <a:rPr lang="en" sz="1800" dirty="0"/>
              <a:t>Establishment of routine </a:t>
            </a:r>
            <a:endParaRPr sz="1800" dirty="0"/>
          </a:p>
          <a:p>
            <a:pPr lvl="1" indent="-342900">
              <a:spcBef>
                <a:spcPts val="0"/>
              </a:spcBef>
              <a:buSzPts val="1800"/>
            </a:pPr>
            <a:r>
              <a:rPr lang="en" sz="1800" dirty="0"/>
              <a:t>Full audit system used</a:t>
            </a:r>
            <a:endParaRPr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 for Audit System </a:t>
            </a:r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3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Create a rating system that can be posted above student care logs based on peer and unannounced audit scores. </a:t>
            </a:r>
            <a:endParaRPr/>
          </a:p>
          <a:p>
            <a:pPr marL="285750" indent="-285750">
              <a:spcBef>
                <a:spcPts val="1600"/>
              </a:spcBef>
            </a:pPr>
            <a:endParaRPr/>
          </a:p>
          <a:p>
            <a:pPr>
              <a:spcBef>
                <a:spcPts val="1600"/>
              </a:spcBef>
            </a:pPr>
            <a:r>
              <a:rPr lang="en"/>
              <a:t>Students who earn consistent high quality ratings throughout the semester will receive a small Animal Science Scholarship at Chapter Banquet.</a:t>
            </a:r>
            <a:endParaRPr/>
          </a:p>
          <a:p>
            <a:pPr marL="285750" indent="-285750">
              <a:spcBef>
                <a:spcPts val="1600"/>
              </a:spcBef>
            </a:pPr>
            <a:endParaRPr/>
          </a:p>
          <a:p>
            <a:pPr>
              <a:spcBef>
                <a:spcPts val="1600"/>
              </a:spcBef>
            </a:pPr>
            <a:r>
              <a:rPr lang="en"/>
              <a:t>An Animal Science Manager (especially after construction of new facility).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Session #3 - Audit System Evaluation </a:t>
            </a:r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Using our case study as a guide take some time to brainstorm about how you might evaluate your audit program?  Let’s take 5 -10 minutes to brainstorm and share our thoughts. </a:t>
            </a:r>
            <a:endParaRPr/>
          </a:p>
          <a:p>
            <a:pPr marL="285750" indent="-285750">
              <a:spcBef>
                <a:spcPts val="1600"/>
              </a:spcBef>
            </a:pPr>
            <a:endParaRPr/>
          </a:p>
          <a:p>
            <a:pPr>
              <a:spcBef>
                <a:spcPts val="1600"/>
              </a:spcBef>
            </a:pPr>
            <a:r>
              <a:rPr lang="en"/>
              <a:t>Questions to consider:</a:t>
            </a:r>
            <a:endParaRPr/>
          </a:p>
          <a:p>
            <a:pPr lvl="1">
              <a:spcBef>
                <a:spcPts val="0"/>
              </a:spcBef>
            </a:pPr>
            <a:r>
              <a:rPr lang="en"/>
              <a:t>What will a successful implementation of my audit system look like in the classroom?</a:t>
            </a:r>
            <a:endParaRPr/>
          </a:p>
          <a:p>
            <a:pPr lvl="1">
              <a:spcBef>
                <a:spcPts val="0"/>
              </a:spcBef>
            </a:pPr>
            <a:r>
              <a:rPr lang="en"/>
              <a:t>What qualitative and/or quantitative measures could I collect to determine the system’s efficacy?</a:t>
            </a:r>
            <a:endParaRPr/>
          </a:p>
          <a:p>
            <a:pPr lvl="1">
              <a:spcBef>
                <a:spcPts val="0"/>
              </a:spcBef>
            </a:pPr>
            <a:r>
              <a:rPr lang="en"/>
              <a:t>How will I determine what steps I need to take next?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Authentic Accountability??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Questions:</a:t>
            </a:r>
            <a:endParaRPr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do we prepare students for the real world of work?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do we instill a sense of work ethic and responsibility in a way that is measurable and trackable? 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do we help students become self-aware of the importance of their personal responsibility and help hold them accountable to that responsibility?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Not easy questions to answer!!</a:t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Animal Science Audit System 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A system used in Animal Science class to create student accountability for the care of animals in our agricultural education program. </a:t>
            </a:r>
            <a:endParaRPr dirty="0"/>
          </a:p>
          <a:p>
            <a:pPr marL="285750" indent="-285750">
              <a:spcBef>
                <a:spcPts val="1600"/>
              </a:spcBef>
            </a:pP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Developed in conjunction with Dr. Olson as our community partner, who also served on our Advisory Committee.</a:t>
            </a:r>
            <a:endParaRPr dirty="0"/>
          </a:p>
          <a:p>
            <a:pPr marL="285750" indent="-285750">
              <a:spcBef>
                <a:spcPts val="1600"/>
              </a:spcBef>
            </a:pP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Modeled to a similar system used </a:t>
            </a:r>
            <a:r>
              <a:rPr lang="en-US" dirty="0"/>
              <a:t>at</a:t>
            </a:r>
            <a:r>
              <a:rPr lang="en" dirty="0"/>
              <a:t> K-State University.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Session #1 - Identify Program Aspect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46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We each work in a CTE environment that would be conducive to this type of approach with students.</a:t>
            </a:r>
            <a:endParaRPr dirty="0"/>
          </a:p>
          <a:p>
            <a:pPr marL="285750" indent="-285750">
              <a:spcBef>
                <a:spcPts val="1600"/>
              </a:spcBef>
            </a:pP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Take 5-10 minutes to brainstorm on your workshop guide about what aspects of your program would you use with an accountability system? Also identify a possible community partner you could work with.</a:t>
            </a:r>
            <a:endParaRPr dirty="0"/>
          </a:p>
          <a:p>
            <a:pPr marL="285750" indent="-285750">
              <a:spcBef>
                <a:spcPts val="1600"/>
              </a:spcBef>
            </a:pP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We will allow for share time at the conclusion of the brainstorm.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7561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Structure of the Animal Science Audit System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A system built on Standard Operating Procedures (SOPs). </a:t>
            </a:r>
            <a:endParaRPr/>
          </a:p>
          <a:p>
            <a:pPr marL="285750" indent="-285750">
              <a:spcBef>
                <a:spcPts val="1600"/>
              </a:spcBef>
            </a:pPr>
            <a:endParaRPr/>
          </a:p>
          <a:p>
            <a:pPr>
              <a:spcBef>
                <a:spcPts val="1600"/>
              </a:spcBef>
            </a:pPr>
            <a:r>
              <a:rPr lang="en"/>
              <a:t>Why SOPs and how we use them.</a:t>
            </a:r>
            <a:endParaRPr/>
          </a:p>
          <a:p>
            <a:pPr marL="285750" indent="-285750">
              <a:spcBef>
                <a:spcPts val="1600"/>
              </a:spcBef>
            </a:pPr>
            <a:endParaRPr/>
          </a:p>
          <a:p>
            <a:pPr>
              <a:spcBef>
                <a:spcPts val="1600"/>
              </a:spcBef>
            </a:pPr>
            <a:r>
              <a:rPr lang="en"/>
              <a:t>Students take the first unit to identify basic SOPs in regards to the care of animals. </a:t>
            </a:r>
            <a:endParaRPr/>
          </a:p>
          <a:p>
            <a:pPr marL="285750" indent="-285750">
              <a:spcBef>
                <a:spcPts val="1600"/>
              </a:spcBef>
              <a:spcAft>
                <a:spcPts val="1600"/>
              </a:spcAft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Components of Audit System </a:t>
            </a: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5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Daily Records and Care Logs</a:t>
            </a:r>
            <a:endParaRPr dirty="0"/>
          </a:p>
          <a:p>
            <a:pPr marL="285750" indent="-285750">
              <a:spcBef>
                <a:spcPts val="1600"/>
              </a:spcBef>
            </a:pP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Self-Audits</a:t>
            </a:r>
            <a:endParaRPr dirty="0"/>
          </a:p>
          <a:p>
            <a:pPr marL="285750" indent="-285750">
              <a:spcBef>
                <a:spcPts val="1600"/>
              </a:spcBef>
            </a:pP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Peer Audits</a:t>
            </a:r>
            <a:endParaRPr dirty="0"/>
          </a:p>
          <a:p>
            <a:pPr marL="285750" indent="-285750">
              <a:spcBef>
                <a:spcPts val="1600"/>
              </a:spcBef>
            </a:pP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Unannounced Visitation Audit 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87900" y="113900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Care Log</a:t>
            </a: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800011"/>
            <a:ext cx="8991600" cy="41910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0" y="1887525"/>
            <a:ext cx="1494600" cy="182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Sample Quality Control Form</a:t>
            </a:r>
            <a:endParaRPr sz="2400"/>
          </a:p>
        </p:txBody>
      </p:sp>
      <p:pic>
        <p:nvPicPr>
          <p:cNvPr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4650" y="164038"/>
            <a:ext cx="7649349" cy="481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Session #2 - Creating System Structure</a:t>
            </a: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Using our case study as a guide take some time to brainstorm about how you might be able to structure an audit system in your classroom?  Let’s take 15 minutes to brainstorm and share our thoughts. </a:t>
            </a:r>
            <a:endParaRPr dirty="0"/>
          </a:p>
          <a:p>
            <a:pPr marL="285750" indent="-285750">
              <a:spcBef>
                <a:spcPts val="1600"/>
              </a:spcBef>
            </a:pP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Questions to consider: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How will students determine what SOPs to audit?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How often will you use each form of audit?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How will this become reflected in their grades? 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How will you gain buy-in to the system from students, parents, and admins? 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724</Words>
  <Application>Microsoft Macintosh PowerPoint</Application>
  <PresentationFormat>On-screen Show (16:9)</PresentationFormat>
  <Paragraphs>82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Roboto Slab</vt:lpstr>
      <vt:lpstr>Roboto</vt:lpstr>
      <vt:lpstr>Marina</vt:lpstr>
      <vt:lpstr>Implementing Authentic Accountability Systems within the Classroom</vt:lpstr>
      <vt:lpstr>Authentic Accountability??</vt:lpstr>
      <vt:lpstr>Animal Science Audit System </vt:lpstr>
      <vt:lpstr>Work Session #1 - Identify Program Aspect</vt:lpstr>
      <vt:lpstr>Structure of the Animal Science Audit System</vt:lpstr>
      <vt:lpstr>Components of Audit System </vt:lpstr>
      <vt:lpstr>Sample Care Log</vt:lpstr>
      <vt:lpstr>Sample Quality Control Form</vt:lpstr>
      <vt:lpstr>Work Session #2 - Creating System Structure</vt:lpstr>
      <vt:lpstr>Our Results ---</vt:lpstr>
      <vt:lpstr>Next Steps for Audit System </vt:lpstr>
      <vt:lpstr>Work Session #3 - Audit System Evaluation 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Authentic Accountability Systems within the Classroom</dc:title>
  <cp:lastModifiedBy>Anthony Meals</cp:lastModifiedBy>
  <cp:revision>5</cp:revision>
  <dcterms:modified xsi:type="dcterms:W3CDTF">2018-02-06T21:39:11Z</dcterms:modified>
</cp:coreProperties>
</file>